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309" r:id="rId4"/>
    <p:sldId id="310" r:id="rId5"/>
    <p:sldId id="286" r:id="rId6"/>
    <p:sldId id="287" r:id="rId7"/>
    <p:sldId id="288" r:id="rId8"/>
    <p:sldId id="289" r:id="rId9"/>
    <p:sldId id="290" r:id="rId10"/>
    <p:sldId id="285" r:id="rId11"/>
    <p:sldId id="258" r:id="rId12"/>
    <p:sldId id="261" r:id="rId13"/>
    <p:sldId id="267" r:id="rId14"/>
    <p:sldId id="260" r:id="rId15"/>
    <p:sldId id="308" r:id="rId16"/>
    <p:sldId id="259" r:id="rId17"/>
    <p:sldId id="263" r:id="rId18"/>
    <p:sldId id="264" r:id="rId19"/>
    <p:sldId id="265" r:id="rId20"/>
    <p:sldId id="291" r:id="rId21"/>
    <p:sldId id="266" r:id="rId22"/>
    <p:sldId id="307" r:id="rId23"/>
    <p:sldId id="332" r:id="rId24"/>
    <p:sldId id="334" r:id="rId25"/>
    <p:sldId id="333" r:id="rId26"/>
    <p:sldId id="335" r:id="rId27"/>
    <p:sldId id="337" r:id="rId28"/>
    <p:sldId id="336" r:id="rId29"/>
    <p:sldId id="338" r:id="rId30"/>
    <p:sldId id="339" r:id="rId31"/>
    <p:sldId id="311" r:id="rId32"/>
    <p:sldId id="312" r:id="rId33"/>
    <p:sldId id="341" r:id="rId34"/>
    <p:sldId id="342" r:id="rId35"/>
    <p:sldId id="343" r:id="rId36"/>
    <p:sldId id="319" r:id="rId37"/>
    <p:sldId id="345" r:id="rId38"/>
    <p:sldId id="314" r:id="rId39"/>
    <p:sldId id="315" r:id="rId40"/>
    <p:sldId id="340" r:id="rId41"/>
    <p:sldId id="344" r:id="rId42"/>
    <p:sldId id="320" r:id="rId43"/>
    <p:sldId id="321" r:id="rId44"/>
    <p:sldId id="322" r:id="rId45"/>
    <p:sldId id="324" r:id="rId46"/>
    <p:sldId id="325" r:id="rId47"/>
    <p:sldId id="326" r:id="rId48"/>
    <p:sldId id="327" r:id="rId49"/>
    <p:sldId id="329" r:id="rId50"/>
    <p:sldId id="330" r:id="rId51"/>
    <p:sldId id="331" r:id="rId52"/>
    <p:sldId id="293" r:id="rId53"/>
    <p:sldId id="294" r:id="rId54"/>
    <p:sldId id="295" r:id="rId55"/>
    <p:sldId id="297" r:id="rId56"/>
    <p:sldId id="298" r:id="rId57"/>
    <p:sldId id="299" r:id="rId58"/>
    <p:sldId id="300" r:id="rId59"/>
    <p:sldId id="302" r:id="rId60"/>
    <p:sldId id="346" r:id="rId6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5" autoAdjust="0"/>
    <p:restoredTop sz="94660"/>
  </p:normalViewPr>
  <p:slideViewPr>
    <p:cSldViewPr>
      <p:cViewPr varScale="1">
        <p:scale>
          <a:sx n="94" d="100"/>
          <a:sy n="94" d="100"/>
        </p:scale>
        <p:origin x="-96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933337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defTabSz="933337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5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933337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defTabSz="933337">
              <a:defRPr sz="1300" smtClean="0"/>
            </a:lvl1pPr>
          </a:lstStyle>
          <a:p>
            <a:pPr>
              <a:defRPr/>
            </a:pPr>
            <a:fld id="{E592D83A-0C99-4C98-889B-48BFC0AE2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C4E8C4FC-80A7-493A-BC4F-252A128F199D}" type="slidenum">
              <a:rPr lang="en-US"/>
              <a:pPr defTabSz="931863"/>
              <a:t>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DEF22362-F892-406F-915C-2365394C6C3B}" type="slidenum">
              <a:rPr lang="en-US"/>
              <a:pPr defTabSz="931863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95A7BC39-F0AF-4F33-88EE-87C12F710562}" type="slidenum">
              <a:rPr lang="en-US"/>
              <a:pPr defTabSz="931863"/>
              <a:t>11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6C3BCF7-D7A1-4A1E-B1AE-EA1B28D1EF57}" type="slidenum">
              <a:rPr lang="en-US"/>
              <a:pPr defTabSz="931863"/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DCCE3DCF-C37B-4B1D-A086-EE2B43CF8A9E}" type="slidenum">
              <a:rPr lang="en-US"/>
              <a:pPr defTabSz="931863"/>
              <a:t>13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D7E0559E-C802-4092-B1EB-44E2BFED7C5F}" type="slidenum">
              <a:rPr lang="en-US"/>
              <a:pPr defTabSz="931863"/>
              <a:t>14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95C5F95F-BE3C-473A-9195-EDFD0C636198}" type="slidenum">
              <a:rPr lang="en-US"/>
              <a:pPr defTabSz="931863"/>
              <a:t>16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7B6B5D1A-D846-408F-9258-41B441F283CC}" type="slidenum">
              <a:rPr lang="en-US"/>
              <a:pPr defTabSz="931863"/>
              <a:t>17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3D0AF65E-7E76-455C-B3D8-9FE1852A733D}" type="slidenum">
              <a:rPr lang="en-US"/>
              <a:pPr defTabSz="931863"/>
              <a:t>18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3180D6F3-0B9D-4102-A9C6-62ED75BEDFC9}" type="slidenum">
              <a:rPr lang="en-US"/>
              <a:pPr defTabSz="931863"/>
              <a:t>19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6E03CDB1-9F95-461B-993E-FF7B24DF9304}" type="slidenum">
              <a:rPr lang="en-US"/>
              <a:pPr defTabSz="931863"/>
              <a:t>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D556B8DA-57C3-4359-85B2-D0F10C5219CF}" type="slidenum">
              <a:rPr lang="en-US"/>
              <a:pPr defTabSz="931863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DA6E6042-C206-4618-895B-2B8579AFB023}" type="slidenum">
              <a:rPr lang="en-US"/>
              <a:pPr defTabSz="931863"/>
              <a:t>21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10B35CA2-9784-42C9-BA58-96D110B51047}" type="slidenum">
              <a:rPr lang="en-US"/>
              <a:pPr defTabSz="931863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727F-98A8-45A7-B706-98AB204C0DB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727F-98A8-45A7-B706-98AB204C0DB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727F-98A8-45A7-B706-98AB204C0DB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727F-98A8-45A7-B706-98AB204C0DB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727F-98A8-45A7-B706-98AB204C0DB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727F-98A8-45A7-B706-98AB204C0DB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727F-98A8-45A7-B706-98AB204C0DB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727F-98A8-45A7-B706-98AB204C0DB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727F-98A8-45A7-B706-98AB204C0DB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727F-98A8-45A7-B706-98AB204C0DB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727F-98A8-45A7-B706-98AB204C0DB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727F-98A8-45A7-B706-98AB204C0DB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727F-98A8-45A7-B706-98AB204C0DB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727F-98A8-45A7-B706-98AB204C0DB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727F-98A8-45A7-B706-98AB204C0DB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727F-98A8-45A7-B706-98AB204C0DB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727F-98A8-45A7-B706-98AB204C0DB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83360682-52DB-417B-B6C5-665A109F0CE7}" type="slidenum">
              <a:rPr lang="en-US"/>
              <a:pPr defTabSz="931863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727F-98A8-45A7-B706-98AB204C0DB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727F-98A8-45A7-B706-98AB204C0DB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57B80C91-C7EA-40CA-A811-7D9285F3777D}" type="slidenum">
              <a:rPr lang="en-US"/>
              <a:pPr defTabSz="931863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75CFE951-D769-4FFF-9ED0-EA46F3175FEF}" type="slidenum">
              <a:rPr lang="en-US"/>
              <a:pPr defTabSz="931863"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7006560-F068-4ACD-AFDE-5AC7B06006F3}" type="slidenum">
              <a:rPr lang="en-US"/>
              <a:pPr defTabSz="931863"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1969F83D-1C55-4A65-AF36-C47F5B5644E6}" type="slidenum">
              <a:rPr lang="en-US"/>
              <a:pPr defTabSz="931863"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2B5007C8-8177-4ED6-9BF7-D6714B824D24}" type="slidenum">
              <a:rPr lang="en-US"/>
              <a:pPr defTabSz="931863"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3ED8ABBC-FAEF-4775-BDC4-B8DB704DE8E8}" type="slidenum">
              <a:rPr lang="en-US"/>
              <a:pPr defTabSz="931863"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D87DFCC4-1995-45D8-93E6-0D455BA7B0A1}" type="slidenum">
              <a:rPr lang="en-US"/>
              <a:pPr defTabSz="931863"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FDE8C791-6F46-4A13-BDD9-EAB3122FB874}" type="slidenum">
              <a:rPr lang="en-US"/>
              <a:pPr defTabSz="931863"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8319B11E-FB81-4115-B501-A066F925CC1B}" type="slidenum">
              <a:rPr lang="en-US"/>
              <a:pPr defTabSz="931863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E74343E8-3B91-49BC-92ED-E08C251CFAB1}" type="slidenum">
              <a:rPr lang="en-US"/>
              <a:pPr defTabSz="931863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3B76A064-43DF-46DA-9915-323C91D7D4B6}" type="slidenum">
              <a:rPr lang="en-US"/>
              <a:pPr defTabSz="931863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77BAF405-C735-40E6-9490-E22B37CA0E34}" type="slidenum">
              <a:rPr lang="en-US"/>
              <a:pPr defTabSz="931863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DD91D-6C65-41D5-9F5D-2D5329B24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19CED-F13E-49AB-B17B-47B213D29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D5C55-53A8-40C8-A1F1-A4FFB3846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8D50B-E4AF-4A1F-808D-9DBE5EC04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1C7A6-A80E-4162-8E26-46727ACAB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AEAF5-6CA9-4500-9F1A-9CF6D61D6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6C725-E138-4E58-8325-8CC25060C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01BC8-22AB-4BAA-BC58-54B7028BC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C07F7-B629-4B1C-A9ED-D0C401925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6CFA2-9D72-4A1B-8A91-D9832868D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F29E-7E0C-404B-A132-47265FB83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12B0276-333B-4B2B-BFEE-DAD233C86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rehob@umich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ashj@umich.ed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eb.eecs.umich.edu/~brehob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EECS </a:t>
            </a:r>
            <a:r>
              <a:rPr lang="en-US" b="1" dirty="0" smtClean="0"/>
              <a:t>498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Advanced Embedded Systems</a:t>
            </a:r>
          </a:p>
          <a:p>
            <a:pPr eaLnBrk="1" hangingPunct="1"/>
            <a:r>
              <a:rPr lang="en-US" smtClean="0"/>
              <a:t>Lecture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2400" smtClean="0"/>
              <a:t>You are assumed to have a background in embedded design (EECS 373) and either a solid programming background (EECS 281) or a reasonable circuits background (EECS 215).  </a:t>
            </a:r>
          </a:p>
          <a:p>
            <a:pPr lvl="2" eaLnBrk="1" hangingPunct="1"/>
            <a:r>
              <a:rPr lang="en-US" sz="2000" smtClean="0"/>
              <a:t>At times I’ll be assuming both a solid programming background and a basic circuits background.  If you are missing one or the other, that’s fine, but you’ll need to work especially hard on those topics.</a:t>
            </a:r>
          </a:p>
          <a:p>
            <a:pPr lvl="1" eaLnBrk="1" hangingPunct="1"/>
            <a:endParaRPr lang="en-US" sz="2400" smtClean="0"/>
          </a:p>
          <a:p>
            <a:pPr eaLnBrk="1" hangingPunct="1"/>
            <a:endParaRPr lang="en-US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18288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Class overview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 structure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will meet for 3 hours/week as a class</a:t>
            </a:r>
          </a:p>
          <a:p>
            <a:pPr eaLnBrk="1" hangingPunct="1"/>
            <a:r>
              <a:rPr lang="en-US" dirty="0" smtClean="0"/>
              <a:t>There are 2 lab sections </a:t>
            </a:r>
          </a:p>
          <a:p>
            <a:pPr lvl="1" eaLnBrk="1" hangingPunct="1"/>
            <a:r>
              <a:rPr lang="en-US" dirty="0" smtClean="0"/>
              <a:t>(we need to discuss this)</a:t>
            </a:r>
          </a:p>
          <a:p>
            <a:pPr eaLnBrk="1" hangingPunct="1"/>
            <a:r>
              <a:rPr lang="en-US" dirty="0" smtClean="0"/>
              <a:t>The lab is staffed </a:t>
            </a:r>
            <a:r>
              <a:rPr lang="en-US" dirty="0" smtClean="0"/>
              <a:t>10</a:t>
            </a:r>
            <a:r>
              <a:rPr lang="en-US" dirty="0" smtClean="0"/>
              <a:t> </a:t>
            </a:r>
            <a:r>
              <a:rPr lang="en-US" dirty="0" smtClean="0"/>
              <a:t>hours/week.</a:t>
            </a:r>
          </a:p>
          <a:p>
            <a:pPr lvl="1" eaLnBrk="1" hangingPunct="1"/>
            <a:r>
              <a:rPr lang="en-US" dirty="0" smtClean="0"/>
              <a:t>As in 373, you will have access to the lab so you can get in whenever.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18288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Class overview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Hours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Instructor: Dr. Mark </a:t>
            </a:r>
            <a:r>
              <a:rPr lang="en-US" sz="2800" dirty="0" err="1" smtClean="0"/>
              <a:t>Brehob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3"/>
              </a:rPr>
              <a:t>brehob@umich.edu</a:t>
            </a:r>
            <a:r>
              <a:rPr lang="en-US" sz="2800" dirty="0" smtClean="0"/>
              <a:t>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If you send email please have 498 in the subject line.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Office hours: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Monday 10:30-11:30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Thursday1:30-2:30.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In addition I have 370 office hours on Tuesdays from 1-2:30 and Thursdays 2:30-4. </a:t>
            </a:r>
            <a:endParaRPr lang="en-US" sz="1600" dirty="0" smtClean="0"/>
          </a:p>
          <a:p>
            <a:pPr lvl="3" eaLnBrk="1" hangingPunct="1">
              <a:lnSpc>
                <a:spcPct val="80000"/>
              </a:lnSpc>
            </a:pPr>
            <a:r>
              <a:rPr lang="en-US" sz="1200" dirty="0" smtClean="0"/>
              <a:t>You </a:t>
            </a:r>
            <a:r>
              <a:rPr lang="en-US" sz="1200" dirty="0" smtClean="0"/>
              <a:t>are welcome to come to those, but 370 students have priority during those times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GSI</a:t>
            </a:r>
            <a:r>
              <a:rPr lang="en-US" sz="2800" dirty="0" smtClean="0"/>
              <a:t>:  Jeremy Nash, </a:t>
            </a:r>
            <a:r>
              <a:rPr lang="en-US" sz="2800" dirty="0" smtClean="0">
                <a:hlinkClick r:id="rId4"/>
              </a:rPr>
              <a:t>nashj@umich.edu</a:t>
            </a:r>
            <a:r>
              <a:rPr lang="en-US" sz="2800" dirty="0" smtClean="0"/>
              <a:t>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Staffed hours </a:t>
            </a:r>
            <a:r>
              <a:rPr lang="en-US" sz="2000" dirty="0" smtClean="0"/>
              <a:t>(not including </a:t>
            </a:r>
            <a:r>
              <a:rPr lang="en-US" sz="2000" dirty="0" err="1" smtClean="0"/>
              <a:t>cheduled</a:t>
            </a:r>
            <a:r>
              <a:rPr lang="en-US" sz="2000" dirty="0" smtClean="0"/>
              <a:t> </a:t>
            </a:r>
            <a:r>
              <a:rPr lang="en-US" sz="2000" dirty="0" smtClean="0"/>
              <a:t>labs) are: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Tuesday 6-9, Sunday 12-3.  </a:t>
            </a:r>
            <a:endParaRPr lang="en-US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While we are doing labs, Jeremy will be acting as a traditional lab GSI.  After that he’ll be acting more as a consultant and some of his hours will be schedulable via Doodle. </a:t>
            </a:r>
          </a:p>
          <a:p>
            <a:pPr lvl="2"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18288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Class overview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Work/grades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5050"/>
                </a:solidFill>
              </a:rPr>
              <a:t>Work/Grades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981200" y="1371600"/>
          <a:ext cx="5791200" cy="4190998"/>
        </p:xfrm>
        <a:graphic>
          <a:graphicData uri="http://schemas.openxmlformats.org/drawingml/2006/table">
            <a:tbl>
              <a:tblPr/>
              <a:tblGrid>
                <a:gridCol w="1447800"/>
                <a:gridCol w="4343400"/>
              </a:tblGrid>
              <a:tr h="598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Labs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Homework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Oral Report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Written Report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Midterm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Final Exam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Final Project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Labs (1/2)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There are 5 labs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2 Arduino, 1 PCB design, 1 Linux and 1 </a:t>
            </a:r>
            <a:r>
              <a:rPr lang="en-US" sz="2000" dirty="0" smtClean="0"/>
              <a:t>scheduling lab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Pre-labs </a:t>
            </a:r>
            <a:r>
              <a:rPr lang="en-US" sz="2200" dirty="0" smtClean="0"/>
              <a:t>are done individually and are worth 25% of the lab grade.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They are due before lab starts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In-labs are done in groups of two.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They have two parts a “sign-off” part and a “question” part.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The post-labs are just an extension of the “question” part of the in-lab.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They are due before the start of the next lab.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Late labs lose 10% per day late (including weekends, not including </a:t>
            </a:r>
            <a:r>
              <a:rPr lang="en-US" sz="2200" dirty="0" smtClean="0"/>
              <a:t>holidays).</a:t>
            </a:r>
            <a:endParaRPr lang="en-US" sz="2200" dirty="0" smtClean="0"/>
          </a:p>
          <a:p>
            <a:pPr lvl="2"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5050"/>
                </a:solidFill>
              </a:rPr>
              <a:t>Work/Grades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Thursday 6:30-9:30</a:t>
            </a:r>
          </a:p>
          <a:p>
            <a:pPr lvl="1" fontAlgn="ctr"/>
            <a:r>
              <a:rPr lang="en-US" sz="1800" dirty="0" smtClean="0"/>
              <a:t>Rebecca </a:t>
            </a:r>
            <a:r>
              <a:rPr lang="en-US" sz="1800" dirty="0" err="1" smtClean="0"/>
              <a:t>Doebler</a:t>
            </a:r>
            <a:r>
              <a:rPr lang="en-US" sz="1800" dirty="0" smtClean="0"/>
              <a:t>, </a:t>
            </a:r>
            <a:r>
              <a:rPr lang="en-US" sz="1800" dirty="0" err="1" smtClean="0"/>
              <a:t>Rahul</a:t>
            </a:r>
            <a:r>
              <a:rPr lang="en-US" sz="1800" dirty="0" smtClean="0"/>
              <a:t> </a:t>
            </a:r>
            <a:r>
              <a:rPr lang="en-US" sz="1800" dirty="0" err="1" smtClean="0"/>
              <a:t>Thirugnanam</a:t>
            </a:r>
            <a:r>
              <a:rPr lang="en-US" sz="1800" dirty="0" smtClean="0"/>
              <a:t>, Kai Wu, </a:t>
            </a:r>
            <a:r>
              <a:rPr lang="en-US" sz="1800" dirty="0" smtClean="0">
                <a:solidFill>
                  <a:srgbClr val="323232"/>
                </a:solidFill>
                <a:latin typeface="Lucida Grande"/>
              </a:rPr>
              <a:t>Justin </a:t>
            </a:r>
            <a:r>
              <a:rPr lang="en-US" sz="1800" dirty="0" err="1" smtClean="0">
                <a:solidFill>
                  <a:srgbClr val="323232"/>
                </a:solidFill>
                <a:latin typeface="Lucida Grande"/>
              </a:rPr>
              <a:t>Paupore</a:t>
            </a:r>
            <a:r>
              <a:rPr lang="en-US" sz="1800" dirty="0" smtClean="0">
                <a:solidFill>
                  <a:srgbClr val="323232"/>
                </a:solidFill>
                <a:latin typeface="Lucida Grande"/>
              </a:rPr>
              <a:t>, </a:t>
            </a:r>
            <a:r>
              <a:rPr lang="en-US" sz="1800" dirty="0" err="1" smtClean="0">
                <a:solidFill>
                  <a:srgbClr val="323232"/>
                </a:solidFill>
                <a:latin typeface="Lucida Grande"/>
              </a:rPr>
              <a:t>Karthik</a:t>
            </a:r>
            <a:r>
              <a:rPr lang="en-US" sz="1800" dirty="0" smtClean="0">
                <a:solidFill>
                  <a:srgbClr val="323232"/>
                </a:solidFill>
                <a:latin typeface="Lucida Grande"/>
              </a:rPr>
              <a:t> </a:t>
            </a:r>
            <a:r>
              <a:rPr lang="en-US" sz="1800" dirty="0" err="1" smtClean="0">
                <a:solidFill>
                  <a:srgbClr val="323232"/>
                </a:solidFill>
                <a:latin typeface="Lucida Grande"/>
              </a:rPr>
              <a:t>Shivaram</a:t>
            </a:r>
            <a:r>
              <a:rPr lang="en-US" sz="1800" dirty="0" smtClean="0">
                <a:solidFill>
                  <a:srgbClr val="323232"/>
                </a:solidFill>
                <a:latin typeface="Lucida Grande"/>
              </a:rPr>
              <a:t>, </a:t>
            </a:r>
            <a:r>
              <a:rPr lang="en-US" sz="1800" dirty="0" smtClean="0"/>
              <a:t>James </a:t>
            </a:r>
            <a:r>
              <a:rPr lang="en-US" sz="1800" dirty="0" smtClean="0"/>
              <a:t>Carl, </a:t>
            </a:r>
            <a:r>
              <a:rPr lang="en-US" sz="1800" dirty="0" err="1" smtClean="0"/>
              <a:t>Dru</a:t>
            </a:r>
            <a:r>
              <a:rPr lang="en-US" sz="1800" dirty="0" smtClean="0"/>
              <a:t> </a:t>
            </a:r>
            <a:r>
              <a:rPr lang="en-US" sz="1800" dirty="0" err="1" smtClean="0"/>
              <a:t>Steeby</a:t>
            </a:r>
            <a:r>
              <a:rPr lang="en-US" sz="1800" dirty="0" smtClean="0"/>
              <a:t>, Josh </a:t>
            </a:r>
            <a:r>
              <a:rPr lang="en-US" sz="1800" dirty="0" err="1" smtClean="0"/>
              <a:t>Rickmar</a:t>
            </a:r>
            <a:r>
              <a:rPr lang="en-US" sz="1800" dirty="0" smtClean="0"/>
              <a:t>, </a:t>
            </a:r>
            <a:r>
              <a:rPr lang="en-US" sz="1800" dirty="0" err="1" smtClean="0"/>
              <a:t>Renzhi</a:t>
            </a:r>
            <a:r>
              <a:rPr lang="en-US" sz="1800" dirty="0" smtClean="0"/>
              <a:t> </a:t>
            </a:r>
            <a:r>
              <a:rPr lang="en-US" sz="1800" dirty="0" err="1" smtClean="0"/>
              <a:t>Qian</a:t>
            </a:r>
            <a:r>
              <a:rPr lang="en-US" sz="1800" dirty="0" smtClean="0"/>
              <a:t>, Joe Romeo, </a:t>
            </a:r>
            <a:r>
              <a:rPr lang="en-US" sz="1800" dirty="0" err="1" smtClean="0"/>
              <a:t>Frithjof</a:t>
            </a:r>
            <a:r>
              <a:rPr lang="en-US" sz="1800" dirty="0" smtClean="0"/>
              <a:t> </a:t>
            </a:r>
            <a:r>
              <a:rPr lang="en-US" sz="1800" dirty="0" err="1" smtClean="0"/>
              <a:t>Nerdrum</a:t>
            </a:r>
            <a:r>
              <a:rPr lang="en-US" sz="1800" dirty="0" smtClean="0"/>
              <a:t>, </a:t>
            </a:r>
            <a:r>
              <a:rPr lang="en-US" sz="1800" dirty="0" err="1" smtClean="0"/>
              <a:t>Rohan</a:t>
            </a:r>
            <a:r>
              <a:rPr lang="en-US" sz="1800" dirty="0" smtClean="0"/>
              <a:t> </a:t>
            </a:r>
            <a:r>
              <a:rPr lang="en-US" sz="1800" dirty="0" err="1" smtClean="0"/>
              <a:t>Divekar</a:t>
            </a:r>
            <a:r>
              <a:rPr lang="en-US" sz="1800" dirty="0" smtClean="0"/>
              <a:t>, John </a:t>
            </a:r>
            <a:r>
              <a:rPr lang="en-US" sz="1800" dirty="0" err="1" smtClean="0"/>
              <a:t>Marcoux</a:t>
            </a:r>
            <a:r>
              <a:rPr lang="en-US" sz="1800" dirty="0" smtClean="0"/>
              <a:t>, Muhammad </a:t>
            </a:r>
            <a:r>
              <a:rPr lang="en-US" sz="1800" dirty="0" err="1" smtClean="0"/>
              <a:t>Umair</a:t>
            </a:r>
            <a:r>
              <a:rPr lang="en-US" sz="1800" dirty="0" smtClean="0"/>
              <a:t> </a:t>
            </a:r>
            <a:r>
              <a:rPr lang="en-US" sz="1800" dirty="0" err="1" smtClean="0"/>
              <a:t>Siddiqui</a:t>
            </a:r>
            <a:r>
              <a:rPr lang="en-US" sz="1800" dirty="0" smtClean="0"/>
              <a:t>.</a:t>
            </a:r>
          </a:p>
          <a:p>
            <a:pPr fontAlgn="ctr"/>
            <a:r>
              <a:rPr lang="en-US" dirty="0" smtClean="0"/>
              <a:t>Friday 1:00-4:00</a:t>
            </a:r>
          </a:p>
          <a:p>
            <a:pPr lvl="1" fontAlgn="ctr"/>
            <a:r>
              <a:rPr lang="en-US" sz="1800" dirty="0" smtClean="0"/>
              <a:t>Everyone else (if you can’t make this lab section, please see me right after class.  I’ll be asking for class schedules…)</a:t>
            </a:r>
            <a:br>
              <a:rPr lang="en-US" sz="1800" dirty="0" smtClean="0"/>
            </a:br>
            <a:endParaRPr lang="en-US" sz="5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5050"/>
                </a:solidFill>
              </a:rPr>
              <a:t>Work/Grades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(1/2)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You will work in groups of </a:t>
            </a:r>
            <a:r>
              <a:rPr lang="en-US" sz="2800" dirty="0" smtClean="0"/>
              <a:t>4-5 </a:t>
            </a:r>
            <a:r>
              <a:rPr lang="en-US" sz="2800" dirty="0" smtClean="0"/>
              <a:t>on designing and building an embedded system of your choosing</a:t>
            </a:r>
          </a:p>
          <a:p>
            <a:pPr lvl="1" eaLnBrk="1" hangingPunct="1"/>
            <a:r>
              <a:rPr lang="en-US" sz="2400" dirty="0" smtClean="0"/>
              <a:t>We are working on getting a per-group budget for you </a:t>
            </a:r>
          </a:p>
          <a:p>
            <a:pPr lvl="2" eaLnBrk="1" hangingPunct="1"/>
            <a:r>
              <a:rPr lang="en-US" sz="2000" dirty="0" smtClean="0"/>
              <a:t>Will depend a bit on how many groups get external funding…</a:t>
            </a:r>
          </a:p>
          <a:p>
            <a:pPr lvl="1" eaLnBrk="1" hangingPunct="1"/>
            <a:r>
              <a:rPr lang="en-US" sz="2400" dirty="0" smtClean="0"/>
              <a:t>There will be a stronger emphasis on having a reliable system in place.</a:t>
            </a:r>
          </a:p>
          <a:p>
            <a:pPr lvl="1" eaLnBrk="1" hangingPunct="1"/>
            <a:r>
              <a:rPr lang="en-US" sz="2400" dirty="0" smtClean="0"/>
              <a:t>There may be external customers who would be interested in working with (and perhaps funding) your project</a:t>
            </a:r>
            <a:endParaRPr lang="en-US" sz="2000" dirty="0" smtClean="0"/>
          </a:p>
          <a:p>
            <a:pPr lvl="2" eaLnBrk="1" hangingPunct="1"/>
            <a:r>
              <a:rPr lang="en-US" sz="2000" dirty="0" smtClean="0"/>
              <a:t>One is a ball-balancing system where having a controls background would be darn handy.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5050"/>
                </a:solidFill>
              </a:rPr>
              <a:t>Work/Grades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(2/2)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There will be a number of due dates (proposal, milestones, final project)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There will be a significant degree of formalism in your reports and presentations.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Your project will be presented at the </a:t>
            </a:r>
            <a:r>
              <a:rPr lang="en-US" sz="2400" dirty="0" err="1" smtClean="0"/>
              <a:t>CoE</a:t>
            </a:r>
            <a:r>
              <a:rPr lang="en-US" sz="2400" dirty="0" smtClean="0"/>
              <a:t> design expo on Dec </a:t>
            </a:r>
            <a:r>
              <a:rPr lang="en-US" sz="2400" dirty="0" smtClean="0"/>
              <a:t>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i="1" u="sng" dirty="0" smtClean="0"/>
              <a:t>You have significant design freedom.</a:t>
            </a:r>
            <a:r>
              <a:rPr lang="en-US" sz="2400" i="1" dirty="0" smtClean="0"/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The only real restrictions are that it has to be doable in the time given, be technically interesting and do something useful or interesting.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As you think of ideas, please feel free to run them past me. 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5050"/>
                </a:solidFill>
              </a:rPr>
              <a:t>Work/Grades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Topical presentation/report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addition to the labs and projects you will be asked to write a report and present material to the class.</a:t>
            </a:r>
          </a:p>
          <a:p>
            <a:pPr lvl="1" eaLnBrk="1" hangingPunct="1"/>
            <a:r>
              <a:rPr lang="en-US" dirty="0" smtClean="0"/>
              <a:t>Class report will be done with two or three other students.</a:t>
            </a:r>
          </a:p>
          <a:p>
            <a:pPr lvl="1" eaLnBrk="1" hangingPunct="1"/>
            <a:r>
              <a:rPr lang="en-US" dirty="0" smtClean="0"/>
              <a:t>Dates are on the class schedule</a:t>
            </a:r>
          </a:p>
          <a:p>
            <a:pPr lvl="1" eaLnBrk="1" hangingPunct="1"/>
            <a:r>
              <a:rPr lang="en-US" dirty="0" smtClean="0"/>
              <a:t>More details to come.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5050"/>
                </a:solidFill>
              </a:rPr>
              <a:t>Work/Grades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Midterm exam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After the 5 labs are done, there will be an exam.  It will cover the lab/class material up to that point.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5050"/>
                </a:solidFill>
              </a:rPr>
              <a:t>Work/Grades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Welcome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This is a class on embedded systems.  We will be… </a:t>
            </a:r>
          </a:p>
          <a:p>
            <a:pPr lvl="1" eaLnBrk="1" hangingPunct="1"/>
            <a:r>
              <a:rPr lang="en-US" sz="2400" smtClean="0"/>
              <a:t>Learning more about embedded systems</a:t>
            </a:r>
          </a:p>
          <a:p>
            <a:pPr lvl="2" eaLnBrk="1" hangingPunct="1"/>
            <a:r>
              <a:rPr lang="en-US" sz="2000" smtClean="0"/>
              <a:t>Lecture, labs, homework and presentations.</a:t>
            </a:r>
          </a:p>
          <a:p>
            <a:pPr lvl="1" eaLnBrk="1" hangingPunct="1"/>
            <a:r>
              <a:rPr lang="en-US" sz="2400" smtClean="0"/>
              <a:t>Gaining experience working as a group…</a:t>
            </a:r>
          </a:p>
          <a:p>
            <a:pPr lvl="2" eaLnBrk="1" hangingPunct="1"/>
            <a:r>
              <a:rPr lang="en-US" sz="2000" smtClean="0"/>
              <a:t>…but also working by yourself on researching and learning material without an instructor’s guidance</a:t>
            </a:r>
          </a:p>
          <a:p>
            <a:pPr lvl="1" eaLnBrk="1" hangingPunct="1"/>
            <a:r>
              <a:rPr lang="en-US" sz="2400" smtClean="0"/>
              <a:t>Learning (more?) about the design cycle </a:t>
            </a:r>
          </a:p>
          <a:p>
            <a:pPr lvl="2" eaLnBrk="1" hangingPunct="1"/>
            <a:r>
              <a:rPr lang="en-US" sz="2000" smtClean="0"/>
              <a:t>Both theory in lecture and by doing a paper-to-prototype-to-project design.</a:t>
            </a:r>
          </a:p>
          <a:p>
            <a:pPr lvl="1" eaLnBrk="1" hangingPunct="1"/>
            <a:r>
              <a:rPr lang="en-US" sz="2400" smtClean="0"/>
              <a:t>Learning how to communicate to your peers</a:t>
            </a:r>
          </a:p>
          <a:p>
            <a:pPr lvl="3" eaLnBrk="1" hangingPunct="1"/>
            <a:endParaRPr lang="en-US" sz="160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5050"/>
                </a:solidFill>
              </a:rPr>
              <a:t>Overview/ Welcome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Homework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You will have </a:t>
            </a:r>
            <a:r>
              <a:rPr lang="en-US" dirty="0" smtClean="0"/>
              <a:t>~four </a:t>
            </a:r>
            <a:r>
              <a:rPr lang="en-US" dirty="0" smtClean="0"/>
              <a:t>homework assignments.</a:t>
            </a:r>
          </a:p>
          <a:p>
            <a:pPr lvl="1" eaLnBrk="1" hangingPunct="1"/>
            <a:r>
              <a:rPr lang="en-US" dirty="0" smtClean="0"/>
              <a:t>The first will be to proposed project ideas.</a:t>
            </a:r>
          </a:p>
          <a:p>
            <a:pPr lvl="1" eaLnBrk="1" hangingPunct="1"/>
            <a:r>
              <a:rPr lang="en-US" dirty="0" smtClean="0"/>
              <a:t>The rest will </a:t>
            </a:r>
            <a:r>
              <a:rPr lang="en-US" dirty="0" smtClean="0"/>
              <a:t>be used to reinforce classroom material or to give you a chance to drill down a bit farther on topics then we can in class/lab.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5050"/>
                </a:solidFill>
              </a:rPr>
              <a:t>Work/Grades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 participation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Class participation will be a part of the homework grade</a:t>
            </a:r>
          </a:p>
          <a:p>
            <a:pPr eaLnBrk="1" hangingPunct="1"/>
            <a:r>
              <a:rPr lang="en-US" dirty="0" smtClean="0"/>
              <a:t>Your attendance at the student presentations and any guest speakers will be noted and used as the primary (only?) measure of class participation.</a:t>
            </a:r>
          </a:p>
          <a:p>
            <a:pPr lvl="1" eaLnBrk="1" hangingPunct="1"/>
            <a:r>
              <a:rPr lang="en-US" dirty="0" smtClean="0"/>
              <a:t>Basically I want you to be there to learn and so the presenters aren’t the only ones there.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5050"/>
                </a:solidFill>
              </a:rPr>
              <a:t>Work/Grades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879372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Schedule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(very brief) introduction to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Brief design overview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design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Unlike the material in 95% of your engineering classes, this question is a matter of opinion.</a:t>
            </a:r>
          </a:p>
          <a:p>
            <a:pPr lvl="1"/>
            <a:r>
              <a:rPr lang="en-US" dirty="0" smtClean="0"/>
              <a:t>There are tons of books on the topic, and they all use different words and emphasize different things. </a:t>
            </a:r>
          </a:p>
          <a:p>
            <a:pPr lvl="1"/>
            <a:r>
              <a:rPr lang="en-US" dirty="0" smtClean="0"/>
              <a:t>That said, they (almost) all have similar ideas.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Brief design overview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stages 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design ends is debated.  </a:t>
            </a:r>
          </a:p>
          <a:p>
            <a:pPr lvl="1"/>
            <a:r>
              <a:rPr lang="en-US" dirty="0" smtClean="0"/>
              <a:t>Pretty much everyone agrees that identifying a problem to be solved is the first step.</a:t>
            </a:r>
          </a:p>
          <a:p>
            <a:pPr lvl="2"/>
            <a:r>
              <a:rPr lang="en-US" dirty="0" smtClean="0"/>
              <a:t>Though some have some pretty significant steps to be taken here (requirements gathering, user surveys, marketing analysis etc.)</a:t>
            </a:r>
          </a:p>
          <a:p>
            <a:pPr lvl="1"/>
            <a:r>
              <a:rPr lang="en-US" dirty="0" smtClean="0"/>
              <a:t>But is the last step</a:t>
            </a:r>
          </a:p>
          <a:p>
            <a:pPr lvl="2"/>
            <a:r>
              <a:rPr lang="en-US" dirty="0" smtClean="0"/>
              <a:t>Handing off the design to be manufactured?</a:t>
            </a:r>
          </a:p>
          <a:p>
            <a:pPr lvl="2"/>
            <a:r>
              <a:rPr lang="en-US" dirty="0" smtClean="0"/>
              <a:t>Dealing with manufacturing issues?</a:t>
            </a:r>
          </a:p>
          <a:p>
            <a:pPr lvl="2"/>
            <a:r>
              <a:rPr lang="en-US" dirty="0" smtClean="0"/>
              <a:t>Supporting users of the design?</a:t>
            </a:r>
          </a:p>
          <a:p>
            <a:pPr lvl="2"/>
            <a:r>
              <a:rPr lang="en-US" dirty="0" smtClean="0"/>
              <a:t>Dealing with end-of-life issues?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Brief design overview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stages in this class (1/4)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3600" dirty="0" smtClean="0">
                <a:solidFill>
                  <a:srgbClr val="009900"/>
                </a:solidFill>
              </a:rPr>
              <a:t>Identifying the purpose*</a:t>
            </a:r>
          </a:p>
          <a:p>
            <a:pPr lvl="1"/>
            <a:r>
              <a:rPr lang="en-US" sz="3200" dirty="0" smtClean="0"/>
              <a:t>Identifying a problem</a:t>
            </a:r>
          </a:p>
          <a:p>
            <a:r>
              <a:rPr lang="en-US" sz="3600" dirty="0" smtClean="0">
                <a:solidFill>
                  <a:srgbClr val="009900"/>
                </a:solidFill>
              </a:rPr>
              <a:t>Design requirements</a:t>
            </a:r>
          </a:p>
          <a:p>
            <a:pPr lvl="1"/>
            <a:r>
              <a:rPr lang="en-US" sz="3200" dirty="0" smtClean="0"/>
              <a:t>What characteristics does the device need?</a:t>
            </a:r>
          </a:p>
          <a:p>
            <a:pPr lvl="2"/>
            <a:r>
              <a:rPr lang="en-US" sz="2800" dirty="0" smtClean="0"/>
              <a:t>This should be things like “light-weight” or “easy to use” rather than “less than 8oz” or “</a:t>
            </a:r>
            <a:r>
              <a:rPr lang="en-US" sz="2800" dirty="0" err="1" smtClean="0"/>
              <a:t>iPhone</a:t>
            </a:r>
            <a:r>
              <a:rPr lang="en-US" sz="2800" dirty="0" smtClean="0"/>
              <a:t>-like interface”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Brief design overview</a:t>
            </a:r>
            <a:endParaRPr lang="en-US" dirty="0">
              <a:solidFill>
                <a:srgbClr val="FF5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943600"/>
            <a:ext cx="6231193" cy="8002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400" dirty="0" smtClean="0"/>
              <a:t>There is often a research step between this step and developing the design</a:t>
            </a:r>
          </a:p>
          <a:p>
            <a:r>
              <a:rPr lang="en-US" sz="1400" dirty="0" smtClean="0"/>
              <a:t>  requirements.  What are current solutions/work </a:t>
            </a:r>
            <a:r>
              <a:rPr lang="en-US" sz="1400" dirty="0" err="1" smtClean="0"/>
              <a:t>arounds</a:t>
            </a:r>
            <a:r>
              <a:rPr lang="en-US" sz="1400" dirty="0" smtClean="0"/>
              <a:t>?  What do people </a:t>
            </a:r>
            <a:br>
              <a:rPr lang="en-US" sz="1400" dirty="0" smtClean="0"/>
            </a:br>
            <a:r>
              <a:rPr lang="en-US" sz="1400" dirty="0" smtClean="0"/>
              <a:t>  really want?  What is doable in this space? 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stages in this class </a:t>
            </a:r>
            <a:r>
              <a:rPr lang="en-US" dirty="0" smtClean="0"/>
              <a:t>(2/4)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9900"/>
                </a:solidFill>
              </a:rPr>
              <a:t>Engineering specification</a:t>
            </a:r>
          </a:p>
          <a:p>
            <a:pPr lvl="1"/>
            <a:r>
              <a:rPr lang="en-US" sz="3200" dirty="0" smtClean="0"/>
              <a:t>The design requirements turned into measurable outcomes.</a:t>
            </a:r>
          </a:p>
          <a:p>
            <a:pPr lvl="2"/>
            <a:r>
              <a:rPr lang="en-US" sz="2800" dirty="0" smtClean="0"/>
              <a:t>8 oz or less</a:t>
            </a:r>
          </a:p>
          <a:p>
            <a:pPr lvl="2"/>
            <a:r>
              <a:rPr lang="en-US" sz="2800" dirty="0" smtClean="0"/>
              <a:t>new users can start measurement in less than 10 seconds on the average</a:t>
            </a:r>
          </a:p>
          <a:p>
            <a:pPr lvl="2"/>
            <a:r>
              <a:rPr lang="en-US" sz="2800" dirty="0" smtClean="0"/>
              <a:t>48-hour battery life in the worst case.</a:t>
            </a:r>
          </a:p>
          <a:p>
            <a:endParaRPr lang="en-US" sz="4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Brief design overview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stages in this class </a:t>
            </a:r>
            <a:r>
              <a:rPr lang="en-US" dirty="0" smtClean="0"/>
              <a:t>(3/4)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 dirty="0" smtClean="0">
                <a:solidFill>
                  <a:srgbClr val="00B050"/>
                </a:solidFill>
              </a:rPr>
              <a:t>Work out possible solutions</a:t>
            </a:r>
          </a:p>
          <a:p>
            <a:pPr lvl="1"/>
            <a:r>
              <a:rPr lang="en-US" sz="2400" dirty="0" smtClean="0"/>
              <a:t>Identify a few ways to solve this problem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Pick a solution</a:t>
            </a:r>
          </a:p>
          <a:p>
            <a:pPr lvl="1"/>
            <a:r>
              <a:rPr lang="en-US" sz="2400" dirty="0" smtClean="0"/>
              <a:t>Find the one you like best.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Prototyping</a:t>
            </a:r>
          </a:p>
          <a:p>
            <a:pPr lvl="1"/>
            <a:r>
              <a:rPr lang="en-US" sz="2400" dirty="0" smtClean="0"/>
              <a:t>Building a prototyped device</a:t>
            </a:r>
          </a:p>
          <a:p>
            <a:pPr lvl="2"/>
            <a:r>
              <a:rPr lang="en-US" sz="2000" dirty="0" smtClean="0"/>
              <a:t>Likely not the right form-factor etc. </a:t>
            </a:r>
          </a:p>
          <a:p>
            <a:pPr lvl="2"/>
            <a:r>
              <a:rPr lang="en-US" sz="2000" dirty="0" smtClean="0"/>
              <a:t>Probably on a breadboard, but mechanical issues also need to be addressed.</a:t>
            </a:r>
          </a:p>
          <a:p>
            <a:pPr lvl="1"/>
            <a:r>
              <a:rPr lang="en-US" sz="2400" dirty="0" smtClean="0"/>
              <a:t>Let’s you see what’s doable.</a:t>
            </a:r>
          </a:p>
          <a:p>
            <a:pPr lvl="2"/>
            <a:r>
              <a:rPr lang="en-US" sz="2000" dirty="0" smtClean="0"/>
              <a:t>Gives you a </a:t>
            </a:r>
            <a:r>
              <a:rPr lang="en-US" sz="2000" dirty="0" err="1" smtClean="0"/>
              <a:t>testbed</a:t>
            </a:r>
            <a:r>
              <a:rPr lang="en-US" sz="2000" dirty="0" smtClean="0"/>
              <a:t> develop your solution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Brief design overview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stages in this class </a:t>
            </a:r>
            <a:r>
              <a:rPr lang="en-US" dirty="0" smtClean="0"/>
              <a:t>(4/4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Implement your design</a:t>
            </a:r>
          </a:p>
          <a:p>
            <a:pPr lvl="1"/>
            <a:r>
              <a:rPr lang="en-US" dirty="0" smtClean="0"/>
              <a:t>For us this involves ordering a PCB and getting your software up and running.</a:t>
            </a:r>
          </a:p>
          <a:p>
            <a:r>
              <a:rPr lang="en-US" dirty="0" smtClean="0">
                <a:solidFill>
                  <a:srgbClr val="009900"/>
                </a:solidFill>
              </a:rPr>
              <a:t>Test and debug</a:t>
            </a:r>
          </a:p>
          <a:p>
            <a:pPr lvl="1"/>
            <a:r>
              <a:rPr lang="en-US" dirty="0" smtClean="0"/>
              <a:t>Get everything working</a:t>
            </a:r>
          </a:p>
          <a:p>
            <a:pPr lvl="1"/>
            <a:r>
              <a:rPr lang="en-US" dirty="0" smtClean="0"/>
              <a:t>Test to see if engineering requirements are met.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Brief design overview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Mark </a:t>
            </a:r>
            <a:r>
              <a:rPr lang="en-US" dirty="0" err="1" smtClean="0"/>
              <a:t>Brehob</a:t>
            </a:r>
            <a:endParaRPr lang="en-US" dirty="0" smtClean="0"/>
          </a:p>
          <a:p>
            <a:pPr lvl="1"/>
            <a:r>
              <a:rPr lang="en-US" dirty="0" smtClean="0"/>
              <a:t>Prefer “Mark”, “Dr. </a:t>
            </a:r>
            <a:r>
              <a:rPr lang="en-US" dirty="0" err="1" smtClean="0"/>
              <a:t>Brehob</a:t>
            </a:r>
            <a:r>
              <a:rPr lang="en-US" dirty="0" smtClean="0"/>
              <a:t>” is okay too.</a:t>
            </a:r>
          </a:p>
          <a:p>
            <a:pPr lvl="1"/>
            <a:r>
              <a:rPr lang="en-US" dirty="0" smtClean="0"/>
              <a:t>Full-time teacher (lecturer)</a:t>
            </a:r>
          </a:p>
          <a:p>
            <a:pPr lvl="2"/>
            <a:r>
              <a:rPr lang="en-US" dirty="0" smtClean="0"/>
              <a:t>Been here for 12 years and I’ve taught a wide variety of courses (281, 203, 452, 470, 373, 100, etc.)</a:t>
            </a:r>
          </a:p>
          <a:p>
            <a:pPr lvl="1"/>
            <a:r>
              <a:rPr lang="en-US" dirty="0" smtClean="0"/>
              <a:t>PhD is in the intersection of computer architecture and theoretical computer science as it relates to caches.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http://web.eecs.umich.edu/~brehob/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5050"/>
                </a:solidFill>
              </a:rPr>
              <a:t>Overview/ Welcome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and this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class is about getting a </a:t>
            </a:r>
            <a:r>
              <a:rPr lang="en-US" b="1" i="1" u="sng" dirty="0" smtClean="0"/>
              <a:t>useful</a:t>
            </a:r>
            <a:r>
              <a:rPr lang="en-US" dirty="0" smtClean="0"/>
              <a:t> design </a:t>
            </a:r>
            <a:r>
              <a:rPr lang="en-US" b="1" i="1" u="sng" dirty="0" smtClean="0"/>
              <a:t>done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Following the steps of the design process helps a lot more than you might think.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Brief design overview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overview of embedded processors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Microcontrollers, DSPs, </a:t>
            </a:r>
          </a:p>
          <a:p>
            <a:r>
              <a:rPr lang="en-US" dirty="0" smtClean="0"/>
              <a:t>System-on-a-chip (</a:t>
            </a:r>
            <a:r>
              <a:rPr lang="en-US" dirty="0" err="1" smtClean="0"/>
              <a:t>SoP</a:t>
            </a:r>
            <a:r>
              <a:rPr lang="en-US" dirty="0" smtClean="0"/>
              <a:t>), ASICs</a:t>
            </a:r>
          </a:p>
          <a:p>
            <a:r>
              <a:rPr lang="en-US" dirty="0" smtClean="0"/>
              <a:t>and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to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When designing an embedded system, one key question is:</a:t>
            </a:r>
          </a:p>
          <a:p>
            <a:pPr lvl="1"/>
            <a:r>
              <a:rPr lang="en-US" sz="2400" dirty="0" smtClean="0"/>
              <a:t>“What </a:t>
            </a:r>
            <a:r>
              <a:rPr lang="en-US" sz="2400" dirty="0" smtClean="0"/>
              <a:t>processor should </a:t>
            </a:r>
            <a:r>
              <a:rPr lang="en-US" sz="2400" dirty="0" smtClean="0"/>
              <a:t>I use?”</a:t>
            </a:r>
          </a:p>
          <a:p>
            <a:r>
              <a:rPr lang="en-US" sz="2400" dirty="0" smtClean="0"/>
              <a:t>Obviously the answer depends on a massive number of factors.</a:t>
            </a:r>
          </a:p>
          <a:p>
            <a:pPr lvl="1"/>
            <a:r>
              <a:rPr lang="en-US" sz="2400" dirty="0" smtClean="0"/>
              <a:t>CPU computational power needed</a:t>
            </a:r>
          </a:p>
          <a:p>
            <a:pPr lvl="2"/>
            <a:r>
              <a:rPr lang="en-US" sz="1800" dirty="0" smtClean="0"/>
              <a:t>And even the </a:t>
            </a:r>
            <a:r>
              <a:rPr lang="en-US" sz="1800" i="1" dirty="0" smtClean="0"/>
              <a:t>type</a:t>
            </a:r>
            <a:r>
              <a:rPr lang="en-US" sz="1800" dirty="0" smtClean="0"/>
              <a:t> of computational power needed</a:t>
            </a:r>
          </a:p>
          <a:p>
            <a:pPr lvl="1"/>
            <a:r>
              <a:rPr lang="en-US" sz="2400" dirty="0" smtClean="0"/>
              <a:t>Interfaces needed</a:t>
            </a:r>
          </a:p>
          <a:p>
            <a:pPr lvl="1"/>
            <a:r>
              <a:rPr lang="en-US" sz="2400" dirty="0" smtClean="0"/>
              <a:t>Cost</a:t>
            </a:r>
          </a:p>
          <a:p>
            <a:pPr lvl="1"/>
            <a:r>
              <a:rPr lang="en-US" sz="2400" dirty="0" smtClean="0"/>
              <a:t>Power</a:t>
            </a:r>
          </a:p>
          <a:p>
            <a:pPr lvl="1"/>
            <a:r>
              <a:rPr lang="en-US" sz="2400" dirty="0" smtClean="0"/>
              <a:t>Expected design time</a:t>
            </a:r>
          </a:p>
          <a:p>
            <a:pPr lvl="2"/>
            <a:r>
              <a:rPr lang="en-US" sz="1800" dirty="0" smtClean="0"/>
              <a:t>Debug capabilities</a:t>
            </a:r>
          </a:p>
          <a:p>
            <a:pPr lvl="2"/>
            <a:r>
              <a:rPr lang="en-US" sz="1800" dirty="0" smtClean="0"/>
              <a:t>Current familiarity with tools</a:t>
            </a:r>
          </a:p>
          <a:p>
            <a:pPr lvl="1"/>
            <a:r>
              <a:rPr lang="en-US" sz="2400" dirty="0" smtClean="0"/>
              <a:t>Etc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819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Processing unit overview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Highest level: </a:t>
            </a:r>
            <a:br>
              <a:rPr lang="en-US" dirty="0" smtClean="0"/>
            </a:br>
            <a:r>
              <a:rPr lang="en-US" sz="4000" dirty="0" smtClean="0">
                <a:solidFill>
                  <a:srgbClr val="0070C0"/>
                </a:solidFill>
              </a:rPr>
              <a:t>ASIC</a:t>
            </a:r>
            <a:r>
              <a:rPr lang="en-US" sz="4000" dirty="0" smtClean="0"/>
              <a:t>, off-the-shelf processor, FPGA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These three categories are pretty straightforward and mostly non-overlapping.</a:t>
            </a:r>
          </a:p>
          <a:p>
            <a:pPr lvl="1"/>
            <a:r>
              <a:rPr lang="en-US" dirty="0" smtClean="0"/>
              <a:t>An </a:t>
            </a:r>
            <a:r>
              <a:rPr lang="en-US" dirty="0" smtClean="0">
                <a:solidFill>
                  <a:srgbClr val="0070C0"/>
                </a:solidFill>
              </a:rPr>
              <a:t>ASIC</a:t>
            </a:r>
            <a:r>
              <a:rPr lang="en-US" dirty="0" smtClean="0"/>
              <a:t> is an </a:t>
            </a:r>
            <a:r>
              <a:rPr lang="en-US" dirty="0"/>
              <a:t>A</a:t>
            </a:r>
            <a:r>
              <a:rPr lang="en-US" dirty="0" smtClean="0"/>
              <a:t>pplication </a:t>
            </a:r>
            <a:r>
              <a:rPr lang="en-US" dirty="0"/>
              <a:t>S</a:t>
            </a:r>
            <a:r>
              <a:rPr lang="en-US" dirty="0" smtClean="0"/>
              <a:t>pecific Integrated Circuit.</a:t>
            </a:r>
          </a:p>
          <a:p>
            <a:pPr lvl="2"/>
            <a:r>
              <a:rPr lang="en-US" dirty="0" smtClean="0"/>
              <a:t>You are “spinning” a chip designed specifically for your application.</a:t>
            </a:r>
          </a:p>
          <a:p>
            <a:pPr lvl="2"/>
            <a:r>
              <a:rPr lang="en-US" dirty="0" smtClean="0"/>
              <a:t>Manufacturing costs are a bit difficult to figure out</a:t>
            </a:r>
          </a:p>
          <a:p>
            <a:pPr lvl="3"/>
            <a:r>
              <a:rPr lang="en-US" dirty="0" smtClean="0"/>
              <a:t>MOSIS would charge $10,000 for an extremely small chip (40 chips, 1 square mm each) in a very large (700nm) process.</a:t>
            </a:r>
          </a:p>
          <a:p>
            <a:pPr lvl="3"/>
            <a:r>
              <a:rPr lang="en-US" dirty="0" smtClean="0"/>
              <a:t>I’ve seen groups pay prices of $50K for a couple of larger ARM-based chips.</a:t>
            </a:r>
          </a:p>
          <a:p>
            <a:pPr lvl="3"/>
            <a:r>
              <a:rPr lang="en-US" dirty="0" smtClean="0"/>
              <a:t>Design costs are yet more.</a:t>
            </a:r>
          </a:p>
          <a:p>
            <a:pPr lvl="1"/>
            <a:r>
              <a:rPr lang="en-US" dirty="0" smtClean="0"/>
              <a:t>So:</a:t>
            </a:r>
          </a:p>
          <a:p>
            <a:pPr lvl="2"/>
            <a:r>
              <a:rPr lang="en-US" dirty="0" smtClean="0"/>
              <a:t>Pros?</a:t>
            </a:r>
          </a:p>
          <a:p>
            <a:pPr lvl="2"/>
            <a:r>
              <a:rPr lang="en-US" dirty="0" smtClean="0"/>
              <a:t>Cons?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819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Processing unit overview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Highest level: </a:t>
            </a:r>
            <a:br>
              <a:rPr lang="en-US" dirty="0" smtClean="0"/>
            </a:br>
            <a:r>
              <a:rPr lang="en-US" sz="4000" dirty="0" smtClean="0"/>
              <a:t>ASIC, </a:t>
            </a:r>
            <a:r>
              <a:rPr lang="en-US" sz="4000" dirty="0" smtClean="0">
                <a:solidFill>
                  <a:srgbClr val="00B0F0"/>
                </a:solidFill>
              </a:rPr>
              <a:t>off-the-shelf processor</a:t>
            </a:r>
            <a:r>
              <a:rPr lang="en-US" sz="4000" dirty="0" smtClean="0"/>
              <a:t>, FPGA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00B0F0"/>
                </a:solidFill>
              </a:rPr>
              <a:t>off-the-shelf processor </a:t>
            </a:r>
            <a:r>
              <a:rPr lang="en-US" dirty="0" smtClean="0"/>
              <a:t>is one that has been manufactured by someone else.</a:t>
            </a:r>
          </a:p>
          <a:p>
            <a:pPr lvl="1"/>
            <a:r>
              <a:rPr lang="en-US" dirty="0" smtClean="0"/>
              <a:t>This doesn’t mean that the processor isn’t highly specialized.</a:t>
            </a:r>
          </a:p>
          <a:p>
            <a:pPr lvl="2"/>
            <a:r>
              <a:rPr lang="en-US" dirty="0" smtClean="0"/>
              <a:t>There are chips designed just for printers for example</a:t>
            </a:r>
          </a:p>
          <a:p>
            <a:pPr lvl="3"/>
            <a:r>
              <a:rPr lang="en-US" dirty="0" smtClean="0"/>
              <a:t>the HP Unity is MIPs based, ½ GHz, ½ </a:t>
            </a:r>
            <a:r>
              <a:rPr lang="en-US" dirty="0" err="1" smtClean="0"/>
              <a:t>Gbyte</a:t>
            </a:r>
            <a:r>
              <a:rPr lang="en-US" dirty="0" smtClean="0"/>
              <a:t> standard</a:t>
            </a:r>
          </a:p>
          <a:p>
            <a:pPr lvl="1"/>
            <a:r>
              <a:rPr lang="en-US" dirty="0" smtClean="0"/>
              <a:t>Pros?</a:t>
            </a:r>
          </a:p>
          <a:p>
            <a:pPr lvl="1"/>
            <a:r>
              <a:rPr lang="en-US" dirty="0" smtClean="0"/>
              <a:t>Cons?</a:t>
            </a:r>
          </a:p>
          <a:p>
            <a:pPr lvl="3"/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819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Processing unit overview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Highest level: </a:t>
            </a:r>
            <a:br>
              <a:rPr lang="en-US" dirty="0" smtClean="0"/>
            </a:br>
            <a:r>
              <a:rPr lang="en-US" dirty="0" smtClean="0"/>
              <a:t>ASIC, off-the-shelf processor, </a:t>
            </a:r>
            <a:r>
              <a:rPr lang="en-US" dirty="0" smtClean="0">
                <a:solidFill>
                  <a:srgbClr val="00B0F0"/>
                </a:solidFill>
              </a:rPr>
              <a:t>FPGA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all know what an </a:t>
            </a:r>
            <a:r>
              <a:rPr lang="en-US" dirty="0" smtClean="0">
                <a:solidFill>
                  <a:srgbClr val="00B0F0"/>
                </a:solidFill>
              </a:rPr>
              <a:t>FPGA</a:t>
            </a:r>
            <a:r>
              <a:rPr lang="en-US" dirty="0" smtClean="0"/>
              <a:t> is.</a:t>
            </a:r>
          </a:p>
          <a:p>
            <a:pPr lvl="1"/>
            <a:r>
              <a:rPr lang="en-US" dirty="0" smtClean="0"/>
              <a:t>But when would you choose to use one in an embedded system?</a:t>
            </a:r>
          </a:p>
          <a:p>
            <a:pPr lvl="1"/>
            <a:r>
              <a:rPr lang="en-US" dirty="0" smtClean="0"/>
              <a:t>Even if it isn’t in your embedded system, why else might an FPGA be helpful to embedded system designers?</a:t>
            </a:r>
          </a:p>
          <a:p>
            <a:pPr lvl="1"/>
            <a:r>
              <a:rPr lang="en-US" dirty="0" smtClean="0"/>
              <a:t>Pros?</a:t>
            </a:r>
          </a:p>
          <a:p>
            <a:pPr lvl="1"/>
            <a:r>
              <a:rPr lang="en-US" dirty="0" smtClean="0"/>
              <a:t>Cons?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819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Processing unit overview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But </a:t>
            </a:r>
            <a:r>
              <a:rPr lang="en-US" sz="3600" dirty="0" smtClean="0"/>
              <a:t>at this high level, things are </a:t>
            </a:r>
            <a:r>
              <a:rPr lang="en-US" sz="3600" dirty="0" smtClean="0"/>
              <a:t>fuzzy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Sometimes an FPGA and off-the-shelf processor are </a:t>
            </a:r>
            <a:r>
              <a:rPr lang="en-US" dirty="0" smtClean="0"/>
              <a:t>integrated.</a:t>
            </a:r>
            <a:endParaRPr lang="en-US" dirty="0" smtClean="0"/>
          </a:p>
          <a:p>
            <a:pPr lvl="1"/>
            <a:r>
              <a:rPr lang="en-US" dirty="0" err="1" smtClean="0"/>
              <a:t>Actel</a:t>
            </a:r>
            <a:r>
              <a:rPr lang="en-US" dirty="0" smtClean="0"/>
              <a:t> in 373</a:t>
            </a:r>
          </a:p>
          <a:p>
            <a:pPr lvl="1"/>
            <a:r>
              <a:rPr lang="en-US" dirty="0" smtClean="0"/>
              <a:t>Cypress Semiconductor</a:t>
            </a:r>
          </a:p>
          <a:p>
            <a:pPr lvl="2"/>
            <a:r>
              <a:rPr lang="en-US" dirty="0" smtClean="0"/>
              <a:t>Their fabric is generally a bit less flexible than an FPGA, but easier to work with.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And </a:t>
            </a:r>
            <a:r>
              <a:rPr lang="en-US" dirty="0" smtClean="0"/>
              <a:t>many ASICs are based on standard “off-the-shelf” architectures</a:t>
            </a:r>
          </a:p>
          <a:p>
            <a:pPr lvl="1"/>
            <a:r>
              <a:rPr lang="en-US" dirty="0" smtClean="0"/>
              <a:t>ARM being the most common these </a:t>
            </a:r>
            <a:r>
              <a:rPr lang="en-US" dirty="0" smtClean="0"/>
              <a:t>days</a:t>
            </a:r>
          </a:p>
          <a:p>
            <a:pPr lvl="2"/>
            <a:r>
              <a:rPr lang="en-US" dirty="0" smtClean="0"/>
              <a:t>MIPS </a:t>
            </a:r>
            <a:r>
              <a:rPr lang="en-US" dirty="0" smtClean="0"/>
              <a:t>was </a:t>
            </a:r>
            <a:r>
              <a:rPr lang="en-US" dirty="0" smtClean="0"/>
              <a:t>similar at one point.</a:t>
            </a:r>
            <a:endParaRPr lang="en-US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"/>
            <a:ext cx="2819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Processing unit overview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with off-the-shelf processors…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device options are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One fun part about this is that there are a number of terms used to describe the options, but they aren’t very well defined.</a:t>
            </a:r>
            <a:endParaRPr lang="en-US" dirty="0"/>
          </a:p>
          <a:p>
            <a:pPr lvl="1"/>
            <a:r>
              <a:rPr lang="en-US" dirty="0" smtClean="0"/>
              <a:t>For example, what’s the difference between a microprocessor, a microcontroller and a System-on-a-Chip (</a:t>
            </a:r>
            <a:r>
              <a:rPr lang="en-US" dirty="0" err="1" smtClean="0"/>
              <a:t>SoC</a:t>
            </a:r>
            <a:r>
              <a:rPr lang="en-US" dirty="0" smtClean="0"/>
              <a:t>)?</a:t>
            </a:r>
          </a:p>
          <a:p>
            <a:pPr lvl="2"/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4800600"/>
            <a:ext cx="40386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It’s really not clear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One axis </a:t>
            </a:r>
            <a:r>
              <a:rPr lang="en-US" dirty="0" smtClean="0"/>
              <a:t>is that a </a:t>
            </a:r>
            <a:r>
              <a:rPr lang="en-US" dirty="0" err="1" smtClean="0"/>
              <a:t>SoC</a:t>
            </a:r>
            <a:r>
              <a:rPr lang="en-US" dirty="0" smtClean="0"/>
              <a:t> is expected to have a richer set of peripheral interface capability</a:t>
            </a:r>
            <a:endParaRPr lang="en-US" dirty="0"/>
          </a:p>
        </p:txBody>
      </p:sp>
      <p:grpSp>
        <p:nvGrpSpPr>
          <p:cNvPr id="4" name="Group 9"/>
          <p:cNvGrpSpPr/>
          <p:nvPr/>
        </p:nvGrpSpPr>
        <p:grpSpPr>
          <a:xfrm>
            <a:off x="4724400" y="1828800"/>
            <a:ext cx="4114800" cy="3045500"/>
            <a:chOff x="4724400" y="1828800"/>
            <a:chExt cx="4114800" cy="3045500"/>
          </a:xfrm>
        </p:grpSpPr>
        <p:sp>
          <p:nvSpPr>
            <p:cNvPr id="5" name="Trapezoid 4"/>
            <p:cNvSpPr/>
            <p:nvPr/>
          </p:nvSpPr>
          <p:spPr>
            <a:xfrm flipV="1">
              <a:off x="5562600" y="1828800"/>
              <a:ext cx="1981200" cy="2971800"/>
            </a:xfrm>
            <a:prstGeom prst="trapezoid">
              <a:avLst>
                <a:gd name="adj" fmla="val 44672"/>
              </a:avLst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16200000" flipV="1">
              <a:off x="3925094" y="3313906"/>
              <a:ext cx="29718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724400" y="1961335"/>
              <a:ext cx="738664" cy="233653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More peripherals and </a:t>
              </a:r>
              <a:r>
                <a:rPr lang="en-US" dirty="0" smtClean="0">
                  <a:solidFill>
                    <a:srgbClr val="0070C0"/>
                  </a:solidFill>
                </a:rPr>
                <a:t/>
              </a:r>
              <a:br>
                <a:rPr lang="en-US" dirty="0" smtClean="0">
                  <a:solidFill>
                    <a:srgbClr val="0070C0"/>
                  </a:solidFill>
                </a:rPr>
              </a:br>
              <a:r>
                <a:rPr lang="en-US" dirty="0" smtClean="0">
                  <a:solidFill>
                    <a:srgbClr val="0070C0"/>
                  </a:solidFill>
                </a:rPr>
                <a:t>interface </a:t>
              </a:r>
              <a:r>
                <a:rPr lang="en-US" dirty="0" smtClean="0">
                  <a:solidFill>
                    <a:srgbClr val="0070C0"/>
                  </a:solidFill>
                </a:rPr>
                <a:t>capability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05600" y="1981200"/>
              <a:ext cx="2133600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                    </a:t>
              </a:r>
              <a:r>
                <a:rPr lang="en-US" sz="1400" b="1" dirty="0" err="1" smtClean="0"/>
                <a:t>SoC</a:t>
              </a:r>
              <a:endParaRPr lang="en-US" sz="1400" b="1" dirty="0" smtClean="0"/>
            </a:p>
            <a:p>
              <a:endParaRPr lang="en-US" sz="1400" b="1" dirty="0"/>
            </a:p>
            <a:p>
              <a:endParaRPr lang="en-US" sz="1400" b="1" dirty="0" smtClean="0"/>
            </a:p>
            <a:p>
              <a:endParaRPr lang="en-US" sz="1400" b="1" dirty="0"/>
            </a:p>
            <a:p>
              <a:endParaRPr lang="en-US" sz="1400" b="1" dirty="0"/>
            </a:p>
            <a:p>
              <a:endParaRPr lang="en-US" sz="1400" b="1" dirty="0" smtClean="0"/>
            </a:p>
            <a:p>
              <a:r>
                <a:rPr lang="en-US" sz="1400" b="1" dirty="0" smtClean="0"/>
                <a:t>          </a:t>
              </a:r>
              <a:r>
                <a:rPr lang="en-US" sz="1400" b="1" dirty="0" err="1" smtClean="0"/>
                <a:t>Micocontroller</a:t>
              </a:r>
              <a:endParaRPr lang="en-US" sz="1400" b="1" dirty="0" smtClean="0"/>
            </a:p>
            <a:p>
              <a:endParaRPr lang="en-US" sz="1400" b="1" dirty="0" smtClean="0"/>
            </a:p>
            <a:p>
              <a:endParaRPr lang="en-US" sz="1400" b="1" dirty="0"/>
            </a:p>
            <a:p>
              <a:endParaRPr lang="en-US" sz="1400" b="1" dirty="0" smtClean="0"/>
            </a:p>
            <a:p>
              <a:endParaRPr lang="en-US" sz="1400" b="1" dirty="0"/>
            </a:p>
            <a:p>
              <a:endParaRPr lang="en-US" sz="1400" b="1" dirty="0" smtClean="0"/>
            </a:p>
            <a:p>
              <a:r>
                <a:rPr lang="en-US" sz="1400" b="1" dirty="0" smtClean="0"/>
                <a:t>Processor</a:t>
              </a:r>
              <a:endParaRPr lang="en-US" sz="1400" b="1" dirty="0"/>
            </a:p>
          </p:txBody>
        </p:sp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1"/>
            <a:ext cx="152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Off-the-shelf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However the terms also carry other connotations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example, in the “CPU-capability” axis microcontrollers are generally thought of as being very limited, generally in the 1-30 MIPs range.</a:t>
            </a:r>
          </a:p>
          <a:p>
            <a:pPr lvl="1"/>
            <a:r>
              <a:rPr lang="en-US" dirty="0" smtClean="0"/>
              <a:t>And correspondingly, the microcontroller is expected to have lower power needs.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5181600"/>
            <a:ext cx="4038600" cy="137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 keep in mind that terms aren’t always well-defined! </a:t>
            </a:r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 flipV="1">
            <a:off x="5562600" y="1828800"/>
            <a:ext cx="1981200" cy="2971800"/>
          </a:xfrm>
          <a:prstGeom prst="trapezoid">
            <a:avLst>
              <a:gd name="adj" fmla="val 44672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3925094" y="3313906"/>
            <a:ext cx="2971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53000" y="2508866"/>
            <a:ext cx="461665" cy="150586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CPU-capability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1981200"/>
            <a:ext cx="213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                 Processor</a:t>
            </a:r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            </a:t>
            </a:r>
          </a:p>
          <a:p>
            <a:endParaRPr lang="en-US" sz="1400" b="1" dirty="0"/>
          </a:p>
          <a:p>
            <a:r>
              <a:rPr lang="en-US" sz="1400" b="1" dirty="0" smtClean="0"/>
              <a:t>         </a:t>
            </a:r>
            <a:r>
              <a:rPr lang="en-US" sz="1400" b="1" dirty="0" err="1" smtClean="0"/>
              <a:t>SoC</a:t>
            </a:r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          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err="1" smtClean="0"/>
              <a:t>Micocontroller</a:t>
            </a:r>
            <a:endParaRPr lang="en-US" sz="1400" b="1" dirty="0" smtClean="0"/>
          </a:p>
          <a:p>
            <a:endParaRPr lang="en-US" sz="1400" b="1" dirty="0" smtClean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1"/>
            <a:ext cx="152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Off-the-shelf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intro</a:t>
            </a:r>
          </a:p>
          <a:p>
            <a:pPr lvl="1"/>
            <a:r>
              <a:rPr lang="en-US" dirty="0" smtClean="0"/>
              <a:t>Grading, schedule, etc.</a:t>
            </a:r>
          </a:p>
          <a:p>
            <a:r>
              <a:rPr lang="en-US" dirty="0" smtClean="0"/>
              <a:t>A bit on design</a:t>
            </a:r>
          </a:p>
          <a:p>
            <a:pPr lvl="1"/>
            <a:r>
              <a:rPr lang="en-US" dirty="0" smtClean="0"/>
              <a:t>Design requirements, engineering specifications, etc.</a:t>
            </a:r>
          </a:p>
          <a:p>
            <a:r>
              <a:rPr lang="en-US" dirty="0" smtClean="0"/>
              <a:t>An overview of processors used in embedded systems</a:t>
            </a:r>
          </a:p>
          <a:p>
            <a:pPr lvl="1"/>
            <a:r>
              <a:rPr lang="en-US" dirty="0" smtClean="0"/>
              <a:t>Micro controllers, </a:t>
            </a:r>
            <a:r>
              <a:rPr lang="en-US" dirty="0" err="1" smtClean="0"/>
              <a:t>SoC</a:t>
            </a:r>
            <a:r>
              <a:rPr lang="en-US" dirty="0" smtClean="0"/>
              <a:t>, etc.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5050"/>
                </a:solidFill>
              </a:rPr>
              <a:t>Overview/ Welcome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those terms (</a:t>
            </a:r>
            <a:r>
              <a:rPr lang="en-US" dirty="0" err="1" smtClean="0"/>
              <a:t>SoC</a:t>
            </a:r>
            <a:r>
              <a:rPr lang="en-US" dirty="0" smtClean="0"/>
              <a:t>, Microcontroller, Processor) are commonly used</a:t>
            </a:r>
          </a:p>
          <a:p>
            <a:pPr lvl="1"/>
            <a:r>
              <a:rPr lang="en-US" dirty="0" smtClean="0"/>
              <a:t>They aren’t all that well-defined.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None-the-less, we are stuck with them</a:t>
            </a:r>
          </a:p>
          <a:p>
            <a:pPr lvl="1"/>
            <a:r>
              <a:rPr lang="en-US" dirty="0" smtClean="0"/>
              <a:t>So let’s explore a bit…</a:t>
            </a:r>
            <a:endParaRPr lang="en-US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"/>
            <a:ext cx="152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Off-the-shelf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AVR processor </a:t>
            </a:r>
            <a:r>
              <a:rPr lang="en-US" dirty="0" smtClean="0"/>
              <a:t>(</a:t>
            </a:r>
            <a:r>
              <a:rPr lang="en-US" dirty="0" smtClean="0"/>
              <a:t>which we’ll be using in lab 1 and 2) </a:t>
            </a:r>
            <a:r>
              <a:rPr lang="en-US" dirty="0" smtClean="0"/>
              <a:t>is </a:t>
            </a:r>
            <a:r>
              <a:rPr lang="en-US" dirty="0" smtClean="0"/>
              <a:t>an </a:t>
            </a:r>
            <a:r>
              <a:rPr lang="en-US" dirty="0" smtClean="0"/>
              <a:t>example of a microcontroller</a:t>
            </a:r>
            <a:endParaRPr lang="en-US" dirty="0" smtClean="0"/>
          </a:p>
          <a:p>
            <a:pPr lvl="1"/>
            <a:r>
              <a:rPr lang="en-US" dirty="0" smtClean="0"/>
              <a:t>Flash, SRAM, EEPROM</a:t>
            </a:r>
          </a:p>
          <a:p>
            <a:pPr lvl="1"/>
            <a:r>
              <a:rPr lang="en-US" dirty="0" smtClean="0"/>
              <a:t>6-30 GPIOs</a:t>
            </a:r>
          </a:p>
          <a:p>
            <a:pPr lvl="1"/>
            <a:r>
              <a:rPr lang="en-US" dirty="0" smtClean="0"/>
              <a:t>4-20MHz</a:t>
            </a:r>
          </a:p>
          <a:p>
            <a:pPr lvl="1"/>
            <a:r>
              <a:rPr lang="en-US" dirty="0" smtClean="0"/>
              <a:t>Basic serial I/O capability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0"/>
            <a:ext cx="60769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"/>
            <a:ext cx="152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Off-the-shelf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r>
              <a:rPr lang="en-US" dirty="0" err="1" smtClean="0"/>
              <a:t>SoC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Cypress </a:t>
            </a:r>
            <a:r>
              <a:rPr lang="en-US" dirty="0" err="1" smtClean="0"/>
              <a:t>PSoC</a:t>
            </a:r>
            <a:r>
              <a:rPr lang="en-US" dirty="0" smtClean="0"/>
              <a:t> </a:t>
            </a:r>
            <a:r>
              <a:rPr lang="en-US" dirty="0"/>
              <a:t>3: CY8C38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7348" y="4191000"/>
            <a:ext cx="616176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371600"/>
            <a:ext cx="655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"/>
            <a:ext cx="152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Off-the-shelf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SoC</a:t>
            </a:r>
            <a:r>
              <a:rPr lang="en-US" dirty="0" smtClean="0"/>
              <a:t>: Cypress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looks similar to our AVR processor</a:t>
            </a:r>
          </a:p>
          <a:p>
            <a:pPr lvl="1"/>
            <a:r>
              <a:rPr lang="en-US" dirty="0" smtClean="0"/>
              <a:t>A bit faster for sure, but when you are advertising multiply and divide…</a:t>
            </a:r>
          </a:p>
          <a:p>
            <a:pPr lvl="1"/>
            <a:r>
              <a:rPr lang="en-US" dirty="0" smtClean="0"/>
              <a:t>Power:</a:t>
            </a:r>
          </a:p>
          <a:p>
            <a:pPr lvl="2"/>
            <a:r>
              <a:rPr lang="en-US" dirty="0" smtClean="0"/>
              <a:t>How long would a 2000mAh battery be able to keep this thing running?</a:t>
            </a:r>
          </a:p>
          <a:p>
            <a:r>
              <a:rPr lang="en-US" dirty="0" smtClean="0"/>
              <a:t>But it’s peripherals are much more significant.</a:t>
            </a:r>
          </a:p>
          <a:p>
            <a:pPr lvl="1"/>
            <a:r>
              <a:rPr lang="en-US" dirty="0" smtClean="0"/>
              <a:t>68 GPIOs, </a:t>
            </a:r>
          </a:p>
          <a:p>
            <a:pPr lvl="1"/>
            <a:r>
              <a:rPr lang="en-US" dirty="0" smtClean="0"/>
              <a:t>Highly configurable on the fly.  Can have:</a:t>
            </a:r>
          </a:p>
          <a:p>
            <a:pPr lvl="2"/>
            <a:r>
              <a:rPr lang="en-US" dirty="0" smtClean="0"/>
              <a:t>Built-in hardware blocks for FIR/IIR filters @67MHz</a:t>
            </a:r>
          </a:p>
          <a:p>
            <a:pPr lvl="2"/>
            <a:r>
              <a:rPr lang="en-US" dirty="0" smtClean="0"/>
              <a:t>Has 4 built-in op-amps (less parts on board)</a:t>
            </a:r>
          </a:p>
          <a:p>
            <a:pPr lvl="2"/>
            <a:r>
              <a:rPr lang="en-US" dirty="0" smtClean="0"/>
              <a:t>Can directly interface to a capacitive touch screen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"/>
            <a:ext cx="152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Off-the-shelf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05" y="1447800"/>
            <a:ext cx="885969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the analog…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"/>
            <a:ext cx="152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Off-the-shelf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people discuss processors they often mean something like a desktop CPU.</a:t>
            </a:r>
          </a:p>
          <a:p>
            <a:pPr lvl="1"/>
            <a:r>
              <a:rPr lang="en-US" dirty="0" smtClean="0"/>
              <a:t>Power in the 20-200W range for example, but speeds in the 2-3 GHz range.</a:t>
            </a:r>
          </a:p>
          <a:p>
            <a:r>
              <a:rPr lang="en-US" dirty="0" smtClean="0"/>
              <a:t>However there are things like the Atom core (which, Intel markets as a </a:t>
            </a:r>
            <a:r>
              <a:rPr lang="en-US" dirty="0" err="1" smtClean="0"/>
              <a:t>SoC</a:t>
            </a:r>
            <a:r>
              <a:rPr lang="en-US" dirty="0" smtClean="0"/>
              <a:t>…)</a:t>
            </a:r>
          </a:p>
          <a:p>
            <a:pPr lvl="1"/>
            <a:endParaRPr lang="en-US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"/>
            <a:ext cx="152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Off-the-shelf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 Atom</a:t>
            </a:r>
            <a:br>
              <a:rPr lang="en-US" dirty="0" smtClean="0"/>
            </a:br>
            <a:r>
              <a:rPr lang="en-US" dirty="0" smtClean="0"/>
              <a:t>What looks different?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375" y="1600200"/>
            <a:ext cx="74552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"/>
            <a:ext cx="152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Off-the-shelf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type of specialized off-the-shelf processors are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speaking, you are looking at either</a:t>
            </a:r>
          </a:p>
          <a:p>
            <a:pPr lvl="1"/>
            <a:r>
              <a:rPr lang="en-US" dirty="0" smtClean="0"/>
              <a:t>CPU instructions and features focused on improving performance on a specific type of application</a:t>
            </a:r>
          </a:p>
          <a:p>
            <a:pPr lvl="2"/>
            <a:r>
              <a:rPr lang="en-US" dirty="0" smtClean="0"/>
              <a:t>DSP and encryption both have very specific needs.</a:t>
            </a:r>
          </a:p>
          <a:p>
            <a:pPr lvl="1"/>
            <a:r>
              <a:rPr lang="en-US" dirty="0" smtClean="0"/>
              <a:t>Specialized I/O.</a:t>
            </a:r>
          </a:p>
          <a:p>
            <a:pPr lvl="2"/>
            <a:r>
              <a:rPr lang="en-US" dirty="0" smtClean="0"/>
              <a:t>So CAN bus (standard automotive shared serial bus)</a:t>
            </a:r>
          </a:p>
          <a:p>
            <a:pPr lvl="2"/>
            <a:r>
              <a:rPr lang="en-US" dirty="0" smtClean="0"/>
              <a:t>Capacitive touch screen interfaces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152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Off-the-shelf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DSP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Application characteristics: 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enerally walk through fixed size circular buffers</a:t>
            </a:r>
          </a:p>
          <a:p>
            <a:pPr lvl="1"/>
            <a:r>
              <a:rPr lang="en-US" dirty="0" smtClean="0"/>
              <a:t>Generally are taking sums-of-products of two buffers.</a:t>
            </a:r>
          </a:p>
          <a:p>
            <a:pPr lvl="1"/>
            <a:r>
              <a:rPr lang="en-US" dirty="0" smtClean="0"/>
              <a:t>Often (but not always) use fixed-point notation</a:t>
            </a:r>
          </a:p>
          <a:p>
            <a:pPr lvl="1"/>
            <a:r>
              <a:rPr lang="en-US" dirty="0" smtClean="0"/>
              <a:t>Occasionally need to bit-reverse memory.</a:t>
            </a:r>
          </a:p>
          <a:p>
            <a:pPr lvl="1"/>
            <a:r>
              <a:rPr lang="en-US" dirty="0" smtClean="0"/>
              <a:t>Low power is often critical.</a:t>
            </a:r>
          </a:p>
          <a:p>
            <a:r>
              <a:rPr lang="en-US" dirty="0" smtClean="0"/>
              <a:t>So what do digital signal </a:t>
            </a:r>
            <a:r>
              <a:rPr lang="en-US" i="1" dirty="0" smtClean="0"/>
              <a:t>processors</a:t>
            </a:r>
            <a:r>
              <a:rPr lang="en-US" dirty="0" smtClean="0"/>
              <a:t> need to supply?</a:t>
            </a:r>
            <a:endParaRPr lang="en-US" i="1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152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Off-the-shelf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r="25689"/>
          <a:stretch>
            <a:fillRect/>
          </a:stretch>
        </p:blipFill>
        <p:spPr bwMode="auto">
          <a:xfrm>
            <a:off x="0" y="10668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"/>
            <a:ext cx="152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Off-the-shelf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Class Introduction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sz="2400" dirty="0" smtClean="0"/>
              <a:t>Learning more about embedded systems</a:t>
            </a:r>
          </a:p>
          <a:p>
            <a:pPr marL="742950" lvl="2" indent="-342900" eaLnBrk="1" hangingPunct="1"/>
            <a:r>
              <a:rPr lang="en-US" sz="2000" dirty="0" smtClean="0"/>
              <a:t>You’ll do 5 labs in 5 weeks</a:t>
            </a:r>
          </a:p>
          <a:p>
            <a:pPr marL="1200150" lvl="3" indent="-342900" eaLnBrk="1" hangingPunct="1"/>
            <a:r>
              <a:rPr lang="en-US" sz="1800" dirty="0" smtClean="0"/>
              <a:t>Starting with microcontrollers and PCB design and moving into Linux driver issues </a:t>
            </a:r>
            <a:r>
              <a:rPr lang="en-US" sz="1800" dirty="0" smtClean="0"/>
              <a:t>and real-time operating systems (RTOS)</a:t>
            </a:r>
            <a:endParaRPr lang="en-US" sz="1800" dirty="0" smtClean="0"/>
          </a:p>
          <a:p>
            <a:pPr marL="742950" lvl="2" indent="-342900" eaLnBrk="1" hangingPunct="1"/>
            <a:r>
              <a:rPr lang="en-US" sz="2000" dirty="0" smtClean="0"/>
              <a:t>Lecture will start out on “nuts-and-bolts” issues needed for lab</a:t>
            </a:r>
          </a:p>
          <a:p>
            <a:pPr marL="1200150" lvl="3" indent="-342900" eaLnBrk="1" hangingPunct="1"/>
            <a:r>
              <a:rPr lang="en-US" sz="1800" dirty="0" smtClean="0"/>
              <a:t>But will then focus on higher-level design issues like power and price constraints.</a:t>
            </a:r>
          </a:p>
          <a:p>
            <a:pPr marL="1200150" lvl="3" indent="-342900" eaLnBrk="1" hangingPunct="1"/>
            <a:r>
              <a:rPr lang="en-US" sz="1800" dirty="0" smtClean="0"/>
              <a:t>We’ll also hit on some analog circuit principles and high-speed PCB design issues.</a:t>
            </a:r>
          </a:p>
          <a:p>
            <a:pPr marL="742950" lvl="2" indent="-342900" eaLnBrk="1" hangingPunct="1"/>
            <a:r>
              <a:rPr lang="en-US" sz="2000" dirty="0" smtClean="0"/>
              <a:t>Homework and presentations</a:t>
            </a:r>
          </a:p>
          <a:p>
            <a:pPr marL="1200150" lvl="3" indent="-342900" eaLnBrk="1" hangingPunct="1"/>
            <a:r>
              <a:rPr lang="en-US" sz="1800" dirty="0" smtClean="0"/>
              <a:t>Give you more practice working with technical documents related to embedded systems</a:t>
            </a:r>
          </a:p>
          <a:p>
            <a:pPr marL="1200150" lvl="3" indent="-342900" eaLnBrk="1" hangingPunct="1"/>
            <a:r>
              <a:rPr lang="en-US" sz="1800" dirty="0" smtClean="0"/>
              <a:t>Review material learned in lecture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18288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Class overview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Not a lot to say here, each case is, by definition, different.</a:t>
            </a:r>
          </a:p>
          <a:p>
            <a:pPr lvl="1"/>
            <a:r>
              <a:rPr lang="en-US" dirty="0" smtClean="0"/>
              <a:t> A lot of embedded systems work is with ASICs these days.</a:t>
            </a:r>
          </a:p>
          <a:p>
            <a:pPr lvl="2"/>
            <a:r>
              <a:rPr lang="en-US" dirty="0" smtClean="0"/>
              <a:t>The (vast?) majority of cell phones use in-house designed processors, 95%+ of which are ARM based.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 smtClean="0"/>
              <a:t>iPad</a:t>
            </a:r>
            <a:r>
              <a:rPr lang="en-US" dirty="0" smtClean="0"/>
              <a:t> uses an ASIC.</a:t>
            </a:r>
          </a:p>
          <a:p>
            <a:pPr lvl="2"/>
            <a:r>
              <a:rPr lang="en-US" dirty="0" smtClean="0"/>
              <a:t>What’s interesting is how design costs generally dominate over the one-off mask costs</a:t>
            </a:r>
          </a:p>
          <a:p>
            <a:pPr lvl="3"/>
            <a:r>
              <a:rPr lang="en-US" dirty="0" smtClean="0"/>
              <a:t>Not that mask costs aren’t a major factor.</a:t>
            </a:r>
          </a:p>
          <a:p>
            <a:pPr lvl="3"/>
            <a:r>
              <a:rPr lang="en-US" dirty="0" smtClean="0"/>
              <a:t>You really want to avoid </a:t>
            </a:r>
            <a:r>
              <a:rPr lang="en-US" dirty="0" err="1" smtClean="0"/>
              <a:t>respins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If you have a large market, need decent performance and are highly power constrained</a:t>
            </a:r>
          </a:p>
          <a:p>
            <a:pPr lvl="2"/>
            <a:r>
              <a:rPr lang="en-US" dirty="0" smtClean="0"/>
              <a:t>ASIC is clearly the way to go.</a:t>
            </a:r>
          </a:p>
          <a:p>
            <a:pPr lvl="1"/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"/>
            <a:ext cx="152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ASIC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can be quite a bit of feature difference between the different FPGA choices.</a:t>
            </a:r>
          </a:p>
          <a:p>
            <a:pPr lvl="1"/>
            <a:r>
              <a:rPr lang="en-US" dirty="0" smtClean="0"/>
              <a:t>You can find FPGAs for as little as $10 and as much as $3000.</a:t>
            </a:r>
          </a:p>
          <a:p>
            <a:pPr lvl="1"/>
            <a:r>
              <a:rPr lang="en-US" dirty="0" smtClean="0"/>
              <a:t>Some use non-volatile memory, others need external help on power-up.</a:t>
            </a:r>
          </a:p>
          <a:p>
            <a:pPr lvl="1"/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152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FPGA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Waterppk\Pictures\Picasa\Screen Captures\Fullscreen capture 9102009 114825 PM.bmp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961563" cy="70104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8915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61960"/>
            </a:schemeClr>
          </a:solidFill>
        </p:spPr>
        <p:txBody>
          <a:bodyPr/>
          <a:lstStyle/>
          <a:p>
            <a:pPr eaLnBrk="1" hangingPunct="1"/>
            <a:r>
              <a:rPr lang="en-US" smtClean="0"/>
              <a:t>Introduction to Arduino</a:t>
            </a:r>
          </a:p>
        </p:txBody>
      </p:sp>
      <p:sp>
        <p:nvSpPr>
          <p:cNvPr id="38916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47058"/>
            </a:schemeClr>
          </a:solidFill>
        </p:spPr>
        <p:txBody>
          <a:bodyPr/>
          <a:lstStyle/>
          <a:p>
            <a:pPr eaLnBrk="1" hangingPunct="1"/>
            <a:r>
              <a:rPr lang="en-US" smtClean="0"/>
              <a:t>Stolen from Chris Meyer</a:t>
            </a:r>
          </a:p>
          <a:p>
            <a:pPr eaLnBrk="1" hangingPunct="1"/>
            <a:r>
              <a:rPr lang="en-US" smtClean="0"/>
              <a:t>(CC-SA)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grpSp>
        <p:nvGrpSpPr>
          <p:cNvPr id="38917" name="Group 6"/>
          <p:cNvGrpSpPr>
            <a:grpSpLocks/>
          </p:cNvGrpSpPr>
          <p:nvPr/>
        </p:nvGrpSpPr>
        <p:grpSpPr bwMode="auto">
          <a:xfrm>
            <a:off x="152400" y="5634038"/>
            <a:ext cx="2514600" cy="1376362"/>
            <a:chOff x="152400" y="5634037"/>
            <a:chExt cx="2514600" cy="1376363"/>
          </a:xfrm>
        </p:grpSpPr>
        <p:pic>
          <p:nvPicPr>
            <p:cNvPr id="389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5634037"/>
              <a:ext cx="1733659" cy="122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0" name="TextBox 5"/>
            <p:cNvSpPr txBox="1">
              <a:spLocks noChangeArrowheads="1"/>
            </p:cNvSpPr>
            <p:nvPr/>
          </p:nvSpPr>
          <p:spPr bwMode="auto">
            <a:xfrm>
              <a:off x="152400" y="6825734"/>
              <a:ext cx="25146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/>
                <a:t>http://www.danielandrade.net/</a:t>
              </a:r>
            </a:p>
          </p:txBody>
        </p:sp>
      </p:grpSp>
      <p:pic>
        <p:nvPicPr>
          <p:cNvPr id="38918" name="Picture 4" descr="Creative Commons Licen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67800" y="0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Arduino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indent="0" algn="ctr" eaLnBrk="1" hangingPunct="1">
              <a:buFontTx/>
              <a:buNone/>
              <a:defRPr/>
            </a:pPr>
            <a:r>
              <a:rPr lang="en-US" dirty="0" smtClean="0">
                <a:latin typeface="+mj-lt"/>
              </a:rPr>
              <a:t>ARRRR, like a pirate /</a:t>
            </a:r>
          </a:p>
          <a:p>
            <a:pPr indent="0" algn="ctr" eaLnBrk="1" hangingPunct="1">
              <a:buFontTx/>
              <a:buNone/>
              <a:defRPr/>
            </a:pPr>
            <a:r>
              <a:rPr lang="en-US" dirty="0" smtClean="0">
                <a:latin typeface="+mj-lt"/>
              </a:rPr>
              <a:t>/ DWEE, just say "do we“ fast /</a:t>
            </a:r>
          </a:p>
          <a:p>
            <a:pPr indent="0" algn="ctr" eaLnBrk="1" hangingPunct="1">
              <a:buFontTx/>
              <a:buNone/>
              <a:defRPr/>
            </a:pPr>
            <a:r>
              <a:rPr lang="en-US" dirty="0" smtClean="0">
                <a:latin typeface="+mj-lt"/>
              </a:rPr>
              <a:t>/ NO, as in no. </a:t>
            </a:r>
            <a:endParaRPr lang="en-US" dirty="0">
              <a:latin typeface="Chiller" pitchFamily="82" charset="0"/>
            </a:endParaRPr>
          </a:p>
          <a:p>
            <a:pPr indent="0" algn="ctr" eaLnBrk="1" hangingPunct="1">
              <a:buFontTx/>
              <a:buNone/>
              <a:defRPr/>
            </a:pPr>
            <a:endParaRPr lang="en-US" dirty="0" smtClean="0">
              <a:latin typeface="Chiller" pitchFamily="82" charset="0"/>
            </a:endParaRPr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endParaRPr lang="en-US" sz="1000" dirty="0" smtClean="0"/>
          </a:p>
          <a:p>
            <a:pPr eaLnBrk="1" hangingPunct="1">
              <a:buFontTx/>
              <a:buNone/>
              <a:defRPr/>
            </a:pPr>
            <a:endParaRPr lang="en-US" sz="10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7400" y="3692525"/>
            <a:ext cx="7162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latin typeface="Chiller" pitchFamily="82" charset="0"/>
              </a:rPr>
              <a:t>”ARRR-DWEE-NO”</a:t>
            </a:r>
            <a:endParaRPr lang="en-US" sz="6600"/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5562600" y="6742113"/>
            <a:ext cx="4572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http://www.arduino.cc/cgi-bin/yabb2/YaBB.pl?num=1191602549%3Bstart=all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Arduino?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solidFill>
            <a:schemeClr val="bg1">
              <a:alpha val="63136"/>
            </a:schemeClr>
          </a:solidFill>
        </p:spPr>
        <p:txBody>
          <a:bodyPr/>
          <a:lstStyle/>
          <a:p>
            <a:pPr eaLnBrk="1" hangingPunct="1"/>
            <a:r>
              <a:rPr lang="en-US" dirty="0" smtClean="0"/>
              <a:t>Open Source Hardware Development Platform</a:t>
            </a:r>
          </a:p>
          <a:p>
            <a:pPr eaLnBrk="1" hangingPunct="1"/>
            <a:r>
              <a:rPr lang="en-US" dirty="0" smtClean="0"/>
              <a:t>USB Programmable Microcontroller (MCU)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432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724400"/>
            <a:ext cx="2417763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895600"/>
            <a:ext cx="23606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343400"/>
            <a:ext cx="46863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Box 8"/>
          <p:cNvSpPr txBox="1">
            <a:spLocks noChangeArrowheads="1"/>
          </p:cNvSpPr>
          <p:nvPr/>
        </p:nvSpPr>
        <p:spPr bwMode="auto">
          <a:xfrm>
            <a:off x="4114800" y="3276600"/>
            <a:ext cx="2286000" cy="954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$30 Investment!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"/>
            <a:ext cx="11430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Arduino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Shields?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6078"/>
            </a:schemeClr>
          </a:solidFill>
        </p:spPr>
        <p:txBody>
          <a:bodyPr/>
          <a:lstStyle/>
          <a:p>
            <a:pPr eaLnBrk="1" hangingPunct="1"/>
            <a:r>
              <a:rPr lang="en-US" sz="2800" smtClean="0"/>
              <a:t>Shields break-out/wire-up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additional components to MCU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2400" y="2743200"/>
            <a:ext cx="3333750" cy="2505075"/>
            <a:chOff x="152400" y="2743200"/>
            <a:chExt cx="3333750" cy="2505075"/>
          </a:xfrm>
        </p:grpSpPr>
        <p:pic>
          <p:nvPicPr>
            <p:cNvPr id="4200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2743200"/>
              <a:ext cx="3333750" cy="250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2" name="TextBox 8"/>
            <p:cNvSpPr txBox="1">
              <a:spLocks noChangeArrowheads="1"/>
            </p:cNvSpPr>
            <p:nvPr/>
          </p:nvSpPr>
          <p:spPr bwMode="auto">
            <a:xfrm>
              <a:off x="381000" y="4648200"/>
              <a:ext cx="12954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Prototyping</a:t>
              </a:r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752600" y="4191000"/>
            <a:ext cx="3333750" cy="2505075"/>
            <a:chOff x="1752600" y="4191000"/>
            <a:chExt cx="3333750" cy="2505075"/>
          </a:xfrm>
        </p:grpSpPr>
        <p:pic>
          <p:nvPicPr>
            <p:cNvPr id="4199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4191000"/>
              <a:ext cx="3333750" cy="250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0" name="TextBox 9"/>
            <p:cNvSpPr txBox="1">
              <a:spLocks noChangeArrowheads="1"/>
            </p:cNvSpPr>
            <p:nvPr/>
          </p:nvSpPr>
          <p:spPr bwMode="auto">
            <a:xfrm>
              <a:off x="2286000" y="6096000"/>
              <a:ext cx="13716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Audio / MP3</a:t>
              </a: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267200" y="2895600"/>
            <a:ext cx="3333750" cy="2333625"/>
            <a:chOff x="4267200" y="2895600"/>
            <a:chExt cx="3333750" cy="2333625"/>
          </a:xfrm>
        </p:grpSpPr>
        <p:pic>
          <p:nvPicPr>
            <p:cNvPr id="4199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7200" y="2895600"/>
              <a:ext cx="3333750" cy="233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8" name="TextBox 10"/>
            <p:cNvSpPr txBox="1">
              <a:spLocks noChangeArrowheads="1"/>
            </p:cNvSpPr>
            <p:nvPr/>
          </p:nvSpPr>
          <p:spPr bwMode="auto">
            <a:xfrm>
              <a:off x="6172200" y="3124200"/>
              <a:ext cx="1295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Ethernet</a:t>
              </a:r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5715000" y="4267200"/>
            <a:ext cx="3333750" cy="2466975"/>
            <a:chOff x="5715000" y="4267200"/>
            <a:chExt cx="3333750" cy="2466975"/>
          </a:xfrm>
        </p:grpSpPr>
        <p:pic>
          <p:nvPicPr>
            <p:cNvPr id="41995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00" y="4267200"/>
              <a:ext cx="3333750" cy="246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6" name="TextBox 11"/>
            <p:cNvSpPr txBox="1">
              <a:spLocks noChangeArrowheads="1"/>
            </p:cNvSpPr>
            <p:nvPr/>
          </p:nvSpPr>
          <p:spPr bwMode="auto">
            <a:xfrm>
              <a:off x="7391400" y="4648200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GPS</a:t>
              </a:r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5715000" y="609600"/>
            <a:ext cx="3429000" cy="2505075"/>
            <a:chOff x="5715000" y="609600"/>
            <a:chExt cx="3429000" cy="2505075"/>
          </a:xfrm>
        </p:grpSpPr>
        <p:pic>
          <p:nvPicPr>
            <p:cNvPr id="4199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15000" y="609600"/>
              <a:ext cx="3333750" cy="250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4" name="TextBox 12"/>
            <p:cNvSpPr txBox="1">
              <a:spLocks noChangeArrowheads="1"/>
            </p:cNvSpPr>
            <p:nvPr/>
          </p:nvSpPr>
          <p:spPr bwMode="auto">
            <a:xfrm>
              <a:off x="7391400" y="2438400"/>
              <a:ext cx="1752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Servo/Stepper/DC Motors</a:t>
              </a:r>
            </a:p>
          </p:txBody>
        </p: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1"/>
            <a:ext cx="11430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Arduino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G:\Waterppk\Pictures\Picasa\Screen Captures\Fullscreen capture 9102009 114825 PM.bmp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961563" cy="70104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Shields!</a:t>
            </a:r>
          </a:p>
        </p:txBody>
      </p:sp>
      <p:sp>
        <p:nvSpPr>
          <p:cNvPr id="430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smtClean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1219200"/>
            <a:ext cx="3810000" cy="2857500"/>
            <a:chOff x="0" y="1219200"/>
            <a:chExt cx="3810000" cy="2857500"/>
          </a:xfrm>
        </p:grpSpPr>
        <p:pic>
          <p:nvPicPr>
            <p:cNvPr id="43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219200"/>
              <a:ext cx="38100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7" name="TextBox 8"/>
            <p:cNvSpPr txBox="1">
              <a:spLocks noChangeArrowheads="1"/>
            </p:cNvSpPr>
            <p:nvPr/>
          </p:nvSpPr>
          <p:spPr bwMode="auto">
            <a:xfrm>
              <a:off x="228600" y="1371600"/>
              <a:ext cx="1295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LCD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09600" y="4419600"/>
            <a:ext cx="3429000" cy="2125663"/>
            <a:chOff x="609600" y="4419600"/>
            <a:chExt cx="3429000" cy="2125980"/>
          </a:xfrm>
        </p:grpSpPr>
        <p:pic>
          <p:nvPicPr>
            <p:cNvPr id="4302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4419600"/>
              <a:ext cx="3429000" cy="2125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5" name="TextBox 9"/>
            <p:cNvSpPr txBox="1">
              <a:spLocks noChangeArrowheads="1"/>
            </p:cNvSpPr>
            <p:nvPr/>
          </p:nvSpPr>
          <p:spPr bwMode="auto">
            <a:xfrm>
              <a:off x="2438400" y="5943600"/>
              <a:ext cx="1295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WIFI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543550" y="3733800"/>
            <a:ext cx="3600450" cy="2933700"/>
            <a:chOff x="5543550" y="3733800"/>
            <a:chExt cx="3600450" cy="2933700"/>
          </a:xfrm>
        </p:grpSpPr>
        <p:pic>
          <p:nvPicPr>
            <p:cNvPr id="4302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43550" y="3733800"/>
              <a:ext cx="3600450" cy="293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3" name="TextBox 10"/>
            <p:cNvSpPr txBox="1">
              <a:spLocks noChangeArrowheads="1"/>
            </p:cNvSpPr>
            <p:nvPr/>
          </p:nvSpPr>
          <p:spPr bwMode="auto">
            <a:xfrm>
              <a:off x="6629400" y="4495800"/>
              <a:ext cx="1295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Zigbee</a:t>
              </a:r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5029200" y="1219200"/>
            <a:ext cx="3505200" cy="2338388"/>
            <a:chOff x="4114800" y="1295638"/>
            <a:chExt cx="3505200" cy="2338626"/>
          </a:xfrm>
        </p:grpSpPr>
        <p:pic>
          <p:nvPicPr>
            <p:cNvPr id="4302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14800" y="1295638"/>
              <a:ext cx="3505200" cy="2338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1" name="TextBox 12"/>
            <p:cNvSpPr txBox="1">
              <a:spLocks noChangeArrowheads="1"/>
            </p:cNvSpPr>
            <p:nvPr/>
          </p:nvSpPr>
          <p:spPr bwMode="auto">
            <a:xfrm>
              <a:off x="4191000" y="1447800"/>
              <a:ext cx="1295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MIDI</a:t>
              </a: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3276600" y="2895600"/>
            <a:ext cx="2514600" cy="2514600"/>
            <a:chOff x="3276600" y="2895600"/>
            <a:chExt cx="2514600" cy="2514600"/>
          </a:xfrm>
        </p:grpSpPr>
        <p:pic>
          <p:nvPicPr>
            <p:cNvPr id="43018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76600" y="2895600"/>
              <a:ext cx="25146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9" name="TextBox 13"/>
            <p:cNvSpPr txBox="1">
              <a:spLocks noChangeArrowheads="1"/>
            </p:cNvSpPr>
            <p:nvPr/>
          </p:nvSpPr>
          <p:spPr bwMode="auto">
            <a:xfrm>
              <a:off x="3352800" y="3200400"/>
              <a:ext cx="1295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LED Display</a:t>
              </a:r>
            </a:p>
          </p:txBody>
        </p: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1"/>
            <a:ext cx="11430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Arduino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 What?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953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/>
            <a:r>
              <a:rPr lang="en-US" smtClean="0"/>
              <a:t>Previously, MCU’s were very difficult to learn to use</a:t>
            </a:r>
          </a:p>
          <a:p>
            <a:pPr eaLnBrk="1" hangingPunct="1"/>
            <a:r>
              <a:rPr lang="en-US" smtClean="0"/>
              <a:t>Required learning libraries, specialized protocols, timings, code minimization, 1,000+ page documentation</a:t>
            </a:r>
          </a:p>
          <a:p>
            <a:pPr eaLnBrk="1" hangingPunct="1"/>
            <a:endParaRPr 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638" y="1828800"/>
            <a:ext cx="4094162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"/>
            <a:ext cx="11430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Arduino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Waterppk\Pictures\Picasa\Screen Captures\Fullscreen capture 9102009 114825 PM.bmp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961563" cy="70104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6862"/>
            </a:schemeClr>
          </a:solidFill>
        </p:spPr>
        <p:txBody>
          <a:bodyPr/>
          <a:lstStyle/>
          <a:p>
            <a:pPr eaLnBrk="1" hangingPunct="1"/>
            <a:r>
              <a:rPr lang="en-US" smtClean="0"/>
              <a:t>Arduino makes it Easy!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5061" name="Picture 2" descr="G:\Waterppk\Pictures\Picasa\Screen Captures\Fullscreen capture 9102009 114225 PM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701040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81400" y="2209800"/>
            <a:ext cx="6172200" cy="120015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latin typeface="Georgia" pitchFamily="18" charset="0"/>
              </a:rPr>
              <a:t>@</a:t>
            </a:r>
            <a:r>
              <a:rPr lang="en-US" sz="7200" b="1">
                <a:latin typeface="Georgia" pitchFamily="18" charset="0"/>
              </a:rPr>
              <a:t>Arduino.cc</a:t>
            </a:r>
            <a:endParaRPr lang="en-US" sz="5400" b="1">
              <a:latin typeface="Georgia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"/>
            <a:ext cx="11430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Arduino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30980"/>
            </a:schemeClr>
          </a:solidFill>
        </p:spPr>
        <p:txBody>
          <a:bodyPr/>
          <a:lstStyle/>
          <a:p>
            <a:pPr eaLnBrk="1" hangingPunct="1"/>
            <a:r>
              <a:rPr lang="en-US" smtClean="0"/>
              <a:t>Servo Control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00600"/>
          </a:xfrm>
          <a:solidFill>
            <a:schemeClr val="bg1">
              <a:alpha val="52940"/>
            </a:schemeClr>
          </a:solidFill>
        </p:spPr>
        <p:txBody>
          <a:bodyPr/>
          <a:lstStyle/>
          <a:p>
            <a:pPr eaLnBrk="1" hangingPunct="1"/>
            <a:r>
              <a:rPr lang="en-US" smtClean="0"/>
              <a:t>Pulse Width Modulation (PWM)</a:t>
            </a:r>
          </a:p>
          <a:p>
            <a:pPr eaLnBrk="1" hangingPunct="1"/>
            <a:r>
              <a:rPr lang="en-US" smtClean="0"/>
              <a:t>We Provide: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648200" y="2895600"/>
            <a:ext cx="3886200" cy="3340100"/>
            <a:chOff x="4572000" y="2516937"/>
            <a:chExt cx="3886200" cy="3339644"/>
          </a:xfrm>
        </p:grpSpPr>
        <p:pic>
          <p:nvPicPr>
            <p:cNvPr id="4608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516937"/>
              <a:ext cx="3638550" cy="310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0" name="TextBox 5"/>
            <p:cNvSpPr txBox="1">
              <a:spLocks noChangeArrowheads="1"/>
            </p:cNvSpPr>
            <p:nvPr/>
          </p:nvSpPr>
          <p:spPr bwMode="auto">
            <a:xfrm>
              <a:off x="4572000" y="5641137"/>
              <a:ext cx="38862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/>
                <a:t>http://www.micromouseinfo.com/introduction/images/intro_hardware/PWM.gif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33400" y="2895600"/>
            <a:ext cx="2133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+5VDC</a:t>
            </a:r>
          </a:p>
          <a:p>
            <a:pPr algn="ctr">
              <a:defRPr/>
            </a:pPr>
            <a:r>
              <a:rPr lang="en-US" dirty="0"/>
              <a:t>PWM Signal</a:t>
            </a:r>
          </a:p>
          <a:p>
            <a:pPr algn="ctr">
              <a:defRPr/>
            </a:pPr>
            <a:r>
              <a:rPr lang="en-US" dirty="0"/>
              <a:t>Ground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14600" y="5105400"/>
            <a:ext cx="2133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0-180 Degree</a:t>
            </a:r>
          </a:p>
          <a:p>
            <a:pPr algn="ctr">
              <a:defRPr/>
            </a:pPr>
            <a:r>
              <a:rPr lang="en-US" dirty="0"/>
              <a:t>Range of Motion</a:t>
            </a:r>
          </a:p>
        </p:txBody>
      </p:sp>
      <p:sp>
        <p:nvSpPr>
          <p:cNvPr id="10" name="Down Arrow 9"/>
          <p:cNvSpPr/>
          <p:nvPr/>
        </p:nvSpPr>
        <p:spPr>
          <a:xfrm rot="19361815">
            <a:off x="2271713" y="4176713"/>
            <a:ext cx="609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95600" y="4495800"/>
            <a:ext cx="1541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We Get: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1"/>
            <a:ext cx="11430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Arduino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will be…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dirty="0" smtClean="0"/>
              <a:t>Gaining experience working as a group…</a:t>
            </a:r>
          </a:p>
          <a:p>
            <a:pPr marL="742950" lvl="2" indent="-342900" eaLnBrk="1" hangingPunct="1"/>
            <a:r>
              <a:rPr lang="en-US" dirty="0" smtClean="0"/>
              <a:t>This is more-or-less the other side of your Engineering 100 experience.</a:t>
            </a:r>
          </a:p>
          <a:p>
            <a:pPr marL="1200150" lvl="3" indent="-342900" eaLnBrk="1" hangingPunct="1"/>
            <a:r>
              <a:rPr lang="en-US" dirty="0" smtClean="0"/>
              <a:t>We want you to use the technical knowledge you’ve learned in the last few years to make it through the whole engineering cycle with team design.</a:t>
            </a:r>
          </a:p>
          <a:p>
            <a:pPr marL="742950" lvl="2" indent="-342900" eaLnBrk="1" hangingPunct="1"/>
            <a:r>
              <a:rPr lang="en-US" dirty="0" smtClean="0"/>
              <a:t>Your labs will be in groups of 2</a:t>
            </a:r>
          </a:p>
          <a:p>
            <a:pPr marL="742950" lvl="2" indent="-342900" eaLnBrk="1" hangingPunct="1"/>
            <a:r>
              <a:rPr lang="en-US" dirty="0" smtClean="0"/>
              <a:t>Your topic reports will be in groups of 3 </a:t>
            </a:r>
            <a:r>
              <a:rPr lang="en-US" dirty="0" smtClean="0"/>
              <a:t>(or 2 if needed)</a:t>
            </a:r>
            <a:r>
              <a:rPr lang="en-US" dirty="0" smtClean="0"/>
              <a:t>. </a:t>
            </a:r>
            <a:endParaRPr lang="en-US" dirty="0" smtClean="0"/>
          </a:p>
          <a:p>
            <a:pPr marL="742950" lvl="2" indent="-342900" eaLnBrk="1" hangingPunct="1"/>
            <a:r>
              <a:rPr lang="en-US" dirty="0" smtClean="0"/>
              <a:t>Your projects will be in groups of 4 to 5</a:t>
            </a:r>
          </a:p>
          <a:p>
            <a:pPr marL="1200150" lvl="3" indent="-342900" eaLnBrk="1" hangingPunct="1"/>
            <a:r>
              <a:rPr lang="en-US" dirty="0" smtClean="0"/>
              <a:t>Your group will make a schedule, create a budget, and divide up the work.  </a:t>
            </a:r>
          </a:p>
          <a:p>
            <a:pPr marL="342900" lvl="1" indent="-342900"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18288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Class overview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 for today!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time on to PCB design.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will be…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 eaLnBrk="1" hangingPunct="1"/>
            <a:r>
              <a:rPr lang="en-US" sz="2800" smtClean="0"/>
              <a:t>…but also working by yourself on researching and learning material without an instructor’s guidance</a:t>
            </a:r>
          </a:p>
          <a:p>
            <a:pPr marL="800100" lvl="3" indent="-342900" eaLnBrk="1" hangingPunct="1"/>
            <a:r>
              <a:rPr lang="en-US" sz="2400" smtClean="0"/>
              <a:t>The project and topic reports will be done without lecture to guide you.  </a:t>
            </a:r>
          </a:p>
          <a:p>
            <a:pPr marL="1257300" lvl="4" indent="-342900" eaLnBrk="1" hangingPunct="1"/>
            <a:r>
              <a:rPr lang="en-US" smtClean="0"/>
              <a:t>Each group will be doing something different and your group will be more expert than the instructor or GSI on the topic (at least by the time you are done…)</a:t>
            </a:r>
          </a:p>
          <a:p>
            <a:pPr eaLnBrk="1" hangingPunct="1"/>
            <a:endParaRPr lang="en-US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18288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Class overview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will be…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Learning (more?) about the design cycle </a:t>
            </a:r>
          </a:p>
          <a:p>
            <a:pPr lvl="1" eaLnBrk="1" hangingPunct="1"/>
            <a:r>
              <a:rPr lang="en-US" sz="2400" smtClean="0"/>
              <a:t>Both theory in lecture and by doing a paper-to-prototype-to-project design.</a:t>
            </a:r>
          </a:p>
          <a:p>
            <a:pPr lvl="1" eaLnBrk="1" hangingPunct="1"/>
            <a:r>
              <a:rPr lang="en-US" sz="2400" smtClean="0"/>
              <a:t>Back to Engin 100 principles but with your engineering knowledge and 373 experience to provide context.</a:t>
            </a:r>
          </a:p>
          <a:p>
            <a:pPr eaLnBrk="1" hangingPunct="1"/>
            <a:endParaRPr lang="en-US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18288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Class overview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will be…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smtClean="0"/>
              <a:t>Learning how to communicate to your peers</a:t>
            </a:r>
          </a:p>
          <a:p>
            <a:pPr marL="742950" lvl="2" indent="-342900" eaLnBrk="1" hangingPunct="1"/>
            <a:r>
              <a:rPr lang="en-US" smtClean="0"/>
              <a:t>Technical Communications in CoE does a pretty darn good job of teaching you how to communicate to a customer</a:t>
            </a:r>
          </a:p>
          <a:p>
            <a:pPr marL="1200150" lvl="3" indent="-342900" eaLnBrk="1" hangingPunct="1"/>
            <a:r>
              <a:rPr lang="en-US" smtClean="0"/>
              <a:t>Organization, good writing, good form in presenations</a:t>
            </a:r>
          </a:p>
          <a:p>
            <a:pPr marL="1200150" lvl="3" indent="-342900" eaLnBrk="1" hangingPunct="1"/>
            <a:r>
              <a:rPr lang="en-US" smtClean="0"/>
              <a:t>But you don’t (generally) learn how to clearly communicate highly technical material to your peers.</a:t>
            </a:r>
          </a:p>
          <a:p>
            <a:pPr marL="742950" lvl="2" indent="-342900" eaLnBrk="1" hangingPunct="1"/>
            <a:r>
              <a:rPr lang="en-US" smtClean="0"/>
              <a:t>Here we will be writing a white paper, bringing a project into “hand-off ready” status, and writing milestone memos (the memos are very similar to stuff you should have done in TC)</a:t>
            </a:r>
          </a:p>
          <a:p>
            <a:pPr marL="742950" lvl="2" indent="-342900"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18288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5050"/>
                </a:solidFill>
              </a:rPr>
              <a:t>Class overview</a:t>
            </a:r>
            <a:endParaRPr lang="en-US" dirty="0">
              <a:solidFill>
                <a:srgbClr val="FF5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3016</Words>
  <Application>Microsoft Office PowerPoint</Application>
  <PresentationFormat>On-screen Show (4:3)</PresentationFormat>
  <Paragraphs>494</Paragraphs>
  <Slides>60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Default Design</vt:lpstr>
      <vt:lpstr>EECS 498</vt:lpstr>
      <vt:lpstr>Welcome</vt:lpstr>
      <vt:lpstr>Who am I?</vt:lpstr>
      <vt:lpstr>Today</vt:lpstr>
      <vt:lpstr>Class Introduction</vt:lpstr>
      <vt:lpstr>We will be…</vt:lpstr>
      <vt:lpstr>We will be…</vt:lpstr>
      <vt:lpstr>We will be…</vt:lpstr>
      <vt:lpstr>We will be…</vt:lpstr>
      <vt:lpstr>Background</vt:lpstr>
      <vt:lpstr>Class structure</vt:lpstr>
      <vt:lpstr>Hours</vt:lpstr>
      <vt:lpstr>Work/grades</vt:lpstr>
      <vt:lpstr>Labs (1/2)</vt:lpstr>
      <vt:lpstr>Labs (2/2)</vt:lpstr>
      <vt:lpstr>Project (1/2)</vt:lpstr>
      <vt:lpstr>Project (2/2)</vt:lpstr>
      <vt:lpstr>Topical presentation/report</vt:lpstr>
      <vt:lpstr>Midterm exam</vt:lpstr>
      <vt:lpstr>Homework</vt:lpstr>
      <vt:lpstr>Class participation</vt:lpstr>
      <vt:lpstr>Slide 22</vt:lpstr>
      <vt:lpstr>A (very brief) introduction to design</vt:lpstr>
      <vt:lpstr>What is the design process?</vt:lpstr>
      <vt:lpstr>The stages of design</vt:lpstr>
      <vt:lpstr>Design stages in this class (1/4)</vt:lpstr>
      <vt:lpstr>Design stages in this class (2/4)</vt:lpstr>
      <vt:lpstr>Design stages in this class (3/4)</vt:lpstr>
      <vt:lpstr>Design stages in this class (4/4)</vt:lpstr>
      <vt:lpstr>Design and this class</vt:lpstr>
      <vt:lpstr>An overview of embedded processors</vt:lpstr>
      <vt:lpstr>Where to start?</vt:lpstr>
      <vt:lpstr>Highest level:  ASIC, off-the-shelf processor, FPGA </vt:lpstr>
      <vt:lpstr>Highest level:  ASIC, off-the-shelf processor, FPGA </vt:lpstr>
      <vt:lpstr>Highest level:  ASIC, off-the-shelf processor, FPGA </vt:lpstr>
      <vt:lpstr>But at this high level, things are fuzzy</vt:lpstr>
      <vt:lpstr>Let’s start with off-the-shelf processors…</vt:lpstr>
      <vt:lpstr>What device options are there?</vt:lpstr>
      <vt:lpstr>However the terms also carry other connotations</vt:lpstr>
      <vt:lpstr>So…</vt:lpstr>
      <vt:lpstr>Microcontroller</vt:lpstr>
      <vt:lpstr>Example SoC:  Cypress PSoC 3: CY8C38 </vt:lpstr>
      <vt:lpstr>Example SoC: Cypress </vt:lpstr>
      <vt:lpstr>Just the analog…</vt:lpstr>
      <vt:lpstr>Processor</vt:lpstr>
      <vt:lpstr>Intel Atom What looks different?</vt:lpstr>
      <vt:lpstr>What type of specialized off-the-shelf processors are there?</vt:lpstr>
      <vt:lpstr>Let’s look at DSP</vt:lpstr>
      <vt:lpstr>Slide 49</vt:lpstr>
      <vt:lpstr>ASIC</vt:lpstr>
      <vt:lpstr>FPGA</vt:lpstr>
      <vt:lpstr>Introduction to Arduino</vt:lpstr>
      <vt:lpstr>Arduino</vt:lpstr>
      <vt:lpstr>What is Arduino?</vt:lpstr>
      <vt:lpstr>Shields?</vt:lpstr>
      <vt:lpstr>More Shields!</vt:lpstr>
      <vt:lpstr>So What?</vt:lpstr>
      <vt:lpstr>Arduino makes it Easy!</vt:lpstr>
      <vt:lpstr>Servo Control</vt:lpstr>
      <vt:lpstr>That’s it for today!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498 </dc:title>
  <dc:creator>Mark</dc:creator>
  <cp:lastModifiedBy>brehob</cp:lastModifiedBy>
  <cp:revision>32</cp:revision>
  <dcterms:created xsi:type="dcterms:W3CDTF">2006-09-04T14:53:45Z</dcterms:created>
  <dcterms:modified xsi:type="dcterms:W3CDTF">2012-09-05T18:38:24Z</dcterms:modified>
</cp:coreProperties>
</file>