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1" r:id="rId3"/>
    <p:sldId id="282" r:id="rId4"/>
    <p:sldId id="297" r:id="rId5"/>
    <p:sldId id="283" r:id="rId6"/>
    <p:sldId id="284" r:id="rId7"/>
    <p:sldId id="257" r:id="rId8"/>
    <p:sldId id="258" r:id="rId9"/>
    <p:sldId id="259" r:id="rId10"/>
    <p:sldId id="286" r:id="rId11"/>
    <p:sldId id="287" r:id="rId12"/>
    <p:sldId id="260" r:id="rId13"/>
    <p:sldId id="285" r:id="rId14"/>
    <p:sldId id="261" r:id="rId15"/>
    <p:sldId id="262" r:id="rId16"/>
    <p:sldId id="263" r:id="rId17"/>
    <p:sldId id="265" r:id="rId18"/>
    <p:sldId id="264" r:id="rId19"/>
    <p:sldId id="266" r:id="rId20"/>
    <p:sldId id="267" r:id="rId21"/>
    <p:sldId id="268" r:id="rId22"/>
    <p:sldId id="269" r:id="rId23"/>
    <p:sldId id="270" r:id="rId24"/>
    <p:sldId id="271" r:id="rId25"/>
    <p:sldId id="288" r:id="rId26"/>
    <p:sldId id="289" r:id="rId27"/>
    <p:sldId id="272" r:id="rId28"/>
    <p:sldId id="273" r:id="rId29"/>
    <p:sldId id="274" r:id="rId30"/>
    <p:sldId id="290" r:id="rId31"/>
    <p:sldId id="280" r:id="rId32"/>
    <p:sldId id="291" r:id="rId33"/>
    <p:sldId id="292" r:id="rId34"/>
    <p:sldId id="293" r:id="rId35"/>
    <p:sldId id="294" r:id="rId36"/>
    <p:sldId id="295" r:id="rId37"/>
    <p:sldId id="302" r:id="rId38"/>
    <p:sldId id="296" r:id="rId39"/>
    <p:sldId id="298" r:id="rId40"/>
    <p:sldId id="299" r:id="rId41"/>
    <p:sldId id="300" r:id="rId42"/>
    <p:sldId id="301" r:id="rId4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66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35F955A-3622-4270-8A06-813D840E05B3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C9CF5B1-BDCD-4606-8942-4F3337698A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ACCFB1CF-9F4C-4E18-9E24-5AABD4FAADEA}" type="slidenum">
              <a:rPr lang="en-US">
                <a:latin typeface="Arial" charset="0"/>
              </a:rPr>
              <a:pPr defTabSz="931642"/>
              <a:t>10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CBEA4116-445E-4677-9143-732E1F21A525}" type="slidenum">
              <a:rPr lang="en-US">
                <a:latin typeface="Arial" charset="0"/>
              </a:rPr>
              <a:pPr defTabSz="931642"/>
              <a:t>11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C0219DE8-7305-4BE6-AD7C-1E6ACA564638}" type="slidenum">
              <a:rPr lang="en-US">
                <a:solidFill>
                  <a:srgbClr val="000000"/>
                </a:solidFill>
                <a:latin typeface="Arial" charset="0"/>
              </a:rPr>
              <a:pPr defTabSz="931642"/>
              <a:t>12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B5D3DA01-FA6C-48CA-9226-056D070170CA}" type="slidenum">
              <a:rPr lang="en-US">
                <a:latin typeface="Arial" charset="0"/>
              </a:rPr>
              <a:pPr defTabSz="931642"/>
              <a:t>14</a:t>
            </a:fld>
            <a:endParaRPr lang="en-US" dirty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A0AB902B-C8AD-4A05-B952-0140D13D48E4}" type="slidenum">
              <a:rPr lang="en-US">
                <a:latin typeface="Arial" charset="0"/>
              </a:rPr>
              <a:pPr defTabSz="931642"/>
              <a:t>15</a:t>
            </a:fld>
            <a:endParaRPr lang="en-US" dirty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A91974BB-2DB6-4685-8117-F586CFAE5EF0}" type="slidenum">
              <a:rPr lang="en-US">
                <a:latin typeface="Arial" charset="0"/>
              </a:rPr>
              <a:pPr defTabSz="931642"/>
              <a:t>16</a:t>
            </a:fld>
            <a:endParaRPr lang="en-US" dirty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2B2F1F19-795E-4DB5-A06A-8A901A6B1C29}" type="slidenum">
              <a:rPr lang="en-US">
                <a:latin typeface="Arial" charset="0"/>
              </a:rPr>
              <a:pPr defTabSz="931642"/>
              <a:t>17</a:t>
            </a:fld>
            <a:endParaRPr lang="en-US" dirty="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F4C5E351-F99B-4B8C-882A-40FF0A839E8E}" type="slidenum">
              <a:rPr lang="en-US">
                <a:latin typeface="Arial" charset="0"/>
              </a:rPr>
              <a:pPr defTabSz="931642"/>
              <a:t>18</a:t>
            </a:fld>
            <a:endParaRPr lang="en-US" dirty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8ED5D1EF-2CA2-4CAA-9EB6-B27072A58B07}" type="slidenum">
              <a:rPr lang="en-US">
                <a:latin typeface="Arial" charset="0"/>
              </a:rPr>
              <a:pPr defTabSz="931642"/>
              <a:t>19</a:t>
            </a:fld>
            <a:endParaRPr lang="en-US" dirty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134FFEF0-D51E-42C7-ABCE-F2E867D7CD18}" type="slidenum">
              <a:rPr lang="en-US">
                <a:latin typeface="Arial" charset="0"/>
              </a:rPr>
              <a:pPr defTabSz="931642"/>
              <a:t>20</a:t>
            </a:fld>
            <a:endParaRPr lang="en-US" dirty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BD0B5904-6FD2-4679-AEEA-00FBDE92BAD8}" type="slidenum">
              <a:rPr lang="en-US">
                <a:latin typeface="Arial" charset="0"/>
              </a:rPr>
              <a:pPr defTabSz="931642"/>
              <a:t>21</a:t>
            </a:fld>
            <a:endParaRPr lang="en-US" dirty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A1E758BB-46FC-4E7E-9DBD-AA759BEADE47}" type="slidenum">
              <a:rPr lang="en-US">
                <a:latin typeface="Arial" charset="0"/>
              </a:rPr>
              <a:pPr defTabSz="931642"/>
              <a:t>22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EB6313C1-C735-4967-9F62-9D93F8977BA7}" type="slidenum">
              <a:rPr lang="en-US">
                <a:latin typeface="Arial" charset="0"/>
              </a:rPr>
              <a:pPr defTabSz="931642"/>
              <a:t>23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6109AE37-A547-485A-A8C9-5598E233680C}" type="slidenum">
              <a:rPr lang="en-US">
                <a:latin typeface="Arial" charset="0"/>
              </a:rPr>
              <a:pPr defTabSz="931642"/>
              <a:t>24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A27F48DD-CE69-4707-B7B2-ED53B03BBAA4}" type="slidenum">
              <a:rPr lang="en-US">
                <a:latin typeface="Arial" charset="0"/>
              </a:rPr>
              <a:pPr defTabSz="931642"/>
              <a:t>25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3F63937E-E1FF-466B-B024-4134BCBF9204}" type="slidenum">
              <a:rPr lang="en-US">
                <a:solidFill>
                  <a:srgbClr val="000000"/>
                </a:solidFill>
                <a:latin typeface="Arial" charset="0"/>
              </a:rPr>
              <a:pPr defTabSz="931642"/>
              <a:t>27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5CC4978B-B6DE-43E4-AB77-4BFA90884EA4}" type="slidenum">
              <a:rPr lang="en-US">
                <a:solidFill>
                  <a:srgbClr val="000000"/>
                </a:solidFill>
                <a:latin typeface="Arial" charset="0"/>
              </a:rPr>
              <a:pPr defTabSz="931642"/>
              <a:t>28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3D666A2B-35D8-449D-A6B3-2AA211FED496}" type="slidenum">
              <a:rPr lang="en-US">
                <a:solidFill>
                  <a:srgbClr val="000000"/>
                </a:solidFill>
                <a:latin typeface="Arial" charset="0"/>
              </a:rPr>
              <a:pPr defTabSz="931642"/>
              <a:t>29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C0219DE8-7305-4BE6-AD7C-1E6ACA564638}" type="slidenum">
              <a:rPr lang="en-US">
                <a:solidFill>
                  <a:srgbClr val="000000"/>
                </a:solidFill>
                <a:latin typeface="Arial" charset="0"/>
              </a:rPr>
              <a:pPr defTabSz="931642"/>
              <a:t>30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80B03012-BE42-4E23-A2A9-31FF52820A73}" type="slidenum">
              <a:rPr lang="en-US">
                <a:latin typeface="Arial" charset="0"/>
              </a:rPr>
              <a:pPr defTabSz="931642"/>
              <a:t>31</a:t>
            </a:fld>
            <a:endParaRPr lang="en-US" dirty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F5B1-BDCD-4606-8942-4F3337698A5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4A2CEFD1-2C67-45AE-9029-B882E1F09EDC}" type="slidenum">
              <a:rPr lang="en-US">
                <a:latin typeface="Arial" charset="0"/>
              </a:rPr>
              <a:pPr defTabSz="931642"/>
              <a:t>7</a:t>
            </a:fld>
            <a:endParaRPr lang="en-US" dirty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DA3F4CFA-95A4-4DB1-8AE1-40E0552EA197}" type="slidenum">
              <a:rPr lang="en-US">
                <a:latin typeface="Arial" charset="0"/>
              </a:rPr>
              <a:pPr defTabSz="931642"/>
              <a:t>8</a:t>
            </a:fld>
            <a:endParaRPr lang="en-US" dirty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642"/>
            <a:fld id="{05500285-D949-40A5-BBFC-C8BCD280F6B6}" type="slidenum">
              <a:rPr lang="en-US">
                <a:solidFill>
                  <a:srgbClr val="000000"/>
                </a:solidFill>
                <a:latin typeface="Arial" charset="0"/>
              </a:rPr>
              <a:pPr defTabSz="931642"/>
              <a:t>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8BAFE-FA73-429E-A167-ABF428F00E85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D0CBF-C0B4-45FA-94D0-B98BE3D19C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alternatezone.com/electronics/files/PCBDesignTutorialRevA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ldengategraphics.com/pcgloss.ht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://www.musicfromouterspace.com/analogsynth/SINGLEBUSSKEYBOARD2007/SINGLEBUSSKEYBOARD2007.php" TargetMode="External"/><Relationship Id="rId4" Type="http://schemas.openxmlformats.org/officeDocument/2006/relationships/hyperlink" Target="http://www.linkwitzlab.com/Pluto/supplies-subw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498</a:t>
            </a:r>
            <a:br>
              <a:rPr lang="en-US" dirty="0" smtClean="0"/>
            </a:br>
            <a:r>
              <a:rPr lang="en-US" dirty="0" smtClean="0"/>
              <a:t>Advanced Embedded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  <a:br>
              <a:rPr lang="en-US" dirty="0" smtClean="0"/>
            </a:br>
            <a:r>
              <a:rPr lang="en-US" dirty="0"/>
              <a:t>I</a:t>
            </a:r>
            <a:r>
              <a:rPr lang="en-US" dirty="0" smtClean="0"/>
              <a:t>nterrupts reviewed, PCB design, </a:t>
            </a:r>
            <a:br>
              <a:rPr lang="en-US" dirty="0" smtClean="0"/>
            </a:br>
            <a:r>
              <a:rPr lang="en-US" dirty="0" smtClean="0"/>
              <a:t>and a bit on communication.</a:t>
            </a:r>
            <a:endParaRPr lang="en-US" dirty="0"/>
          </a:p>
        </p:txBody>
      </p:sp>
      <p:pic>
        <p:nvPicPr>
          <p:cNvPr id="3074" name="Picture 2" descr="http://www.eecs.umich.edu/hub/html/pics/b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2668" y="4371975"/>
            <a:ext cx="181133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Sometimes you need to connect two traces on two different layers.</a:t>
            </a:r>
          </a:p>
          <a:p>
            <a:pPr lvl="1" eaLnBrk="1" hangingPunct="1"/>
            <a:r>
              <a:rPr lang="en-US" smtClean="0"/>
              <a:t>To do this we use a via.</a:t>
            </a:r>
          </a:p>
          <a:p>
            <a:pPr lvl="1" eaLnBrk="1" hangingPunct="1"/>
            <a:r>
              <a:rPr lang="en-US" smtClean="0"/>
              <a:t>It is just a a plated through hole</a:t>
            </a:r>
          </a:p>
          <a:p>
            <a:pPr lvl="2" eaLnBrk="1" hangingPunct="1"/>
            <a:r>
              <a:rPr lang="en-US" smtClean="0"/>
              <a:t>Generally smaller than a through hole for a part.</a:t>
            </a:r>
          </a:p>
          <a:p>
            <a:pPr lvl="2" eaLnBrk="1" hangingPunct="1"/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basic terminology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Clearances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</a:t>
            </a:r>
            <a:r>
              <a:rPr lang="en-US" dirty="0" smtClean="0"/>
              <a:t>will be space between the traces, plated holes and each other.  </a:t>
            </a:r>
          </a:p>
          <a:p>
            <a:pPr lvl="1" eaLnBrk="1" hangingPunct="1"/>
            <a:r>
              <a:rPr lang="en-US" dirty="0" smtClean="0"/>
              <a:t>You need to meet the requirement of the manufacturer.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basic terminology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layered construction of a PCB: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/>
              <a:t>A six layer board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AEC95-B285-4259-85E2-44D22F91E5B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basic terminology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3490" name="Picture 2" descr="http://wiki.altium.com/download/attachments/12126812/LayerStackManagerDlg.png?version=1&amp;modificationDate=1250148294746"/>
          <p:cNvPicPr>
            <a:picLocks noChangeAspect="1" noChangeArrowheads="1"/>
          </p:cNvPicPr>
          <p:nvPr/>
        </p:nvPicPr>
        <p:blipFill>
          <a:blip r:embed="rId3" cstate="print"/>
          <a:srcRect l="5430" t="10492" r="17800" b="21311"/>
          <a:stretch>
            <a:fillRect/>
          </a:stretch>
        </p:blipFill>
        <p:spPr bwMode="auto">
          <a:xfrm>
            <a:off x="99646" y="2057400"/>
            <a:ext cx="8968154" cy="35164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18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altium.com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how do I design a PCB?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schematic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 parts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Route interconnect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Generate files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57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design steps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 1: </a:t>
            </a:r>
            <a:r>
              <a:rPr lang="en-US" dirty="0" smtClean="0"/>
              <a:t>Create schematic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thing you want is something that looks like a textbook circuit diagram.  It just shows the devices and how they are connected.  </a:t>
            </a:r>
          </a:p>
          <a:p>
            <a:pPr lvl="1" eaLnBrk="1" hangingPunct="1"/>
            <a:r>
              <a:rPr lang="en-US" smtClean="0"/>
              <a:t>Sometimes you will worry about pinouts here (say when working with a microprocessor maybe) </a:t>
            </a:r>
          </a:p>
          <a:p>
            <a:pPr lvl="1" eaLnBrk="1" hangingPunct="1"/>
            <a:r>
              <a:rPr lang="en-US" smtClean="0"/>
              <a:t>But usually you don’t</a:t>
            </a:r>
          </a:p>
          <a:p>
            <a:pPr eaLnBrk="1" hangingPunct="1"/>
            <a:r>
              <a:rPr lang="en-US" b="1" smtClean="0"/>
              <a:t>No notion of layout</a:t>
            </a:r>
            <a:r>
              <a:rPr lang="en-US" smtClean="0"/>
              <a:t> belongs here!</a:t>
            </a:r>
            <a:endParaRPr lang="en-US" b="1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048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design steps: schematic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610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Example schematic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048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design steps: schematic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 schematic?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general it is drawn to be </a:t>
            </a:r>
            <a:r>
              <a:rPr lang="en-US" i="1" smtClean="0"/>
              <a:t>readable</a:t>
            </a:r>
            <a:r>
              <a:rPr lang="en-US" smtClean="0"/>
              <a:t>.  </a:t>
            </a:r>
          </a:p>
          <a:p>
            <a:pPr lvl="1" eaLnBrk="1" hangingPunct="1"/>
            <a:r>
              <a:rPr lang="en-US" smtClean="0"/>
              <a:t>This is probably what your sketch on paper would look like.</a:t>
            </a:r>
          </a:p>
          <a:p>
            <a:pPr lvl="1" eaLnBrk="1" hangingPunct="1"/>
            <a:r>
              <a:rPr lang="en-US" smtClean="0"/>
              <a:t>You can find and fix bugs more easily here than the PCB layout.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048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design steps: schematic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 2: Place parts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You need to place the patterns on the board.</a:t>
            </a:r>
          </a:p>
          <a:p>
            <a:pPr lvl="1" eaLnBrk="1" hangingPunct="1"/>
            <a:r>
              <a:rPr lang="en-US" sz="2400" smtClean="0"/>
              <a:t>You need to not overlap them to that the components can actually fit on the board.</a:t>
            </a:r>
          </a:p>
          <a:p>
            <a:pPr lvl="1" eaLnBrk="1" hangingPunct="1"/>
            <a:r>
              <a:rPr lang="en-US" sz="2400" smtClean="0"/>
              <a:t>You want to leave room for the traces to connect everything.</a:t>
            </a:r>
          </a:p>
          <a:p>
            <a:pPr eaLnBrk="1" hangingPunct="1"/>
            <a:r>
              <a:rPr lang="en-US" sz="2800" smtClean="0"/>
              <a:t>This is </a:t>
            </a:r>
            <a:r>
              <a:rPr lang="en-US" sz="2800" i="1" u="sng" smtClean="0"/>
              <a:t>very</a:t>
            </a:r>
            <a:r>
              <a:rPr lang="en-US" sz="2800" smtClean="0"/>
              <a:t> much an art form.</a:t>
            </a:r>
          </a:p>
          <a:p>
            <a:pPr lvl="1" eaLnBrk="1" hangingPunct="1"/>
            <a:r>
              <a:rPr lang="en-US" sz="2400" smtClean="0"/>
              <a:t>In fact you will find people who rant about “sloppy” or “unprofessional” placements.</a:t>
            </a:r>
          </a:p>
          <a:p>
            <a:pPr eaLnBrk="1" hangingPunct="1"/>
            <a:r>
              <a:rPr lang="en-US" sz="2800" smtClean="0"/>
              <a:t>Some tools will do this for you.  No one seems to like them.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1242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design steps: placement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Patterns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Once you know what it is you want to build, you need to figure out how to lay it out on the board.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You need to know how big each piece is, and where the holes need to be placed.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Each device has a pattern which shows exactly that.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You will occasionally need to create a pattern. 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2901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31242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design steps: placement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 3: Route interconnect</a:t>
            </a:r>
            <a:endParaRPr 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A route is a connection between devices.</a:t>
            </a:r>
          </a:p>
          <a:p>
            <a:pPr lvl="1" eaLnBrk="1" hangingPunct="1"/>
            <a:r>
              <a:rPr lang="en-US" dirty="0" smtClean="0"/>
              <a:t>It may consist of multiple traces</a:t>
            </a:r>
          </a:p>
          <a:p>
            <a:pPr eaLnBrk="1" hangingPunct="1"/>
            <a:r>
              <a:rPr lang="en-US" dirty="0" smtClean="0"/>
              <a:t>There are design rules which include:</a:t>
            </a:r>
          </a:p>
          <a:p>
            <a:pPr lvl="1" eaLnBrk="1" hangingPunct="1"/>
            <a:r>
              <a:rPr lang="en-US" dirty="0" smtClean="0"/>
              <a:t>Minimum trace width</a:t>
            </a:r>
          </a:p>
          <a:p>
            <a:pPr lvl="1" eaLnBrk="1" hangingPunct="1"/>
            <a:r>
              <a:rPr lang="en-US" dirty="0" smtClean="0"/>
              <a:t>Minimum spacing between traces and holes</a:t>
            </a:r>
          </a:p>
          <a:p>
            <a:pPr lvl="1" eaLnBrk="1" hangingPunct="1"/>
            <a:r>
              <a:rPr lang="en-US" dirty="0" smtClean="0"/>
              <a:t>Minimum spacing between holes and holes.</a:t>
            </a:r>
          </a:p>
          <a:p>
            <a:pPr eaLnBrk="1" hangingPunct="1"/>
            <a:r>
              <a:rPr lang="en-US" dirty="0" smtClean="0"/>
              <a:t>These rules will vary by manufacturer.  </a:t>
            </a:r>
          </a:p>
          <a:p>
            <a:pPr lvl="1" eaLnBrk="1" hangingPunct="1"/>
            <a:r>
              <a:rPr lang="en-US" dirty="0" smtClean="0"/>
              <a:t>Even better, </a:t>
            </a:r>
            <a:r>
              <a:rPr lang="en-US" i="1" u="sng" dirty="0" smtClean="0"/>
              <a:t>units</a:t>
            </a:r>
            <a:r>
              <a:rPr lang="en-US" dirty="0" smtClean="0"/>
              <a:t> will vary by manufacturer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Time for a brief aside…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819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design steps: routing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upcoming (way too much!)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HW1 (project ideas) due today @10pm.</a:t>
            </a:r>
          </a:p>
          <a:p>
            <a:pPr lvl="1"/>
            <a:r>
              <a:rPr lang="en-US" dirty="0" smtClean="0"/>
              <a:t>We know this is a really short time frame.</a:t>
            </a:r>
          </a:p>
          <a:p>
            <a:pPr lvl="2"/>
            <a:r>
              <a:rPr lang="en-US" dirty="0" smtClean="0"/>
              <a:t>Just remember you don’t have to actually do the project you propose.</a:t>
            </a:r>
          </a:p>
          <a:p>
            <a:pPr lvl="2"/>
            <a:r>
              <a:rPr lang="en-US" dirty="0" smtClean="0"/>
              <a:t>The hope is to</a:t>
            </a:r>
          </a:p>
          <a:p>
            <a:pPr lvl="3"/>
            <a:r>
              <a:rPr lang="en-US" dirty="0" smtClean="0"/>
              <a:t>Get some project ideas out there</a:t>
            </a:r>
          </a:p>
          <a:p>
            <a:pPr lvl="3"/>
            <a:r>
              <a:rPr lang="en-US" dirty="0" smtClean="0"/>
              <a:t>Get  you thinking about the time and budget constraints now!</a:t>
            </a:r>
          </a:p>
          <a:p>
            <a:pPr lvl="1"/>
            <a:r>
              <a:rPr lang="en-US" dirty="0" smtClean="0"/>
              <a:t>Talk to Jeremy or me if you have questions.</a:t>
            </a:r>
          </a:p>
          <a:p>
            <a:r>
              <a:rPr lang="en-US" dirty="0" smtClean="0"/>
              <a:t>On Wednesday we’ll form project groups</a:t>
            </a:r>
          </a:p>
          <a:p>
            <a:r>
              <a:rPr lang="en-US" dirty="0" smtClean="0"/>
              <a:t>On Monday (a week from now) your group will turn in a short document describing your proposed project (Assignment PG1)</a:t>
            </a:r>
          </a:p>
          <a:p>
            <a:pPr lvl="1"/>
            <a:r>
              <a:rPr lang="en-US" dirty="0" smtClean="0"/>
              <a:t>Posted on the website</a:t>
            </a:r>
          </a:p>
          <a:p>
            <a:r>
              <a:rPr lang="en-US" dirty="0" err="1" smtClean="0"/>
              <a:t>Prelab</a:t>
            </a:r>
            <a:r>
              <a:rPr lang="en-US" dirty="0" smtClean="0"/>
              <a:t> 2, questions from lab1</a:t>
            </a:r>
          </a:p>
          <a:p>
            <a:pPr lvl="1"/>
            <a:r>
              <a:rPr lang="en-US" dirty="0" smtClean="0"/>
              <a:t>Due in lab!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Issues of measure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PCB land uses some interesting terminology.</a:t>
            </a:r>
          </a:p>
          <a:p>
            <a:pPr lvl="1" eaLnBrk="1" hangingPunct="1"/>
            <a:r>
              <a:rPr lang="en-US" smtClean="0"/>
              <a:t>A “thou” is a thousandth of an inch.</a:t>
            </a:r>
          </a:p>
          <a:p>
            <a:pPr lvl="1" eaLnBrk="1" hangingPunct="1"/>
            <a:r>
              <a:rPr lang="en-US" smtClean="0"/>
              <a:t>A “mm” is a millimeter</a:t>
            </a:r>
          </a:p>
          <a:p>
            <a:pPr lvl="1" eaLnBrk="1" hangingPunct="1"/>
            <a:r>
              <a:rPr lang="en-US" smtClean="0"/>
              <a:t>A “mill” is a thousandth of an inch.</a:t>
            </a:r>
          </a:p>
          <a:p>
            <a:pPr lvl="2" eaLnBrk="1" hangingPunct="1"/>
            <a:r>
              <a:rPr lang="en-US" smtClean="0"/>
              <a:t>Thou is generally preferred over mill to avoid confusion, but most tools/vendors use mill.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057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an aside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Trace width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 general most PCB manufactures seem to have trace-width minimums of 6-10 thous.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Most are willing to go smaller for a price.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rule of thumb is to use a 50 thou minimum for power/ground and 25 for everything else.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is  to drop the resistance of the traces.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 general you are worried about heat dissipation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There are lots of guidelines for width/power but in general you are looking at: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10cm trace needs to be 10 thou wide if it will carry 1 amp.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5 amps at 10cm would require 110 thou.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057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an aside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Trace width continued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i="1" smtClean="0"/>
              <a:t>problem</a:t>
            </a:r>
            <a:r>
              <a:rPr lang="en-US" smtClean="0"/>
              <a:t> with wide traces is that they are hard to route.</a:t>
            </a:r>
          </a:p>
          <a:p>
            <a:pPr lvl="1" eaLnBrk="1" hangingPunct="1"/>
            <a:r>
              <a:rPr lang="en-US" smtClean="0"/>
              <a:t>In particular you might wish to go between pins of a device.</a:t>
            </a:r>
          </a:p>
          <a:p>
            <a:pPr eaLnBrk="1" hangingPunct="1"/>
            <a:r>
              <a:rPr lang="en-US" smtClean="0"/>
              <a:t>One solution is to be wide normally and “neck down” when you have to.</a:t>
            </a:r>
          </a:p>
          <a:p>
            <a:pPr lvl="1" eaLnBrk="1" hangingPunct="1"/>
            <a:r>
              <a:rPr lang="en-US" smtClean="0"/>
              <a:t>This is more reasonable than you think.</a:t>
            </a:r>
          </a:p>
          <a:p>
            <a:pPr lvl="2" eaLnBrk="1" hangingPunct="1"/>
            <a:r>
              <a:rPr lang="en-US" smtClean="0"/>
              <a:t>Think resistors in series.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562600"/>
            <a:ext cx="17526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2057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an aside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Rat’s nest.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rat’s nest shows the placement of the devices </a:t>
            </a:r>
            <a:r>
              <a:rPr lang="en-US" b="1" dirty="0" smtClean="0"/>
              <a:t>and</a:t>
            </a:r>
            <a:r>
              <a:rPr lang="en-US" dirty="0" smtClean="0"/>
              <a:t> the connections but not the routing </a:t>
            </a:r>
            <a:endParaRPr lang="en-US" dirty="0" smtClean="0"/>
          </a:p>
          <a:p>
            <a:pPr lvl="1"/>
            <a:r>
              <a:rPr lang="en-US" dirty="0" smtClean="0"/>
              <a:t>Automatically generated for you.</a:t>
            </a:r>
          </a:p>
          <a:p>
            <a:pPr lvl="2"/>
            <a:r>
              <a:rPr lang="en-US" dirty="0" smtClean="0"/>
              <a:t>Sometimes before placement, sometimes after</a:t>
            </a:r>
          </a:p>
          <a:p>
            <a:pPr lvl="3"/>
            <a:r>
              <a:rPr lang="en-US" dirty="0" smtClean="0"/>
              <a:t>Varies by tool.</a:t>
            </a:r>
            <a:endParaRPr lang="en-US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1143000"/>
            <a:ext cx="39592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2819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design steps: routing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Routing for real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5257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You can use an </a:t>
            </a:r>
            <a:r>
              <a:rPr lang="en-US" dirty="0" err="1" smtClean="0"/>
              <a:t>autorouter</a:t>
            </a:r>
            <a:r>
              <a:rPr lang="en-US" dirty="0" smtClean="0"/>
              <a:t> to route your traces</a:t>
            </a:r>
          </a:p>
          <a:p>
            <a:pPr lvl="1" eaLnBrk="1" hangingPunct="1"/>
            <a:r>
              <a:rPr lang="en-US" dirty="0" smtClean="0"/>
              <a:t>Some people hate these as the design will be “ugly”</a:t>
            </a:r>
          </a:p>
          <a:p>
            <a:pPr lvl="1" eaLnBrk="1" hangingPunct="1"/>
            <a:r>
              <a:rPr lang="en-US" dirty="0" smtClean="0"/>
              <a:t>Saves a lot of time.</a:t>
            </a:r>
          </a:p>
          <a:p>
            <a:pPr lvl="1" eaLnBrk="1" hangingPunct="1"/>
            <a:r>
              <a:rPr lang="en-US" dirty="0" smtClean="0"/>
              <a:t>Oddly, not as good as a person can do.</a:t>
            </a:r>
          </a:p>
          <a:p>
            <a:pPr lvl="2" eaLnBrk="1" hangingPunct="1"/>
            <a:r>
              <a:rPr lang="en-US" dirty="0" smtClean="0"/>
              <a:t>But much faster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Still generally need to do some (or all) of the routing by hand</a:t>
            </a:r>
          </a:p>
          <a:p>
            <a:pPr lvl="1"/>
            <a:r>
              <a:rPr lang="en-US" dirty="0" smtClean="0"/>
              <a:t>Ver</a:t>
            </a:r>
            <a:r>
              <a:rPr lang="en-US" dirty="0" smtClean="0"/>
              <a:t>y tedious...</a:t>
            </a:r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86556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2819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design steps: routing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Routing quality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7210425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2819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design steps: routing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Generate files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Once the design is done, a set of files are generated.</a:t>
            </a:r>
          </a:p>
          <a:p>
            <a:pPr lvl="1"/>
            <a:r>
              <a:rPr lang="en-US" dirty="0" smtClean="0"/>
              <a:t>Each file describes something different  (e.g.)</a:t>
            </a:r>
          </a:p>
          <a:p>
            <a:pPr lvl="2"/>
            <a:r>
              <a:rPr lang="en-US" dirty="0" smtClean="0"/>
              <a:t>Copper on a given layer</a:t>
            </a:r>
          </a:p>
          <a:p>
            <a:pPr lvl="2"/>
            <a:r>
              <a:rPr lang="en-US" dirty="0" smtClean="0"/>
              <a:t>Silkscreen</a:t>
            </a:r>
          </a:p>
          <a:p>
            <a:pPr lvl="2"/>
            <a:r>
              <a:rPr lang="en-US" dirty="0" smtClean="0"/>
              <a:t>Solder mask</a:t>
            </a:r>
          </a:p>
          <a:p>
            <a:pPr lvl="1"/>
            <a:r>
              <a:rPr lang="en-US" dirty="0" smtClean="0"/>
              <a:t>Most files are in “</a:t>
            </a:r>
            <a:r>
              <a:rPr lang="en-US" dirty="0"/>
              <a:t>G</a:t>
            </a:r>
            <a:r>
              <a:rPr lang="en-US" dirty="0" smtClean="0"/>
              <a:t>erber” format</a:t>
            </a:r>
          </a:p>
          <a:p>
            <a:pPr lvl="2"/>
            <a:r>
              <a:rPr lang="en-US" dirty="0" smtClean="0"/>
              <a:t>Human-readable (barely) ASCII format</a:t>
            </a:r>
          </a:p>
          <a:p>
            <a:pPr lvl="2"/>
            <a:r>
              <a:rPr lang="en-US" dirty="0" smtClean="0"/>
              <a:t>Has commands like </a:t>
            </a:r>
            <a:r>
              <a:rPr lang="en-US" i="1" dirty="0" smtClean="0"/>
              <a:t>draw</a:t>
            </a:r>
            <a:r>
              <a:rPr lang="en-US" dirty="0" smtClean="0"/>
              <a:t> and </a:t>
            </a:r>
            <a:r>
              <a:rPr lang="en-US" i="1" dirty="0" smtClean="0"/>
              <a:t>fill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Drill files are a different format called </a:t>
            </a:r>
            <a:r>
              <a:rPr lang="en-US" dirty="0" err="1" smtClean="0"/>
              <a:t>Excellon</a:t>
            </a:r>
            <a:endParaRPr lang="en-US" dirty="0" smtClean="0"/>
          </a:p>
          <a:p>
            <a:pPr lvl="2"/>
            <a:r>
              <a:rPr lang="en-US" dirty="0" smtClean="0"/>
              <a:t>Also human-readable (barely) ASCII with locations and diameters for the holes.</a:t>
            </a:r>
          </a:p>
          <a:p>
            <a:r>
              <a:rPr lang="en-US" dirty="0" smtClean="0"/>
              <a:t>Generally you zip all these files up and ship them as a single file to the PCB manufacturer.</a:t>
            </a:r>
          </a:p>
          <a:p>
            <a:pPr lvl="1"/>
            <a:r>
              <a:rPr lang="en-US" dirty="0" smtClean="0"/>
              <a:t>Often a good idea to include the design file(s) too.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3429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design steps: generate files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CE74B-E656-4E2A-AAC9-415C98D1B75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schematic captures the logical circuit design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696913"/>
            <a:ext cx="800735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closing example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6FF98-31D6-4ABA-A4AF-40992E075C9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229600" cy="639762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Floorplanning</a:t>
            </a:r>
            <a:r>
              <a:rPr lang="en-US" sz="2800" dirty="0" smtClean="0">
                <a:solidFill>
                  <a:schemeClr val="tx1"/>
                </a:solidFill>
              </a:rPr>
              <a:t> captures the desired part locations</a:t>
            </a: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846932"/>
            <a:ext cx="7794625" cy="584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closing example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0CAA7-4C37-485B-B5A3-F78B62D12B6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auto-router places tracks on the board, saving time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846932"/>
            <a:ext cx="7794625" cy="584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closing example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 due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HW1 </a:t>
            </a:r>
          </a:p>
          <a:p>
            <a:pPr lvl="1"/>
            <a:r>
              <a:rPr lang="en-US" dirty="0" smtClean="0"/>
              <a:t>Due today at 10pm</a:t>
            </a:r>
          </a:p>
          <a:p>
            <a:r>
              <a:rPr lang="en-US" dirty="0" smtClean="0"/>
              <a:t>Lab1 in-lab and post-lab</a:t>
            </a:r>
          </a:p>
          <a:p>
            <a:pPr lvl="1"/>
            <a:r>
              <a:rPr lang="en-US" dirty="0" smtClean="0"/>
              <a:t>Due in lab this week</a:t>
            </a:r>
          </a:p>
          <a:p>
            <a:pPr lvl="1"/>
            <a:r>
              <a:rPr lang="en-US" dirty="0" smtClean="0"/>
              <a:t>We’ll spend a short bit of time on post-lab stuff today.</a:t>
            </a:r>
          </a:p>
          <a:p>
            <a:r>
              <a:rPr lang="en-US" dirty="0" smtClean="0"/>
              <a:t>Lab2 pre-lab (posted)</a:t>
            </a:r>
          </a:p>
          <a:p>
            <a:pPr lvl="1"/>
            <a:r>
              <a:rPr lang="en-US" dirty="0" smtClean="0"/>
              <a:t>Due in lab this week</a:t>
            </a:r>
          </a:p>
          <a:p>
            <a:r>
              <a:rPr lang="en-US" dirty="0" smtClean="0"/>
              <a:t>PG1: </a:t>
            </a:r>
          </a:p>
          <a:p>
            <a:pPr lvl="1"/>
            <a:r>
              <a:rPr lang="en-US" dirty="0" smtClean="0"/>
              <a:t>Due a week from today</a:t>
            </a:r>
          </a:p>
          <a:p>
            <a:pPr lvl="1"/>
            <a:r>
              <a:rPr lang="en-US" dirty="0" smtClean="0"/>
              <a:t>Pretty short write-up, but lots of talking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layered construction of a PCB: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/>
              <a:t>A six layer board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AEC95-B285-4259-85E2-44D22F91E5B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667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back to a side view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3490" name="Picture 2" descr="http://wiki.altium.com/download/attachments/12126812/LayerStackManagerDlg.png?version=1&amp;modificationDate=1250148294746"/>
          <p:cNvPicPr>
            <a:picLocks noChangeAspect="1" noChangeArrowheads="1"/>
          </p:cNvPicPr>
          <p:nvPr/>
        </p:nvPicPr>
        <p:blipFill>
          <a:blip r:embed="rId3" cstate="print"/>
          <a:srcRect l="5430" t="10492" r="17800" b="21311"/>
          <a:stretch>
            <a:fillRect/>
          </a:stretch>
        </p:blipFill>
        <p:spPr bwMode="auto">
          <a:xfrm>
            <a:off x="99646" y="2057400"/>
            <a:ext cx="8968154" cy="35164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218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from altium.com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Much material taken from others: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hlinkClick r:id="rId3"/>
              </a:rPr>
              <a:t>http://alternatezone.com/electronics/files/PCBDesignTutorialRevA.pdf</a:t>
            </a:r>
            <a:endParaRPr lang="en-US" sz="2800" dirty="0" smtClean="0"/>
          </a:p>
          <a:p>
            <a:pPr lvl="1" eaLnBrk="1" hangingPunct="1"/>
            <a:r>
              <a:rPr lang="en-US" sz="2400" b="1" dirty="0" smtClean="0"/>
              <a:t>Very</a:t>
            </a:r>
            <a:r>
              <a:rPr lang="en-US" sz="2400" dirty="0" smtClean="0"/>
              <a:t> nice tutorial/overview</a:t>
            </a:r>
          </a:p>
          <a:p>
            <a:pPr lvl="1" eaLnBrk="1" hangingPunct="1"/>
            <a:r>
              <a:rPr lang="en-US" sz="2400" dirty="0" smtClean="0"/>
              <a:t>Seems to have strong viewpoint</a:t>
            </a:r>
            <a:endParaRPr lang="en-US" sz="2400" b="1" dirty="0" smtClean="0"/>
          </a:p>
          <a:p>
            <a:pPr eaLnBrk="1" hangingPunct="1"/>
            <a:r>
              <a:rPr lang="en-US" sz="2800" dirty="0" smtClean="0">
                <a:hlinkClick r:id="rId4"/>
              </a:rPr>
              <a:t>http://www.goldengategraphics.com/pcgloss.htm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Some definitions taken verbatim.</a:t>
            </a:r>
          </a:p>
          <a:p>
            <a:pPr eaLnBrk="1" hangingPunct="1"/>
            <a:r>
              <a:rPr lang="en-US" sz="2800" dirty="0" smtClean="0"/>
              <a:t>Dr. </a:t>
            </a:r>
            <a:r>
              <a:rPr lang="en-US" sz="2800" dirty="0" err="1" smtClean="0"/>
              <a:t>Dutta</a:t>
            </a:r>
            <a:r>
              <a:rPr lang="en-US" sz="2800" dirty="0" smtClean="0"/>
              <a:t> </a:t>
            </a:r>
            <a:r>
              <a:rPr lang="en-US" sz="2800" dirty="0" smtClean="0"/>
              <a:t>(closing example)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Wikipedia</a:t>
            </a:r>
          </a:p>
          <a:p>
            <a:pPr eaLnBrk="1" hangingPunct="1"/>
            <a:r>
              <a:rPr lang="en-US" sz="2800" dirty="0" smtClean="0"/>
              <a:t>And others where noted.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828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–references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PCB design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Review interrupts (ver</a:t>
            </a:r>
            <a:r>
              <a:rPr lang="en-US" dirty="0" smtClean="0">
                <a:solidFill>
                  <a:srgbClr val="C00000"/>
                </a:solidFill>
              </a:rPr>
              <a:t>y brief)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Discuss communication</a:t>
            </a:r>
          </a:p>
          <a:p>
            <a:endParaRPr lang="en-US" dirty="0" smtClean="0"/>
          </a:p>
          <a:p>
            <a:r>
              <a:rPr lang="en-US" dirty="0" smtClean="0"/>
              <a:t>Project discussion (time allowing)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Interrupts reviewed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an interrupt?</a:t>
            </a:r>
          </a:p>
          <a:p>
            <a:pPr lvl="1"/>
            <a:r>
              <a:rPr lang="en-US" dirty="0" smtClean="0"/>
              <a:t>A way to have some other code suddenly start running on the core.</a:t>
            </a:r>
          </a:p>
          <a:p>
            <a:r>
              <a:rPr lang="en-US" dirty="0" smtClean="0"/>
              <a:t>What can cause an interrupt?</a:t>
            </a:r>
          </a:p>
          <a:p>
            <a:pPr lvl="1"/>
            <a:r>
              <a:rPr lang="en-US" dirty="0" smtClean="0"/>
              <a:t>Pretty much anything</a:t>
            </a:r>
          </a:p>
          <a:p>
            <a:pPr lvl="2"/>
            <a:r>
              <a:rPr lang="en-US" dirty="0" smtClean="0"/>
              <a:t>“Asynchronous interrupts”</a:t>
            </a:r>
          </a:p>
          <a:p>
            <a:pPr lvl="3"/>
            <a:r>
              <a:rPr lang="en-US" dirty="0" smtClean="0"/>
              <a:t>An event external to the core.  </a:t>
            </a:r>
          </a:p>
          <a:p>
            <a:pPr lvl="4"/>
            <a:r>
              <a:rPr lang="en-US" dirty="0" smtClean="0"/>
              <a:t>Timer, certain pin going high, serial packet </a:t>
            </a:r>
            <a:r>
              <a:rPr lang="en-US" dirty="0" err="1" smtClean="0"/>
              <a:t>arrirving</a:t>
            </a:r>
            <a:endParaRPr lang="en-US" dirty="0" smtClean="0"/>
          </a:p>
          <a:p>
            <a:pPr lvl="2"/>
            <a:r>
              <a:rPr lang="en-US" dirty="0" smtClean="0"/>
              <a:t>Synchronous interrupts</a:t>
            </a:r>
          </a:p>
          <a:p>
            <a:pPr lvl="3"/>
            <a:r>
              <a:rPr lang="en-US" dirty="0" smtClean="0"/>
              <a:t>The code currently running generates an interrupt.</a:t>
            </a:r>
          </a:p>
          <a:p>
            <a:pPr lvl="4"/>
            <a:r>
              <a:rPr lang="en-US" dirty="0" smtClean="0"/>
              <a:t>Why?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Interrupts reviewed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do they work?</a:t>
            </a:r>
          </a:p>
          <a:p>
            <a:pPr lvl="1"/>
            <a:r>
              <a:rPr lang="en-US" dirty="0" smtClean="0"/>
              <a:t>When the event happens, the core saves a bit of state, changes the PC, and (usually) disables some or all other interrupts.</a:t>
            </a:r>
          </a:p>
          <a:p>
            <a:r>
              <a:rPr lang="en-US" dirty="0" smtClean="0"/>
              <a:t>Save state in hardware</a:t>
            </a:r>
          </a:p>
          <a:p>
            <a:pPr lvl="1"/>
            <a:r>
              <a:rPr lang="en-US" dirty="0" smtClean="0"/>
              <a:t>Usually just a minimum amount</a:t>
            </a:r>
          </a:p>
          <a:p>
            <a:pPr lvl="2"/>
            <a:r>
              <a:rPr lang="en-US" dirty="0" smtClean="0"/>
              <a:t>PC of instruction where we should return to</a:t>
            </a:r>
          </a:p>
          <a:p>
            <a:pPr lvl="2"/>
            <a:r>
              <a:rPr lang="en-US" i="1" u="sng" dirty="0" smtClean="0"/>
              <a:t>Maybe</a:t>
            </a:r>
            <a:r>
              <a:rPr lang="en-US" dirty="0" smtClean="0"/>
              <a:t> some other things</a:t>
            </a:r>
          </a:p>
          <a:p>
            <a:pPr lvl="3"/>
            <a:r>
              <a:rPr lang="en-US" dirty="0" smtClean="0"/>
              <a:t>Machine state register</a:t>
            </a:r>
          </a:p>
          <a:p>
            <a:pPr lvl="3"/>
            <a:r>
              <a:rPr lang="en-US" dirty="0" smtClean="0"/>
              <a:t>Certain GPRs</a:t>
            </a:r>
          </a:p>
          <a:p>
            <a:pPr lvl="2"/>
            <a:r>
              <a:rPr lang="en-US" dirty="0" smtClean="0"/>
              <a:t>Often have a stack frame created.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Interrupts reviewed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return from an interrupt?</a:t>
            </a:r>
          </a:p>
          <a:p>
            <a:pPr lvl="1"/>
            <a:r>
              <a:rPr lang="en-US" dirty="0" smtClean="0"/>
              <a:t>Generally a special-purpose instruction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rfi</a:t>
            </a:r>
            <a:r>
              <a:rPr lang="en-US" dirty="0" smtClean="0"/>
              <a:t>” or something like it.</a:t>
            </a:r>
          </a:p>
          <a:p>
            <a:pPr lvl="1"/>
            <a:r>
              <a:rPr lang="en-US" dirty="0" smtClean="0"/>
              <a:t>Undoes whatever was saved</a:t>
            </a:r>
          </a:p>
          <a:p>
            <a:pPr lvl="2"/>
            <a:r>
              <a:rPr lang="en-US" dirty="0" smtClean="0"/>
              <a:t>Including popping the stack 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use interrupts?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PCB design</a:t>
            </a:r>
          </a:p>
          <a:p>
            <a:endParaRPr lang="en-US" dirty="0" smtClean="0"/>
          </a:p>
          <a:p>
            <a:r>
              <a:rPr lang="en-US" dirty="0" smtClean="0"/>
              <a:t>Review interrupts (ver</a:t>
            </a:r>
            <a:r>
              <a:rPr lang="en-US" dirty="0" smtClean="0"/>
              <a:t>y brief)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Discuss communication</a:t>
            </a:r>
          </a:p>
          <a:p>
            <a:endParaRPr lang="en-US" dirty="0" smtClean="0"/>
          </a:p>
          <a:p>
            <a:r>
              <a:rPr lang="en-US" dirty="0" smtClean="0"/>
              <a:t>Project discussion (time allowing)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“Communication”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Well, not generic communication.  </a:t>
            </a:r>
          </a:p>
          <a:p>
            <a:pPr lvl="1"/>
            <a:r>
              <a:rPr lang="en-US" dirty="0" smtClean="0"/>
              <a:t>Rather, how can you avoid interference, errors and similar problems.</a:t>
            </a:r>
          </a:p>
          <a:p>
            <a:r>
              <a:rPr lang="en-US" dirty="0" smtClean="0"/>
              <a:t>Your post-lab asks a bunch of questions.</a:t>
            </a:r>
          </a:p>
          <a:p>
            <a:pPr lvl="1"/>
            <a:r>
              <a:rPr lang="en-US" dirty="0" smtClean="0"/>
              <a:t>One running issue (fairly well disguised) is</a:t>
            </a:r>
          </a:p>
          <a:p>
            <a:pPr lvl="2"/>
            <a:r>
              <a:rPr lang="en-US" dirty="0" smtClean="0"/>
              <a:t>“How do you deal with noise?”</a:t>
            </a:r>
            <a:endParaRPr lang="en-US" dirty="0"/>
          </a:p>
          <a:p>
            <a:pPr lvl="1"/>
            <a:r>
              <a:rPr lang="en-US" dirty="0" smtClean="0"/>
              <a:t>In particular what if you see something where nothing was supposed to be?</a:t>
            </a:r>
          </a:p>
          <a:p>
            <a:pPr lvl="1"/>
            <a:r>
              <a:rPr lang="en-US" dirty="0" smtClean="0"/>
              <a:t>And what if you see the wrong thing?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“Communication”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Say you are expecting a message of the form “</a:t>
            </a:r>
            <a:r>
              <a:rPr lang="en-US" dirty="0" err="1" smtClean="0"/>
              <a:t>Xn</a:t>
            </a:r>
            <a:r>
              <a:rPr lang="en-US" dirty="0" smtClean="0"/>
              <a:t>” where X is ASCII X and n is a number from 0-9.  </a:t>
            </a:r>
          </a:p>
          <a:p>
            <a:pPr lvl="1"/>
            <a:r>
              <a:rPr lang="en-US" dirty="0" smtClean="0"/>
              <a:t>You could image writing code that says:</a:t>
            </a:r>
          </a:p>
          <a:p>
            <a:pPr lvl="2"/>
            <a:r>
              <a:rPr lang="en-US" dirty="0" smtClean="0"/>
              <a:t>If char==X</a:t>
            </a:r>
          </a:p>
          <a:p>
            <a:pPr lvl="3"/>
            <a:r>
              <a:rPr lang="en-US" dirty="0" smtClean="0"/>
              <a:t>Get next char</a:t>
            </a:r>
          </a:p>
          <a:p>
            <a:pPr lvl="3"/>
            <a:r>
              <a:rPr lang="en-US" dirty="0" smtClean="0"/>
              <a:t>if char==0 to 9 return char</a:t>
            </a:r>
          </a:p>
          <a:p>
            <a:pPr lvl="3"/>
            <a:r>
              <a:rPr lang="en-US" dirty="0" smtClean="0"/>
              <a:t>else return error</a:t>
            </a:r>
          </a:p>
          <a:p>
            <a:pPr lvl="1"/>
            <a:r>
              <a:rPr lang="en-US" dirty="0" smtClean="0"/>
              <a:t>Say you actually send “X3” and </a:t>
            </a:r>
            <a:r>
              <a:rPr lang="en-US" i="1" dirty="0" smtClean="0"/>
              <a:t>that</a:t>
            </a:r>
            <a:r>
              <a:rPr lang="en-US" dirty="0" smtClean="0"/>
              <a:t> gets received correctly.</a:t>
            </a:r>
          </a:p>
          <a:p>
            <a:pPr lvl="2"/>
            <a:r>
              <a:rPr lang="en-US" dirty="0" smtClean="0"/>
              <a:t>In what circumstance would your algorithm still fail?  (Assume there could be “false data” before or after “X3”.)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Group Assignment #1 (PG1)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You’ll be asked for three things.</a:t>
            </a:r>
          </a:p>
          <a:p>
            <a:pPr lvl="1"/>
            <a:r>
              <a:rPr lang="en-US" dirty="0" smtClean="0"/>
              <a:t>3-5 sentences which describe the project your group is doing</a:t>
            </a:r>
          </a:p>
          <a:p>
            <a:pPr lvl="2"/>
            <a:r>
              <a:rPr lang="en-US" dirty="0" smtClean="0"/>
              <a:t>What problem it solves mainly.</a:t>
            </a:r>
          </a:p>
          <a:p>
            <a:pPr lvl="1"/>
            <a:r>
              <a:rPr lang="en-US" dirty="0" smtClean="0"/>
              <a:t>4-7 design requirements</a:t>
            </a:r>
          </a:p>
          <a:p>
            <a:pPr lvl="2"/>
            <a:r>
              <a:rPr lang="en-US" dirty="0" smtClean="0"/>
              <a:t>“number-free” requirements.</a:t>
            </a:r>
          </a:p>
          <a:p>
            <a:pPr lvl="3"/>
            <a:r>
              <a:rPr lang="en-US" dirty="0" smtClean="0"/>
              <a:t>“Light enough to carry”</a:t>
            </a:r>
          </a:p>
          <a:p>
            <a:pPr lvl="3"/>
            <a:r>
              <a:rPr lang="en-US" dirty="0" smtClean="0"/>
              <a:t>“Costing much less than current alternatives”</a:t>
            </a:r>
          </a:p>
          <a:p>
            <a:pPr lvl="1"/>
            <a:r>
              <a:rPr lang="en-US" dirty="0" smtClean="0"/>
              <a:t>A project group contract</a:t>
            </a:r>
          </a:p>
          <a:p>
            <a:pPr lvl="2"/>
            <a:r>
              <a:rPr lang="en-US" dirty="0" smtClean="0"/>
              <a:t>Lists expectations of members, etc.</a:t>
            </a:r>
          </a:p>
          <a:p>
            <a:r>
              <a:rPr lang="en-US" dirty="0" smtClean="0"/>
              <a:t>Assignment posted on Wednesday before class.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“Communication”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traditional trick</a:t>
            </a:r>
          </a:p>
          <a:p>
            <a:pPr lvl="1"/>
            <a:r>
              <a:rPr lang="en-US" dirty="0" smtClean="0"/>
              <a:t>Start-of-packet and End-of-packet characters.</a:t>
            </a:r>
          </a:p>
          <a:p>
            <a:pPr lvl="1"/>
            <a:r>
              <a:rPr lang="en-US" dirty="0" smtClean="0"/>
              <a:t>If you see the </a:t>
            </a:r>
            <a:r>
              <a:rPr lang="en-US" dirty="0" err="1" smtClean="0"/>
              <a:t>SoP</a:t>
            </a:r>
            <a:r>
              <a:rPr lang="en-US" dirty="0" smtClean="0"/>
              <a:t> signal, you start over (</a:t>
            </a:r>
            <a:r>
              <a:rPr lang="en-US" dirty="0" err="1" smtClean="0"/>
              <a:t>SoP</a:t>
            </a:r>
            <a:r>
              <a:rPr lang="en-US" dirty="0" smtClean="0"/>
              <a:t> and </a:t>
            </a:r>
            <a:r>
              <a:rPr lang="en-US" dirty="0" err="1" smtClean="0"/>
              <a:t>EoP</a:t>
            </a:r>
            <a:r>
              <a:rPr lang="en-US" dirty="0" smtClean="0"/>
              <a:t> can’t be inside of a legal packet). </a:t>
            </a:r>
          </a:p>
          <a:p>
            <a:pPr lvl="1"/>
            <a:r>
              <a:rPr lang="en-US" dirty="0" smtClean="0"/>
              <a:t>You only call a packet valid if it ends in an </a:t>
            </a:r>
            <a:r>
              <a:rPr lang="en-US" dirty="0" err="1" smtClean="0"/>
              <a:t>EoP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Now noise outside of the packet can’t really hurt you.</a:t>
            </a:r>
          </a:p>
          <a:p>
            <a:pPr lvl="1"/>
            <a:r>
              <a:rPr lang="en-US" dirty="0" smtClean="0"/>
              <a:t>But you lose some bandwidth (why?  How much do you lose?)</a:t>
            </a:r>
          </a:p>
          <a:p>
            <a:pPr lvl="2"/>
            <a:r>
              <a:rPr lang="en-US" dirty="0" smtClean="0"/>
              <a:t>Assume 1000 byte packet of data, with 1 byte </a:t>
            </a:r>
            <a:r>
              <a:rPr lang="en-US" dirty="0" err="1" smtClean="0"/>
              <a:t>SoP</a:t>
            </a:r>
            <a:r>
              <a:rPr lang="en-US" dirty="0" smtClean="0"/>
              <a:t> and 1 byte </a:t>
            </a:r>
            <a:r>
              <a:rPr lang="en-US" dirty="0" err="1" smtClean="0"/>
              <a:t>EoP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“Communication”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errors inside of the packet?</a:t>
            </a:r>
          </a:p>
          <a:p>
            <a:pPr lvl="1"/>
            <a:r>
              <a:rPr lang="en-US" dirty="0" smtClean="0"/>
              <a:t>Checksum</a:t>
            </a:r>
          </a:p>
          <a:p>
            <a:pPr lvl="2"/>
            <a:r>
              <a:rPr lang="en-US" dirty="0" smtClean="0"/>
              <a:t>Add a few bits to the packet which can be checked to see if there is an error.</a:t>
            </a:r>
          </a:p>
          <a:p>
            <a:pPr lvl="2"/>
            <a:r>
              <a:rPr lang="en-US" dirty="0" smtClean="0"/>
              <a:t>Some examples</a:t>
            </a:r>
          </a:p>
          <a:p>
            <a:pPr lvl="3"/>
            <a:r>
              <a:rPr lang="en-US" dirty="0" smtClean="0"/>
              <a:t>Word-wise parity.</a:t>
            </a:r>
          </a:p>
          <a:p>
            <a:pPr lvl="3"/>
            <a:r>
              <a:rPr lang="en-US" dirty="0" smtClean="0"/>
              <a:t>Sum of bytes</a:t>
            </a:r>
          </a:p>
          <a:p>
            <a:pPr lvl="3"/>
            <a:r>
              <a:rPr lang="en-US" dirty="0" smtClean="0"/>
              <a:t>CRC</a:t>
            </a:r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(Bonus)</a:t>
            </a:r>
            <a:br>
              <a:rPr lang="en-US" dirty="0" smtClean="0"/>
            </a:br>
            <a:r>
              <a:rPr lang="en-US" dirty="0" smtClean="0"/>
              <a:t>Making our interface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discuss what interface we might want for a servo.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(Then project?)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PCB design</a:t>
            </a:r>
          </a:p>
          <a:p>
            <a:endParaRPr lang="en-US" dirty="0" smtClean="0"/>
          </a:p>
          <a:p>
            <a:r>
              <a:rPr lang="en-US" dirty="0" smtClean="0"/>
              <a:t>Review interrupts</a:t>
            </a:r>
          </a:p>
          <a:p>
            <a:endParaRPr lang="en-US" dirty="0" smtClean="0"/>
          </a:p>
          <a:p>
            <a:r>
              <a:rPr lang="en-US" dirty="0" smtClean="0"/>
              <a:t>Discuss communication</a:t>
            </a:r>
          </a:p>
          <a:p>
            <a:endParaRPr lang="en-US" dirty="0" smtClean="0"/>
          </a:p>
          <a:p>
            <a:r>
              <a:rPr lang="en-US" dirty="0" smtClean="0"/>
              <a:t>Project discussion (time allowing)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Introduction to PCB design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Overview and definitions</a:t>
            </a:r>
          </a:p>
          <a:p>
            <a:pPr lvl="1"/>
            <a:r>
              <a:rPr lang="en-US" dirty="0" smtClean="0"/>
              <a:t>Design steps</a:t>
            </a:r>
          </a:p>
          <a:p>
            <a:r>
              <a:rPr lang="en-US" dirty="0" smtClean="0"/>
              <a:t>Review interrupts</a:t>
            </a:r>
          </a:p>
          <a:p>
            <a:endParaRPr lang="en-US" dirty="0" smtClean="0"/>
          </a:p>
          <a:p>
            <a:r>
              <a:rPr lang="en-US" dirty="0" smtClean="0"/>
              <a:t>Discuss communication</a:t>
            </a:r>
          </a:p>
          <a:p>
            <a:endParaRPr lang="en-US" dirty="0" smtClean="0"/>
          </a:p>
          <a:p>
            <a:r>
              <a:rPr lang="en-US" dirty="0" smtClean="0"/>
              <a:t>Project discussion (time allowing)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So you want to make a </a:t>
            </a:r>
            <a:br>
              <a:rPr lang="en-US" sz="4000" dirty="0" smtClean="0"/>
            </a:br>
            <a:r>
              <a:rPr lang="en-US" sz="4000" dirty="0" smtClean="0"/>
              <a:t>Printed Circuit Board…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At the end of the day a PCB is just a set of wires that connect components.  </a:t>
            </a:r>
          </a:p>
          <a:p>
            <a:pPr lvl="1" eaLnBrk="1" hangingPunct="1"/>
            <a:r>
              <a:rPr lang="en-US" sz="2000" smtClean="0"/>
              <a:t>But there are some issues</a:t>
            </a:r>
          </a:p>
          <a:p>
            <a:pPr lvl="2" eaLnBrk="1" hangingPunct="1"/>
            <a:r>
              <a:rPr lang="en-US" sz="1800" smtClean="0"/>
              <a:t>The wires have restricted dimensionality</a:t>
            </a:r>
          </a:p>
          <a:p>
            <a:pPr lvl="2" eaLnBrk="1" hangingPunct="1"/>
            <a:r>
              <a:rPr lang="en-US" sz="1800" smtClean="0"/>
              <a:t>The wires are very thin</a:t>
            </a:r>
          </a:p>
          <a:p>
            <a:pPr lvl="3" eaLnBrk="1" hangingPunct="1"/>
            <a:r>
              <a:rPr lang="en-US" sz="1600" smtClean="0"/>
              <a:t>So high resistance (as conductors go)</a:t>
            </a:r>
          </a:p>
          <a:p>
            <a:pPr lvl="2" eaLnBrk="1" hangingPunct="1"/>
            <a:r>
              <a:rPr lang="en-US" sz="1800" smtClean="0"/>
              <a:t>The board needs to include holes (or pads) for the devices.</a:t>
            </a:r>
          </a:p>
          <a:p>
            <a:pPr lvl="2" eaLnBrk="1" hangingPunct="1"/>
            <a:r>
              <a:rPr lang="en-US" sz="1800" smtClean="0"/>
              <a:t>You can’t easily change things once you build it.</a:t>
            </a:r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371600"/>
            <a:ext cx="2895600" cy="2692400"/>
          </a:xfrm>
          <a:noFill/>
        </p:spPr>
      </p:pic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76200" y="6396038"/>
            <a:ext cx="4948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">
                <a:hlinkClick r:id="rId4"/>
              </a:rPr>
              <a:t>http://www.linkwitzlab.com/Pluto/supplies-subw.htm</a:t>
            </a:r>
            <a:r>
              <a:rPr lang="en-US" sz="700"/>
              <a:t>,</a:t>
            </a:r>
          </a:p>
          <a:p>
            <a:r>
              <a:rPr lang="en-US" sz="700">
                <a:hlinkClick r:id="rId5"/>
              </a:rPr>
              <a:t>http://www.musicfromouterspace.com/analogsynth/SINGLEBUSSKEYBOARD2007/SINGLEBUSSKEYBOARD2007.php</a:t>
            </a:r>
            <a:endParaRPr lang="en-US" sz="700"/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114800"/>
            <a:ext cx="37861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basic terminology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Terminology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371600"/>
            <a:ext cx="4267200" cy="47545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The wires you are laying out are called “traces” or “tracks”</a:t>
            </a:r>
          </a:p>
          <a:p>
            <a:pPr eaLnBrk="1" hangingPunct="1"/>
            <a:r>
              <a:rPr lang="en-US" sz="2400" dirty="0" smtClean="0"/>
              <a:t>Inside of a given “layer” </a:t>
            </a:r>
            <a:r>
              <a:rPr lang="en-US" sz="2400" dirty="0" smtClean="0"/>
              <a:t>traces which </a:t>
            </a:r>
            <a:r>
              <a:rPr lang="en-US" sz="2400" dirty="0" smtClean="0"/>
              <a:t>cross are electrically connected.</a:t>
            </a:r>
          </a:p>
          <a:p>
            <a:pPr lvl="1" eaLnBrk="1" hangingPunct="1"/>
            <a:r>
              <a:rPr lang="en-US" sz="2000" dirty="0" smtClean="0"/>
              <a:t>If you have traces on both sides of the board, you are said to have </a:t>
            </a:r>
            <a:r>
              <a:rPr lang="en-US" sz="2000" dirty="0" smtClean="0"/>
              <a:t>two </a:t>
            </a:r>
            <a:r>
              <a:rPr lang="en-US" sz="2000" dirty="0" smtClean="0"/>
              <a:t>layers.</a:t>
            </a:r>
          </a:p>
          <a:p>
            <a:pPr eaLnBrk="1" hangingPunct="1"/>
            <a:r>
              <a:rPr lang="en-US" sz="2400" dirty="0" smtClean="0"/>
              <a:t>Through-hole:</a:t>
            </a:r>
            <a:r>
              <a:rPr lang="en-US" sz="2400" b="1" dirty="0" smtClean="0"/>
              <a:t> </a:t>
            </a:r>
            <a:r>
              <a:rPr lang="en-US" sz="2400" dirty="0" smtClean="0"/>
              <a:t>Having </a:t>
            </a:r>
            <a:r>
              <a:rPr lang="en-US" sz="2400" dirty="0" smtClean="0"/>
              <a:t>holes in the PCB </a:t>
            </a:r>
            <a:r>
              <a:rPr lang="en-US" sz="2400" dirty="0" smtClean="0"/>
              <a:t>designed </a:t>
            </a:r>
            <a:r>
              <a:rPr lang="en-US" sz="2400" dirty="0" smtClean="0"/>
              <a:t>to </a:t>
            </a:r>
            <a:r>
              <a:rPr lang="en-US" sz="2400" dirty="0" smtClean="0"/>
              <a:t>have pins put through the hole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Contrast with surface mount where device goes on top.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00200"/>
            <a:ext cx="4038600" cy="2686050"/>
          </a:xfrm>
          <a:noFill/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 cstate="print"/>
          <a:srcRect r="9091" b="37210"/>
          <a:stretch>
            <a:fillRect/>
          </a:stretch>
        </p:blipFill>
        <p:spPr bwMode="auto">
          <a:xfrm>
            <a:off x="4876800" y="46482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basic terminology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D4186-5B5B-4A6B-80A3-8AA55F52783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Parts of a PCB</a:t>
            </a:r>
            <a:endParaRPr lang="en-US" sz="3200" dirty="0" smtClean="0"/>
          </a:p>
        </p:txBody>
      </p:sp>
      <p:pic>
        <p:nvPicPr>
          <p:cNvPr id="17412" name="Picture 3" descr="http://www.sparkfun.com/tutorial/BeginningEmbedded/9-EaglePCBs/EP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3225"/>
            <a:ext cx="44513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sparkfun.com/tutorial/BeginningEmbedded/9-EaglePCBs/EP-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1377950"/>
            <a:ext cx="3802063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5"/>
          <p:cNvSpPr>
            <a:spLocks noChangeShapeType="1"/>
          </p:cNvSpPr>
          <p:nvPr/>
        </p:nvSpPr>
        <p:spPr bwMode="auto">
          <a:xfrm flipH="1" flipV="1">
            <a:off x="928688" y="4567238"/>
            <a:ext cx="684212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 flipH="1" flipV="1">
            <a:off x="1042988" y="4037013"/>
            <a:ext cx="569912" cy="220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H="1" flipV="1">
            <a:off x="1228725" y="3513138"/>
            <a:ext cx="384175" cy="272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V="1">
            <a:off x="1612900" y="3505200"/>
            <a:ext cx="1206500" cy="273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1612900" y="1377950"/>
            <a:ext cx="227013" cy="189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1612900" y="1377950"/>
            <a:ext cx="985838" cy="174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 flipV="1">
            <a:off x="5634038" y="4037013"/>
            <a:ext cx="531812" cy="197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 flipH="1" flipV="1">
            <a:off x="2819400" y="3505200"/>
            <a:ext cx="1143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 flipH="1">
            <a:off x="2598738" y="1600200"/>
            <a:ext cx="449262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1024739" y="6296025"/>
            <a:ext cx="11144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Drill </a:t>
            </a:r>
            <a:r>
              <a:rPr lang="en-US" sz="1600" dirty="0" smtClean="0">
                <a:solidFill>
                  <a:srgbClr val="000000"/>
                </a:solidFill>
                <a:latin typeface="Trebuchet MS" pitchFamily="34" charset="0"/>
              </a:rPr>
              <a:t>holes</a:t>
            </a:r>
            <a:endParaRPr lang="en-US" sz="16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7424" name="Text Box 15"/>
          <p:cNvSpPr txBox="1">
            <a:spLocks noChangeArrowheads="1"/>
          </p:cNvSpPr>
          <p:nvPr/>
        </p:nvSpPr>
        <p:spPr bwMode="auto">
          <a:xfrm>
            <a:off x="3780052" y="6084888"/>
            <a:ext cx="467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000000"/>
                </a:solidFill>
                <a:latin typeface="Trebuchet MS" pitchFamily="34" charset="0"/>
              </a:rPr>
              <a:t>Via</a:t>
            </a:r>
            <a:endParaRPr lang="en-US" sz="16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4972050" y="6035675"/>
            <a:ext cx="1274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Bottom side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590800" y="1066800"/>
            <a:ext cx="11001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Silkscreen</a:t>
            </a:r>
          </a:p>
          <a:p>
            <a:pPr algn="ctr" eaLnBrk="0" hangingPunct="0"/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(white)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808038" y="773113"/>
            <a:ext cx="157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Copper</a:t>
            </a:r>
          </a:p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(pads &amp; traces)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808038" y="1901825"/>
            <a:ext cx="23495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93663" y="1320800"/>
            <a:ext cx="1216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Soldermask</a:t>
            </a:r>
          </a:p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(green)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PCBs – basic terminology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2014</Words>
  <Application>Microsoft Office PowerPoint</Application>
  <PresentationFormat>On-screen Show (4:3)</PresentationFormat>
  <Paragraphs>350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EECS 498 Advanced Embedded Systems</vt:lpstr>
      <vt:lpstr>Things upcoming (way too much!)</vt:lpstr>
      <vt:lpstr>Stuff due soon</vt:lpstr>
      <vt:lpstr>Project Group Assignment #1 (PG1)</vt:lpstr>
      <vt:lpstr>Today</vt:lpstr>
      <vt:lpstr>Today</vt:lpstr>
      <vt:lpstr>So you want to make a  Printed Circuit Board…</vt:lpstr>
      <vt:lpstr>Basic Terminology</vt:lpstr>
      <vt:lpstr>Parts of a PCB</vt:lpstr>
      <vt:lpstr>Vias</vt:lpstr>
      <vt:lpstr>Clearances</vt:lpstr>
      <vt:lpstr>The layered construction of a PCB:  A six layer board</vt:lpstr>
      <vt:lpstr>So, how do I design a PCB?</vt:lpstr>
      <vt:lpstr>Step 1: Create schematic</vt:lpstr>
      <vt:lpstr>Example schematic</vt:lpstr>
      <vt:lpstr>Why a schematic?</vt:lpstr>
      <vt:lpstr>Step 2: Place parts</vt:lpstr>
      <vt:lpstr>Patterns</vt:lpstr>
      <vt:lpstr>Step 3: Route interconnect</vt:lpstr>
      <vt:lpstr>Issues of measure</vt:lpstr>
      <vt:lpstr>Trace width</vt:lpstr>
      <vt:lpstr>Trace width continued</vt:lpstr>
      <vt:lpstr>Rat’s nest.</vt:lpstr>
      <vt:lpstr>Routing for real</vt:lpstr>
      <vt:lpstr>Routing quality</vt:lpstr>
      <vt:lpstr>Step 4: Generate files</vt:lpstr>
      <vt:lpstr>The schematic captures the logical circuit design</vt:lpstr>
      <vt:lpstr>Floorplanning captures the desired part locations</vt:lpstr>
      <vt:lpstr>The auto-router places tracks on the board, saving time</vt:lpstr>
      <vt:lpstr>The layered construction of a PCB:  A six layer board</vt:lpstr>
      <vt:lpstr>Much material taken from others:</vt:lpstr>
      <vt:lpstr>Today</vt:lpstr>
      <vt:lpstr>Interrupts reviewed (1/3)</vt:lpstr>
      <vt:lpstr>Interrupts reviewed (2/3)</vt:lpstr>
      <vt:lpstr>Interrupts reviewed (3/3)</vt:lpstr>
      <vt:lpstr>Why do we use interrupts?</vt:lpstr>
      <vt:lpstr>Today</vt:lpstr>
      <vt:lpstr>“Communication” basics</vt:lpstr>
      <vt:lpstr>“Communication” basics</vt:lpstr>
      <vt:lpstr>“Communication” basics</vt:lpstr>
      <vt:lpstr>“Communication” basics</vt:lpstr>
      <vt:lpstr>(Bonus) Making our interface useful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498 Advanced Embedded Systems</dc:title>
  <dc:creator>brehob</dc:creator>
  <cp:lastModifiedBy>brehob</cp:lastModifiedBy>
  <cp:revision>147</cp:revision>
  <dcterms:created xsi:type="dcterms:W3CDTF">2012-09-09T18:40:07Z</dcterms:created>
  <dcterms:modified xsi:type="dcterms:W3CDTF">2012-09-10T18:40:17Z</dcterms:modified>
</cp:coreProperties>
</file>