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notesSlides/notesSlide43.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56" r:id="rId2"/>
    <p:sldId id="257" r:id="rId3"/>
    <p:sldId id="258" r:id="rId4"/>
    <p:sldId id="259" r:id="rId5"/>
    <p:sldId id="261" r:id="rId6"/>
    <p:sldId id="260" r:id="rId7"/>
    <p:sldId id="262" r:id="rId8"/>
    <p:sldId id="263" r:id="rId9"/>
    <p:sldId id="264" r:id="rId10"/>
    <p:sldId id="265" r:id="rId11"/>
    <p:sldId id="266" r:id="rId12"/>
    <p:sldId id="291" r:id="rId13"/>
    <p:sldId id="300" r:id="rId14"/>
    <p:sldId id="267" r:id="rId15"/>
    <p:sldId id="268" r:id="rId16"/>
    <p:sldId id="286" r:id="rId17"/>
    <p:sldId id="287" r:id="rId18"/>
    <p:sldId id="288" r:id="rId19"/>
    <p:sldId id="290" r:id="rId20"/>
    <p:sldId id="269" r:id="rId21"/>
    <p:sldId id="270" r:id="rId22"/>
    <p:sldId id="281" r:id="rId23"/>
    <p:sldId id="282" r:id="rId24"/>
    <p:sldId id="271" r:id="rId25"/>
    <p:sldId id="272" r:id="rId26"/>
    <p:sldId id="283" r:id="rId27"/>
    <p:sldId id="284" r:id="rId28"/>
    <p:sldId id="285" r:id="rId29"/>
    <p:sldId id="301" r:id="rId30"/>
    <p:sldId id="273" r:id="rId31"/>
    <p:sldId id="275" r:id="rId32"/>
    <p:sldId id="276" r:id="rId33"/>
    <p:sldId id="277" r:id="rId34"/>
    <p:sldId id="278" r:id="rId35"/>
    <p:sldId id="279" r:id="rId36"/>
    <p:sldId id="302" r:id="rId37"/>
    <p:sldId id="294" r:id="rId38"/>
    <p:sldId id="298" r:id="rId39"/>
    <p:sldId id="296" r:id="rId40"/>
    <p:sldId id="297" r:id="rId41"/>
    <p:sldId id="303" r:id="rId42"/>
    <p:sldId id="305" r:id="rId43"/>
    <p:sldId id="306" r:id="rId44"/>
    <p:sldId id="308" r:id="rId45"/>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8" d="100"/>
          <a:sy n="118" d="100"/>
        </p:scale>
        <p:origin x="-366"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5962B1A9-1B0B-4F14-9512-439319247112}" type="datetimeFigureOut">
              <a:rPr lang="en-US" smtClean="0"/>
              <a:t>9/16/2012</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F40129E7-809C-4197-B856-BD71AC04541B}"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C9CF5B1-BDCD-4606-8942-4F3337698A57}"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40129E7-809C-4197-B856-BD71AC04541B}" type="slidenum">
              <a:rPr lang="en-US" smtClean="0"/>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40129E7-809C-4197-B856-BD71AC04541B}" type="slidenum">
              <a:rPr lang="en-US" smtClean="0"/>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40129E7-809C-4197-B856-BD71AC04541B}" type="slidenum">
              <a:rPr lang="en-US" smtClean="0"/>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40129E7-809C-4197-B856-BD71AC04541B}" type="slidenum">
              <a:rPr lang="en-US" smtClean="0"/>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40129E7-809C-4197-B856-BD71AC04541B}" type="slidenum">
              <a:rPr lang="en-US" smtClean="0"/>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40129E7-809C-4197-B856-BD71AC04541B}" type="slidenum">
              <a:rPr lang="en-US" smtClean="0"/>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EA50B18-1CAE-49F5-AD6B-2F4DA995577F}" type="slidenum">
              <a:rPr lang="en-US" smtClean="0"/>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EA50B18-1CAE-49F5-AD6B-2F4DA995577F}" type="slidenum">
              <a:rPr lang="en-US" smtClean="0"/>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EA50B18-1CAE-49F5-AD6B-2F4DA995577F}" type="slidenum">
              <a:rPr lang="en-US" smtClean="0"/>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EA50B18-1CAE-49F5-AD6B-2F4DA995577F}" type="slidenum">
              <a:rPr lang="en-US" smtClean="0"/>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40129E7-809C-4197-B856-BD71AC04541B}" type="slidenum">
              <a:rPr lang="en-US" smtClean="0"/>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40129E7-809C-4197-B856-BD71AC04541B}" type="slidenum">
              <a:rPr lang="en-US" smtClean="0"/>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40129E7-809C-4197-B856-BD71AC04541B}" type="slidenum">
              <a:rPr lang="en-US" smtClean="0"/>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92CD15C-859D-4EF7-AEE5-2A8039300270}" type="slidenum">
              <a:rPr lang="en-US" smtClean="0"/>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92CD15C-859D-4EF7-AEE5-2A8039300270}" type="slidenum">
              <a:rPr lang="en-US" smtClean="0"/>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40129E7-809C-4197-B856-BD71AC04541B}" type="slidenum">
              <a:rPr lang="en-US" smtClean="0"/>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40129E7-809C-4197-B856-BD71AC04541B}" type="slidenum">
              <a:rPr lang="en-US" smtClean="0"/>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92CD15C-859D-4EF7-AEE5-2A8039300270}" type="slidenum">
              <a:rPr lang="en-US" smtClean="0"/>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92CD15C-859D-4EF7-AEE5-2A8039300270}" type="slidenum">
              <a:rPr lang="en-US" smtClean="0"/>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92CD15C-859D-4EF7-AEE5-2A8039300270}" type="slidenum">
              <a:rPr lang="en-US" smtClean="0"/>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40129E7-809C-4197-B856-BD71AC04541B}" type="slidenum">
              <a:rPr lang="en-US" smtClean="0"/>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40129E7-809C-4197-B856-BD71AC04541B}" type="slidenum">
              <a:rPr lang="en-US" smtClean="0"/>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40129E7-809C-4197-B856-BD71AC04541B}" type="slidenum">
              <a:rPr lang="en-US" smtClean="0"/>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A402D19-6AFC-4BC9-B303-248944716FC7}" type="slidenum">
              <a:rPr lang="en-US" smtClean="0"/>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A402D19-6AFC-4BC9-B303-248944716FC7}" type="slidenum">
              <a:rPr lang="en-US" smtClean="0"/>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A402D19-6AFC-4BC9-B303-248944716FC7}" type="slidenum">
              <a:rPr lang="en-US" smtClean="0"/>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A402D19-6AFC-4BC9-B303-248944716FC7}" type="slidenum">
              <a:rPr lang="en-US" smtClean="0"/>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A402D19-6AFC-4BC9-B303-248944716FC7}" type="slidenum">
              <a:rPr lang="en-US" smtClean="0"/>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40129E7-809C-4197-B856-BD71AC04541B}" type="slidenum">
              <a:rPr lang="en-US" smtClean="0"/>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txBox="1">
            <a:spLocks noGrp="1"/>
          </p:cNvSpPr>
          <p:nvPr>
            <p:ph type="body" idx="1"/>
          </p:nvPr>
        </p:nvSpPr>
        <p:spPr>
          <a:xfrm>
            <a:off x="702311" y="6329818"/>
            <a:ext cx="5618479" cy="373104"/>
          </a:xfrm>
          <a:prstGeom prst="rect">
            <a:avLst/>
          </a:prstGeom>
        </p:spPr>
        <p:txBody>
          <a:bodyPr lIns="93308" tIns="93308" rIns="93308" bIns="93308" anchor="ctr" anchorCtr="0">
            <a:spAutoFit/>
          </a:bodyPr>
          <a:lstStyle/>
          <a:p>
            <a:endParaRPr/>
          </a:p>
        </p:txBody>
      </p:sp>
      <p:sp>
        <p:nvSpPr>
          <p:cNvPr id="112" name="Shape 112"/>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40129E7-809C-4197-B856-BD71AC04541B}" type="slidenum">
              <a:rPr lang="en-US" smtClean="0"/>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24" name="Shape 124"/>
          <p:cNvSpPr txBox="1">
            <a:spLocks noGrp="1"/>
          </p:cNvSpPr>
          <p:nvPr>
            <p:ph type="body" idx="1"/>
          </p:nvPr>
        </p:nvSpPr>
        <p:spPr>
          <a:xfrm>
            <a:off x="702311" y="4421823"/>
            <a:ext cx="5618479" cy="278859"/>
          </a:xfrm>
          <a:prstGeom prst="rect">
            <a:avLst/>
          </a:prstGeom>
          <a:noFill/>
          <a:ln>
            <a:noFill/>
          </a:ln>
        </p:spPr>
        <p:txBody>
          <a:bodyPr lIns="93308" tIns="46641" rIns="93308" bIns="46641" anchor="t" anchorCtr="0">
            <a:spAutoFit/>
          </a:bodyPr>
          <a:lstStyle/>
          <a:p>
            <a:endParaRPr/>
          </a:p>
        </p:txBody>
      </p:sp>
      <p:sp>
        <p:nvSpPr>
          <p:cNvPr id="125" name="Shape 125"/>
          <p:cNvSpPr txBox="1">
            <a:spLocks noGrp="1"/>
          </p:cNvSpPr>
          <p:nvPr>
            <p:ph type="sldNum" idx="12"/>
          </p:nvPr>
        </p:nvSpPr>
        <p:spPr>
          <a:xfrm>
            <a:off x="3978131" y="9028625"/>
            <a:ext cx="3043342" cy="278859"/>
          </a:xfrm>
          <a:prstGeom prst="rect">
            <a:avLst/>
          </a:prstGeom>
          <a:noFill/>
          <a:ln>
            <a:noFill/>
          </a:ln>
        </p:spPr>
        <p:txBody>
          <a:bodyPr lIns="93308" tIns="46641" rIns="93308" bIns="46641" anchor="b" anchorCtr="0">
            <a:spAutoFit/>
          </a:bodyPr>
          <a:lstStyle/>
          <a:p>
            <a:pPr>
              <a:buSzPct val="25000"/>
            </a:pPr>
            <a:r>
              <a:rPr lang="x-none"/>
              <a:t>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40129E7-809C-4197-B856-BD71AC04541B}" type="slidenum">
              <a:rPr lang="en-US" smtClean="0"/>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txBox="1">
            <a:spLocks noGrp="1"/>
          </p:cNvSpPr>
          <p:nvPr>
            <p:ph type="body" idx="1"/>
          </p:nvPr>
        </p:nvSpPr>
        <p:spPr>
          <a:xfrm>
            <a:off x="702311" y="6329818"/>
            <a:ext cx="5618479" cy="373104"/>
          </a:xfrm>
          <a:prstGeom prst="rect">
            <a:avLst/>
          </a:prstGeom>
        </p:spPr>
        <p:txBody>
          <a:bodyPr lIns="93308" tIns="93308" rIns="93308" bIns="93308" anchor="ctr" anchorCtr="0">
            <a:spAutoFit/>
          </a:bodyPr>
          <a:lstStyle/>
          <a:p>
            <a:endParaRPr/>
          </a:p>
        </p:txBody>
      </p:sp>
      <p:sp>
        <p:nvSpPr>
          <p:cNvPr id="131" name="Shape 131"/>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40129E7-809C-4197-B856-BD71AC04541B}" type="slidenum">
              <a:rPr lang="en-US" smtClean="0"/>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txBox="1">
            <a:spLocks noGrp="1"/>
          </p:cNvSpPr>
          <p:nvPr>
            <p:ph type="body" idx="1"/>
          </p:nvPr>
        </p:nvSpPr>
        <p:spPr>
          <a:xfrm>
            <a:off x="702311" y="6329818"/>
            <a:ext cx="5618479" cy="373104"/>
          </a:xfrm>
          <a:prstGeom prst="rect">
            <a:avLst/>
          </a:prstGeom>
        </p:spPr>
        <p:txBody>
          <a:bodyPr lIns="93308" tIns="93308" rIns="93308" bIns="93308" anchor="ctr" anchorCtr="0">
            <a:spAutoFit/>
          </a:bodyPr>
          <a:lstStyle/>
          <a:p>
            <a:endParaRPr/>
          </a:p>
        </p:txBody>
      </p:sp>
      <p:sp>
        <p:nvSpPr>
          <p:cNvPr id="90" name="Shape 90"/>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txBox="1">
            <a:spLocks noGrp="1"/>
          </p:cNvSpPr>
          <p:nvPr>
            <p:ph type="body" idx="1"/>
          </p:nvPr>
        </p:nvSpPr>
        <p:spPr>
          <a:xfrm>
            <a:off x="702311" y="6329818"/>
            <a:ext cx="5618479" cy="373104"/>
          </a:xfrm>
          <a:prstGeom prst="rect">
            <a:avLst/>
          </a:prstGeom>
        </p:spPr>
        <p:txBody>
          <a:bodyPr lIns="93308" tIns="93308" rIns="93308" bIns="93308" anchor="ctr" anchorCtr="0">
            <a:spAutoFit/>
          </a:bodyPr>
          <a:lstStyle/>
          <a:p>
            <a:endParaRPr/>
          </a:p>
        </p:txBody>
      </p:sp>
      <p:sp>
        <p:nvSpPr>
          <p:cNvPr id="96" name="Shape 96"/>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40129E7-809C-4197-B856-BD71AC04541B}" type="slidenum">
              <a:rPr lang="en-US" smtClean="0"/>
              <a:t>44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40129E7-809C-4197-B856-BD71AC04541B}" type="slidenum">
              <a:rPr lang="en-US" smtClean="0"/>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40129E7-809C-4197-B856-BD71AC04541B}" type="slidenum">
              <a:rPr lang="en-US" smtClean="0"/>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40129E7-809C-4197-B856-BD71AC04541B}" type="slidenum">
              <a:rPr lang="en-US" smtClean="0"/>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40129E7-809C-4197-B856-BD71AC04541B}" type="slidenum">
              <a:rPr lang="en-US" smtClean="0"/>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40129E7-809C-4197-B856-BD71AC04541B}" type="slidenum">
              <a:rPr lang="en-US" smtClean="0"/>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accent3">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409E0F4C-6271-4DAD-A0C4-F2D75D8F14AA}" type="datetimeFigureOut">
              <a:rPr lang="en-US" smtClean="0"/>
              <a:t>9/17/2012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410BDD-7705-4297-B36F-950EADCDE3A6}" type="slidenum">
              <a:rPr lang="en-US" smtClean="0"/>
              <a:t>‹#›</a:t>
            </a:fld>
            <a:endParaRPr lang="en-US"/>
          </a:p>
        </p:txBody>
      </p:sp>
      <p:pic>
        <p:nvPicPr>
          <p:cNvPr id="7" name="Picture 2" descr="http://www.eecs.umich.edu/hub/html/pics/bar.png"/>
          <p:cNvPicPr>
            <a:picLocks noChangeAspect="1" noChangeArrowheads="1"/>
          </p:cNvPicPr>
          <p:nvPr userDrawn="1"/>
        </p:nvPicPr>
        <p:blipFill>
          <a:blip r:embed="rId2" cstate="print"/>
          <a:srcRect/>
          <a:stretch>
            <a:fillRect/>
          </a:stretch>
        </p:blipFill>
        <p:spPr bwMode="auto">
          <a:xfrm>
            <a:off x="0" y="0"/>
            <a:ext cx="9144000" cy="1156771"/>
          </a:xfrm>
          <a:prstGeom prst="rect">
            <a:avLst/>
          </a:prstGeom>
          <a:noFill/>
        </p:spPr>
      </p:pic>
      <p:pic>
        <p:nvPicPr>
          <p:cNvPr id="8" name="Picture 2"/>
          <p:cNvPicPr>
            <a:picLocks noChangeAspect="1" noChangeArrowheads="1"/>
          </p:cNvPicPr>
          <p:nvPr userDrawn="1"/>
        </p:nvPicPr>
        <p:blipFill>
          <a:blip r:embed="rId3" cstate="print"/>
          <a:srcRect/>
          <a:stretch>
            <a:fillRect/>
          </a:stretch>
        </p:blipFill>
        <p:spPr bwMode="auto">
          <a:xfrm>
            <a:off x="0" y="5995979"/>
            <a:ext cx="1371600" cy="862021"/>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9E0F4C-6271-4DAD-A0C4-F2D75D8F14AA}" type="datetimeFigureOut">
              <a:rPr lang="en-US" smtClean="0"/>
              <a:t>9/16/2012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410BDD-7705-4297-B36F-950EADCDE3A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9E0F4C-6271-4DAD-A0C4-F2D75D8F14AA}" type="datetimeFigureOut">
              <a:rPr lang="en-US" smtClean="0"/>
              <a:t>9/16/2012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410BDD-7705-4297-B36F-950EADCDE3A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9E0F4C-6271-4DAD-A0C4-F2D75D8F14AA}" type="datetimeFigureOut">
              <a:rPr lang="en-US" smtClean="0"/>
              <a:t>9/16/2012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410BDD-7705-4297-B36F-950EADCDE3A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09E0F4C-6271-4DAD-A0C4-F2D75D8F14AA}" type="datetimeFigureOut">
              <a:rPr lang="en-US" smtClean="0"/>
              <a:t>9/16/2012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410BDD-7705-4297-B36F-950EADCDE3A6}"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09E0F4C-6271-4DAD-A0C4-F2D75D8F14AA}" type="datetimeFigureOut">
              <a:rPr lang="en-US" smtClean="0"/>
              <a:t>9/16/2012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410BDD-7705-4297-B36F-950EADCDE3A6}"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09E0F4C-6271-4DAD-A0C4-F2D75D8F14AA}" type="datetimeFigureOut">
              <a:rPr lang="en-US" smtClean="0"/>
              <a:t>9/16/2012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F410BDD-7705-4297-B36F-950EADCDE3A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09E0F4C-6271-4DAD-A0C4-F2D75D8F14AA}" type="datetimeFigureOut">
              <a:rPr lang="en-US" smtClean="0"/>
              <a:t>9/16/2012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F410BDD-7705-4297-B36F-950EADCDE3A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9E0F4C-6271-4DAD-A0C4-F2D75D8F14AA}" type="datetimeFigureOut">
              <a:rPr lang="en-US" smtClean="0"/>
              <a:t>9/16/2012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F410BDD-7705-4297-B36F-950EADCDE3A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9E0F4C-6271-4DAD-A0C4-F2D75D8F14AA}" type="datetimeFigureOut">
              <a:rPr lang="en-US" smtClean="0"/>
              <a:t>9/16/2012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410BDD-7705-4297-B36F-950EADCDE3A6}"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9E0F4C-6271-4DAD-A0C4-F2D75D8F14AA}" type="datetimeFigureOut">
              <a:rPr lang="en-US" smtClean="0"/>
              <a:t>9/16/2012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410BDD-7705-4297-B36F-950EADCDE3A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9E0F4C-6271-4DAD-A0C4-F2D75D8F14AA}" type="datetimeFigureOut">
              <a:rPr lang="en-US" smtClean="0"/>
              <a:t>9/16/2012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410BDD-7705-4297-B36F-950EADCDE3A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www.oss-watch.ac.uk/resources/gpl.xml"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lkml.org/lkml/2011/5/29/204"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6.xml"/><Relationship Id="rId5" Type="http://schemas.openxmlformats.org/officeDocument/2006/relationships/image" Target="../media/image19.png"/><Relationship Id="rId4" Type="http://schemas.openxmlformats.org/officeDocument/2006/relationships/image" Target="../media/image18.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3.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www.kernel.org/pub/linux/kernel/projects/rt/"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lwn.net/Articles/397422/"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beagle.s3.amazonaws.com/graphics/beaglebone/beaglebone-in-hand.JPG"/>
          <p:cNvPicPr>
            <a:picLocks noChangeAspect="1" noChangeArrowheads="1"/>
          </p:cNvPicPr>
          <p:nvPr/>
        </p:nvPicPr>
        <p:blipFill>
          <a:blip r:embed="rId3" cstate="print"/>
          <a:srcRect l="16250" t="-758" r="25000"/>
          <a:stretch>
            <a:fillRect/>
          </a:stretch>
        </p:blipFill>
        <p:spPr bwMode="auto">
          <a:xfrm>
            <a:off x="6400800" y="3733800"/>
            <a:ext cx="2743199" cy="3124200"/>
          </a:xfrm>
          <a:prstGeom prst="rect">
            <a:avLst/>
          </a:prstGeom>
          <a:noFill/>
        </p:spPr>
      </p:pic>
      <p:sp>
        <p:nvSpPr>
          <p:cNvPr id="2" name="Title 1"/>
          <p:cNvSpPr>
            <a:spLocks noGrp="1"/>
          </p:cNvSpPr>
          <p:nvPr>
            <p:ph type="ctrTitle"/>
          </p:nvPr>
        </p:nvSpPr>
        <p:spPr>
          <a:xfrm>
            <a:off x="685800" y="1447800"/>
            <a:ext cx="7772400" cy="1470025"/>
          </a:xfrm>
        </p:spPr>
        <p:txBody>
          <a:bodyPr/>
          <a:lstStyle/>
          <a:p>
            <a:r>
              <a:rPr lang="en-US" dirty="0" smtClean="0"/>
              <a:t>EECS 498</a:t>
            </a:r>
            <a:br>
              <a:rPr lang="en-US" dirty="0" smtClean="0"/>
            </a:br>
            <a:r>
              <a:rPr lang="en-US" dirty="0" smtClean="0"/>
              <a:t>Advanced Embedded Systems</a:t>
            </a:r>
            <a:endParaRPr lang="en-US" dirty="0"/>
          </a:p>
        </p:txBody>
      </p:sp>
      <p:sp>
        <p:nvSpPr>
          <p:cNvPr id="3" name="Subtitle 2"/>
          <p:cNvSpPr>
            <a:spLocks noGrp="1"/>
          </p:cNvSpPr>
          <p:nvPr>
            <p:ph type="subTitle" idx="1"/>
          </p:nvPr>
        </p:nvSpPr>
        <p:spPr>
          <a:xfrm>
            <a:off x="1371600" y="3048000"/>
            <a:ext cx="6400800" cy="1752600"/>
          </a:xfrm>
        </p:spPr>
        <p:txBody>
          <a:bodyPr/>
          <a:lstStyle/>
          <a:p>
            <a:r>
              <a:rPr lang="en-US" dirty="0" smtClean="0"/>
              <a:t>Lecture </a:t>
            </a:r>
            <a:r>
              <a:rPr lang="en-US" dirty="0" smtClean="0"/>
              <a:t>3</a:t>
            </a:r>
            <a:r>
              <a:rPr lang="en-US" dirty="0" smtClean="0"/>
              <a:t/>
            </a:r>
            <a:br>
              <a:rPr lang="en-US" dirty="0" smtClean="0"/>
            </a:br>
            <a:r>
              <a:rPr lang="en-US" dirty="0" smtClean="0"/>
              <a:t>Evaluation boards &amp; Embedded Linux</a:t>
            </a:r>
            <a:endParaRPr lang="en-US" dirty="0"/>
          </a:p>
        </p:txBody>
      </p:sp>
      <p:pic>
        <p:nvPicPr>
          <p:cNvPr id="12298" name="Picture 10" descr="http://dev.emcelettronica.com/files/u4/Linux_on_Hardware.jpg"/>
          <p:cNvPicPr>
            <a:picLocks noChangeAspect="1" noChangeArrowheads="1"/>
          </p:cNvPicPr>
          <p:nvPr/>
        </p:nvPicPr>
        <p:blipFill>
          <a:blip r:embed="rId4" cstate="print"/>
          <a:srcRect/>
          <a:stretch>
            <a:fillRect/>
          </a:stretch>
        </p:blipFill>
        <p:spPr bwMode="auto">
          <a:xfrm>
            <a:off x="2819400" y="4833582"/>
            <a:ext cx="3390900" cy="2024418"/>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Embedded Linux</a:t>
            </a:r>
            <a:endParaRPr lang="en-US" dirty="0"/>
          </a:p>
        </p:txBody>
      </p:sp>
      <p:pic>
        <p:nvPicPr>
          <p:cNvPr id="5" name="Picture 2" descr="http://beagle.s3.amazonaws.com/graphics/beaglebone/beaglebone-in-hand.JPG"/>
          <p:cNvPicPr>
            <a:picLocks noChangeAspect="1" noChangeArrowheads="1"/>
          </p:cNvPicPr>
          <p:nvPr/>
        </p:nvPicPr>
        <p:blipFill>
          <a:blip r:embed="rId3" cstate="print"/>
          <a:srcRect l="16250" t="-758" r="25000"/>
          <a:stretch>
            <a:fillRect/>
          </a:stretch>
        </p:blipFill>
        <p:spPr bwMode="auto">
          <a:xfrm>
            <a:off x="6400800" y="3733800"/>
            <a:ext cx="2743199" cy="3124200"/>
          </a:xfrm>
          <a:prstGeom prst="rect">
            <a:avLst/>
          </a:prstGeom>
          <a:noFill/>
        </p:spPr>
      </p:pic>
      <p:pic>
        <p:nvPicPr>
          <p:cNvPr id="6" name="Picture 10" descr="http://dev.emcelettronica.com/files/u4/Linux_on_Hardware.jpg"/>
          <p:cNvPicPr>
            <a:picLocks noChangeAspect="1" noChangeArrowheads="1"/>
          </p:cNvPicPr>
          <p:nvPr/>
        </p:nvPicPr>
        <p:blipFill>
          <a:blip r:embed="rId4" cstate="print"/>
          <a:srcRect/>
          <a:stretch>
            <a:fillRect/>
          </a:stretch>
        </p:blipFill>
        <p:spPr bwMode="auto">
          <a:xfrm>
            <a:off x="2819400" y="4833582"/>
            <a:ext cx="3390900" cy="2024418"/>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Linux?</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A POSIX-compliant and widely deployed desktop/server operating system licensed under the GPL</a:t>
            </a:r>
          </a:p>
          <a:p>
            <a:pPr lvl="1"/>
            <a:r>
              <a:rPr lang="en-US" dirty="0" smtClean="0"/>
              <a:t>POSIX</a:t>
            </a:r>
          </a:p>
          <a:p>
            <a:pPr lvl="2"/>
            <a:r>
              <a:rPr lang="en-US" dirty="0" smtClean="0"/>
              <a:t>Unix-like environment (shell, standard programs like </a:t>
            </a:r>
            <a:r>
              <a:rPr lang="en-US" dirty="0" err="1" smtClean="0"/>
              <a:t>awk</a:t>
            </a:r>
            <a:r>
              <a:rPr lang="en-US" dirty="0" smtClean="0"/>
              <a:t> etc.)</a:t>
            </a:r>
          </a:p>
          <a:p>
            <a:pPr lvl="1"/>
            <a:r>
              <a:rPr lang="en-US" dirty="0" smtClean="0"/>
              <a:t>Desktop OS</a:t>
            </a:r>
          </a:p>
          <a:p>
            <a:pPr lvl="2"/>
            <a:r>
              <a:rPr lang="en-US" dirty="0" smtClean="0"/>
              <a:t>Designed for users and servers</a:t>
            </a:r>
          </a:p>
          <a:p>
            <a:pPr lvl="2"/>
            <a:r>
              <a:rPr lang="en-US" dirty="0" smtClean="0"/>
              <a:t>Not designed for embedded systems</a:t>
            </a:r>
          </a:p>
          <a:p>
            <a:pPr lvl="1"/>
            <a:r>
              <a:rPr lang="en-US" dirty="0" smtClean="0"/>
              <a:t>GPL</a:t>
            </a:r>
          </a:p>
          <a:p>
            <a:pPr lvl="2"/>
            <a:r>
              <a:rPr lang="en-US" dirty="0" smtClean="0"/>
              <a:t>Gnu Public License.  May mean you need to make source code available to others.</a:t>
            </a:r>
          </a:p>
          <a:p>
            <a:pPr lvl="3"/>
            <a:r>
              <a:rPr lang="en-US" dirty="0" smtClean="0"/>
              <a:t>First “</a:t>
            </a:r>
            <a:r>
              <a:rPr lang="en-US" dirty="0" err="1" smtClean="0"/>
              <a:t>copyleft</a:t>
            </a:r>
            <a:r>
              <a:rPr lang="en-US" dirty="0" smtClean="0"/>
              <a:t>” license.</a:t>
            </a:r>
          </a:p>
          <a:p>
            <a:pPr lvl="2"/>
            <a:r>
              <a:rPr lang="en-US" dirty="0" smtClean="0"/>
              <a:t>Linux is licensed under GPL-2, not GPL-3.</a:t>
            </a:r>
            <a:endParaRPr lang="en-US" dirty="0"/>
          </a:p>
        </p:txBody>
      </p:sp>
      <p:pic>
        <p:nvPicPr>
          <p:cNvPr id="30722" name="Picture 2" descr="Small letter c turned 180 degrees, surrounded by a single line forming a circle."/>
          <p:cNvPicPr>
            <a:picLocks noChangeAspect="1" noChangeArrowheads="1"/>
          </p:cNvPicPr>
          <p:nvPr/>
        </p:nvPicPr>
        <p:blipFill>
          <a:blip r:embed="rId3" cstate="print"/>
          <a:srcRect/>
          <a:stretch>
            <a:fillRect/>
          </a:stretch>
        </p:blipFill>
        <p:spPr bwMode="auto">
          <a:xfrm>
            <a:off x="7772400" y="5486400"/>
            <a:ext cx="1028701" cy="1028701"/>
          </a:xfrm>
          <a:prstGeom prst="rect">
            <a:avLst/>
          </a:prstGeom>
          <a:noFill/>
        </p:spPr>
      </p:pic>
      <p:sp>
        <p:nvSpPr>
          <p:cNvPr id="5" name="TextBox 4"/>
          <p:cNvSpPr txBox="1"/>
          <p:nvPr/>
        </p:nvSpPr>
        <p:spPr>
          <a:xfrm>
            <a:off x="228600" y="6172200"/>
            <a:ext cx="7525009" cy="584775"/>
          </a:xfrm>
          <a:prstGeom prst="rect">
            <a:avLst/>
          </a:prstGeom>
          <a:noFill/>
          <a:ln>
            <a:solidFill>
              <a:srgbClr val="FF0000"/>
            </a:solidFill>
          </a:ln>
        </p:spPr>
        <p:txBody>
          <a:bodyPr wrap="none" rtlCol="0">
            <a:spAutoFit/>
          </a:bodyPr>
          <a:lstStyle/>
          <a:p>
            <a:r>
              <a:rPr lang="en-US" sz="1600" dirty="0" smtClean="0">
                <a:solidFill>
                  <a:srgbClr val="FF0000"/>
                </a:solidFill>
              </a:rPr>
              <a:t>Many figures and text in this section taken from </a:t>
            </a:r>
            <a:r>
              <a:rPr lang="en-US" sz="1600" i="1" u="sng" dirty="0" smtClean="0">
                <a:solidFill>
                  <a:srgbClr val="FF0000"/>
                </a:solidFill>
              </a:rPr>
              <a:t>Embedded Linux Primer</a:t>
            </a:r>
            <a:r>
              <a:rPr lang="en-US" sz="1600" dirty="0" smtClean="0">
                <a:solidFill>
                  <a:srgbClr val="FF0000"/>
                </a:solidFill>
              </a:rPr>
              <a:t>, second edition </a:t>
            </a:r>
          </a:p>
          <a:p>
            <a:r>
              <a:rPr lang="en-US" sz="1600" dirty="0" smtClean="0">
                <a:solidFill>
                  <a:srgbClr val="FF0000"/>
                </a:solidFill>
              </a:rPr>
              <a:t>We (kind of) have on-line access to the book.</a:t>
            </a:r>
            <a:endParaRPr lang="en-US" sz="1600" dirty="0">
              <a:solidFill>
                <a:srgbClr val="FF00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Background</a:t>
            </a:r>
          </a:p>
          <a:p>
            <a:pPr lvl="1"/>
            <a:r>
              <a:rPr lang="en-US" dirty="0" smtClean="0"/>
              <a:t>Legal issues, versioning, building, user basis, FHS, booting</a:t>
            </a:r>
          </a:p>
          <a:p>
            <a:r>
              <a:rPr lang="en-US" dirty="0" smtClean="0"/>
              <a:t>Embedded Linux </a:t>
            </a:r>
            <a:r>
              <a:rPr lang="en-US" sz="2000" dirty="0" smtClean="0"/>
              <a:t>(common but </a:t>
            </a:r>
            <a:r>
              <a:rPr lang="en-US" sz="2000" b="1" u="sng" dirty="0" smtClean="0"/>
              <a:t>not</a:t>
            </a:r>
            <a:r>
              <a:rPr lang="en-US" sz="2000" dirty="0" smtClean="0"/>
              <a:t> required attributes)</a:t>
            </a:r>
            <a:endParaRPr lang="en-US" dirty="0" smtClean="0"/>
          </a:p>
          <a:p>
            <a:pPr lvl="1"/>
            <a:r>
              <a:rPr lang="en-US" dirty="0" smtClean="0"/>
              <a:t>Small footprint (</a:t>
            </a:r>
            <a:r>
              <a:rPr lang="en-US" dirty="0" err="1" smtClean="0"/>
              <a:t>BusyBox</a:t>
            </a:r>
            <a:r>
              <a:rPr lang="en-US" dirty="0" smtClean="0"/>
              <a:t>)</a:t>
            </a:r>
          </a:p>
          <a:p>
            <a:pPr lvl="1"/>
            <a:r>
              <a:rPr lang="en-US" dirty="0" smtClean="0"/>
              <a:t>Flash file system</a:t>
            </a:r>
          </a:p>
          <a:p>
            <a:pPr lvl="1"/>
            <a:r>
              <a:rPr lang="en-US" dirty="0" smtClean="0"/>
              <a:t>Real time support</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solidFill>
                  <a:srgbClr val="FF0000"/>
                </a:solidFill>
              </a:rPr>
              <a:t>Background</a:t>
            </a:r>
          </a:p>
          <a:p>
            <a:pPr lvl="1"/>
            <a:r>
              <a:rPr lang="en-US" dirty="0" smtClean="0">
                <a:solidFill>
                  <a:srgbClr val="FF0000"/>
                </a:solidFill>
              </a:rPr>
              <a:t>Legal issues, versioning, building, user basis, FHS, booting</a:t>
            </a:r>
          </a:p>
          <a:p>
            <a:r>
              <a:rPr lang="en-US" dirty="0" smtClean="0"/>
              <a:t>Embedded Linux </a:t>
            </a:r>
            <a:r>
              <a:rPr lang="en-US" sz="2000" dirty="0" smtClean="0"/>
              <a:t>(common but </a:t>
            </a:r>
            <a:r>
              <a:rPr lang="en-US" sz="2000" b="1" u="sng" dirty="0" smtClean="0"/>
              <a:t>not</a:t>
            </a:r>
            <a:r>
              <a:rPr lang="en-US" sz="2000" dirty="0" smtClean="0"/>
              <a:t> required attributes)</a:t>
            </a:r>
            <a:endParaRPr lang="en-US" dirty="0" smtClean="0"/>
          </a:p>
          <a:p>
            <a:pPr lvl="1"/>
            <a:r>
              <a:rPr lang="en-US" dirty="0" smtClean="0"/>
              <a:t>Small footprint (</a:t>
            </a:r>
            <a:r>
              <a:rPr lang="en-US" dirty="0" err="1" smtClean="0"/>
              <a:t>BusyBox</a:t>
            </a:r>
            <a:r>
              <a:rPr lang="en-US" dirty="0" smtClean="0"/>
              <a:t>)</a:t>
            </a:r>
          </a:p>
          <a:p>
            <a:pPr lvl="1"/>
            <a:r>
              <a:rPr lang="en-US" dirty="0" smtClean="0"/>
              <a:t>Flash file system</a:t>
            </a:r>
          </a:p>
          <a:p>
            <a:pPr lvl="1"/>
            <a:r>
              <a:rPr lang="en-US" dirty="0" smtClean="0"/>
              <a:t>Real time support</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GPL in two slides (1/2)</a:t>
            </a:r>
            <a:endParaRPr lang="en-US" dirty="0"/>
          </a:p>
        </p:txBody>
      </p:sp>
      <p:sp>
        <p:nvSpPr>
          <p:cNvPr id="3" name="Content Placeholder 2"/>
          <p:cNvSpPr>
            <a:spLocks noGrp="1"/>
          </p:cNvSpPr>
          <p:nvPr>
            <p:ph idx="1"/>
          </p:nvPr>
        </p:nvSpPr>
        <p:spPr/>
        <p:txBody>
          <a:bodyPr>
            <a:normAutofit fontScale="85000" lnSpcReduction="20000"/>
          </a:bodyPr>
          <a:lstStyle/>
          <a:p>
            <a:r>
              <a:rPr lang="en-US" dirty="0"/>
              <a:t> A licensee of GPL v2-licensed software can</a:t>
            </a:r>
            <a:r>
              <a:rPr lang="en-US" dirty="0" smtClean="0"/>
              <a:t>:</a:t>
            </a:r>
          </a:p>
          <a:p>
            <a:pPr lvl="1"/>
            <a:r>
              <a:rPr lang="en-US" dirty="0" smtClean="0"/>
              <a:t>copy </a:t>
            </a:r>
            <a:r>
              <a:rPr lang="en-US" dirty="0"/>
              <a:t>and distribute the program's unmodified source </a:t>
            </a:r>
            <a:r>
              <a:rPr lang="en-US" dirty="0" smtClean="0"/>
              <a:t>code</a:t>
            </a:r>
            <a:endParaRPr lang="en-US" dirty="0"/>
          </a:p>
          <a:p>
            <a:pPr lvl="1"/>
            <a:r>
              <a:rPr lang="en-US" dirty="0"/>
              <a:t>modify the program's source code and distribute the modified </a:t>
            </a:r>
            <a:r>
              <a:rPr lang="en-US" dirty="0" smtClean="0"/>
              <a:t>source</a:t>
            </a:r>
            <a:endParaRPr lang="en-US" dirty="0"/>
          </a:p>
          <a:p>
            <a:pPr lvl="1"/>
            <a:r>
              <a:rPr lang="en-US" dirty="0"/>
              <a:t>distribute compiled versions of the program, both modified and </a:t>
            </a:r>
            <a:r>
              <a:rPr lang="en-US" dirty="0" smtClean="0"/>
              <a:t>unmodified</a:t>
            </a:r>
            <a:endParaRPr lang="en-US" dirty="0"/>
          </a:p>
          <a:p>
            <a:r>
              <a:rPr lang="en-US" dirty="0" smtClean="0"/>
              <a:t>Provided </a:t>
            </a:r>
            <a:r>
              <a:rPr lang="en-US" dirty="0"/>
              <a:t>that</a:t>
            </a:r>
            <a:r>
              <a:rPr lang="en-US" dirty="0" smtClean="0"/>
              <a:t>:</a:t>
            </a:r>
          </a:p>
          <a:p>
            <a:pPr lvl="1"/>
            <a:r>
              <a:rPr lang="en-US" dirty="0" smtClean="0"/>
              <a:t>all </a:t>
            </a:r>
            <a:r>
              <a:rPr lang="en-US" dirty="0"/>
              <a:t>distributed copies (modified or not) carry a copyright notice and exclusion of </a:t>
            </a:r>
            <a:r>
              <a:rPr lang="en-US" dirty="0" smtClean="0"/>
              <a:t>warranty</a:t>
            </a:r>
            <a:endParaRPr lang="en-US" dirty="0"/>
          </a:p>
          <a:p>
            <a:pPr lvl="1"/>
            <a:r>
              <a:rPr lang="en-US" dirty="0"/>
              <a:t>all modified copies are distributed under the GPL </a:t>
            </a:r>
            <a:r>
              <a:rPr lang="en-US" dirty="0" smtClean="0"/>
              <a:t>v2</a:t>
            </a:r>
            <a:endParaRPr lang="en-US" dirty="0"/>
          </a:p>
          <a:p>
            <a:pPr lvl="1"/>
            <a:r>
              <a:rPr lang="en-US" dirty="0"/>
              <a:t>all compiled versions of the program are accompanied by the relevant source code, or a viable offer to make the relevant source code </a:t>
            </a:r>
            <a:r>
              <a:rPr lang="en-US" dirty="0" smtClean="0"/>
              <a:t>available</a:t>
            </a:r>
            <a:endParaRPr lang="en-US" dirty="0"/>
          </a:p>
          <a:p>
            <a:endParaRPr lang="en-US" dirty="0"/>
          </a:p>
        </p:txBody>
      </p:sp>
      <p:pic>
        <p:nvPicPr>
          <p:cNvPr id="4" name="Picture 2" descr="Small letter c turned 180 degrees, surrounded by a single line forming a circle."/>
          <p:cNvPicPr>
            <a:picLocks noChangeAspect="1" noChangeArrowheads="1"/>
          </p:cNvPicPr>
          <p:nvPr/>
        </p:nvPicPr>
        <p:blipFill>
          <a:blip r:embed="rId3" cstate="print"/>
          <a:srcRect/>
          <a:stretch>
            <a:fillRect/>
          </a:stretch>
        </p:blipFill>
        <p:spPr bwMode="auto">
          <a:xfrm>
            <a:off x="8001000" y="152400"/>
            <a:ext cx="1028701" cy="1028701"/>
          </a:xfrm>
          <a:prstGeom prst="rect">
            <a:avLst/>
          </a:prstGeom>
          <a:noFill/>
        </p:spPr>
      </p:pic>
      <p:sp>
        <p:nvSpPr>
          <p:cNvPr id="5" name="TextBox 4"/>
          <p:cNvSpPr txBox="1"/>
          <p:nvPr/>
        </p:nvSpPr>
        <p:spPr>
          <a:xfrm>
            <a:off x="0" y="0"/>
            <a:ext cx="2200539" cy="338554"/>
          </a:xfrm>
          <a:prstGeom prst="rect">
            <a:avLst/>
          </a:prstGeom>
          <a:noFill/>
          <a:ln>
            <a:solidFill>
              <a:srgbClr val="FF0000"/>
            </a:solidFill>
          </a:ln>
        </p:spPr>
        <p:txBody>
          <a:bodyPr wrap="none" rtlCol="0">
            <a:spAutoFit/>
          </a:bodyPr>
          <a:lstStyle/>
          <a:p>
            <a:r>
              <a:rPr lang="en-US" sz="1600" dirty="0" smtClean="0">
                <a:solidFill>
                  <a:srgbClr val="FF0000"/>
                </a:solidFill>
              </a:rPr>
              <a:t>Background: legal issues</a:t>
            </a:r>
            <a:endParaRPr lang="en-US" sz="1600" dirty="0">
              <a:solidFill>
                <a:srgbClr val="FF0000"/>
              </a:solidFill>
            </a:endParaRPr>
          </a:p>
        </p:txBody>
      </p:sp>
      <p:sp>
        <p:nvSpPr>
          <p:cNvPr id="7" name="TextBox 6"/>
          <p:cNvSpPr txBox="1"/>
          <p:nvPr/>
        </p:nvSpPr>
        <p:spPr>
          <a:xfrm>
            <a:off x="228600" y="6553200"/>
            <a:ext cx="5701048" cy="338554"/>
          </a:xfrm>
          <a:prstGeom prst="rect">
            <a:avLst/>
          </a:prstGeom>
          <a:noFill/>
        </p:spPr>
        <p:txBody>
          <a:bodyPr wrap="none" rtlCol="0">
            <a:spAutoFit/>
          </a:bodyPr>
          <a:lstStyle/>
          <a:p>
            <a:r>
              <a:rPr lang="en-US" sz="1600" dirty="0" smtClean="0"/>
              <a:t>Largely taken from </a:t>
            </a:r>
            <a:r>
              <a:rPr lang="en-US" sz="1600" dirty="0" smtClean="0">
                <a:hlinkClick r:id="rId4"/>
              </a:rPr>
              <a:t>http://www.oss-watch.ac.uk/resources/gpl.xml</a:t>
            </a:r>
            <a:r>
              <a:rPr lang="en-US" sz="1600" dirty="0" smtClean="0"/>
              <a:t> </a:t>
            </a:r>
            <a:endParaRPr lang="en-US" sz="16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GPL in two slides (2/2)</a:t>
            </a:r>
            <a:endParaRPr lang="en-US" dirty="0"/>
          </a:p>
        </p:txBody>
      </p:sp>
      <p:sp>
        <p:nvSpPr>
          <p:cNvPr id="3" name="Content Placeholder 2"/>
          <p:cNvSpPr>
            <a:spLocks noGrp="1"/>
          </p:cNvSpPr>
          <p:nvPr>
            <p:ph idx="1"/>
          </p:nvPr>
        </p:nvSpPr>
        <p:spPr>
          <a:xfrm>
            <a:off x="457200" y="1600200"/>
            <a:ext cx="8229600" cy="5105400"/>
          </a:xfrm>
        </p:spPr>
        <p:txBody>
          <a:bodyPr>
            <a:normAutofit fontScale="70000" lnSpcReduction="20000"/>
          </a:bodyPr>
          <a:lstStyle/>
          <a:p>
            <a:r>
              <a:rPr lang="en-US" dirty="0" smtClean="0"/>
              <a:t>Some points</a:t>
            </a:r>
          </a:p>
          <a:p>
            <a:pPr lvl="1"/>
            <a:r>
              <a:rPr lang="en-US" dirty="0" smtClean="0"/>
              <a:t>If you don’t redistribute the code, you don’t need to share the source.</a:t>
            </a:r>
          </a:p>
          <a:p>
            <a:pPr lvl="1"/>
            <a:r>
              <a:rPr lang="en-US" dirty="0" smtClean="0"/>
              <a:t>You can bundle software with GPL-</a:t>
            </a:r>
            <a:r>
              <a:rPr lang="en-US" dirty="0" err="1" smtClean="0"/>
              <a:t>ed</a:t>
            </a:r>
            <a:r>
              <a:rPr lang="en-US" dirty="0" smtClean="0"/>
              <a:t> software and not have to license the bundled software.</a:t>
            </a:r>
          </a:p>
          <a:p>
            <a:pPr lvl="2"/>
            <a:r>
              <a:rPr lang="en-US" dirty="0" smtClean="0"/>
              <a:t>“Mere aggregations” aren’t impacted. </a:t>
            </a:r>
          </a:p>
          <a:p>
            <a:pPr lvl="1"/>
            <a:r>
              <a:rPr lang="en-US" dirty="0" smtClean="0"/>
              <a:t>Loadable Kernel Modules are tricky though</a:t>
            </a:r>
          </a:p>
          <a:p>
            <a:pPr lvl="2"/>
            <a:r>
              <a:rPr lang="en-US" dirty="0" smtClean="0"/>
              <a:t>Often we need device drivers for our application (we’ll be writing them later)</a:t>
            </a:r>
          </a:p>
          <a:p>
            <a:pPr lvl="2"/>
            <a:r>
              <a:rPr lang="en-US" dirty="0" smtClean="0"/>
              <a:t>But they touch the Linux code in a non-trivial way.</a:t>
            </a:r>
          </a:p>
          <a:p>
            <a:pPr lvl="3"/>
            <a:r>
              <a:rPr lang="en-US" dirty="0" smtClean="0"/>
              <a:t>There is some debate about if a LKM is an aggregation or a modification of the original kernel.</a:t>
            </a:r>
          </a:p>
          <a:p>
            <a:pPr lvl="3"/>
            <a:r>
              <a:rPr lang="en-US" dirty="0" smtClean="0"/>
              <a:t>In general there are proprietary drivers out there and even open source groups that help support said drivers.</a:t>
            </a:r>
          </a:p>
          <a:p>
            <a:r>
              <a:rPr lang="en-US" dirty="0" smtClean="0"/>
              <a:t>General theme:</a:t>
            </a:r>
          </a:p>
          <a:p>
            <a:pPr lvl="1"/>
            <a:r>
              <a:rPr lang="en-US" dirty="0" smtClean="0"/>
              <a:t>Be sure you understand the law before you use software licensed under the GPL on a proprietary project.</a:t>
            </a:r>
          </a:p>
          <a:p>
            <a:pPr lvl="2"/>
            <a:r>
              <a:rPr lang="en-US" dirty="0" smtClean="0"/>
              <a:t>Using </a:t>
            </a:r>
            <a:r>
              <a:rPr lang="en-US" dirty="0" err="1" smtClean="0"/>
              <a:t>gcc</a:t>
            </a:r>
            <a:r>
              <a:rPr lang="en-US" dirty="0" smtClean="0"/>
              <a:t> to compile or </a:t>
            </a:r>
            <a:r>
              <a:rPr lang="en-US" dirty="0" err="1" smtClean="0"/>
              <a:t>ddd</a:t>
            </a:r>
            <a:r>
              <a:rPr lang="en-US" dirty="0" smtClean="0"/>
              <a:t> to debug is fine, but when you are modifying the code of software licensed under the GPL you might be obligated to release your code.</a:t>
            </a:r>
          </a:p>
          <a:p>
            <a:r>
              <a:rPr lang="en-US" dirty="0" smtClean="0"/>
              <a:t>Read: </a:t>
            </a:r>
            <a:r>
              <a:rPr lang="en-US" i="1" dirty="0"/>
              <a:t>The Cathedral and the Bazaar</a:t>
            </a:r>
            <a:endParaRPr lang="en-US" dirty="0" smtClean="0"/>
          </a:p>
        </p:txBody>
      </p:sp>
      <p:pic>
        <p:nvPicPr>
          <p:cNvPr id="4" name="Picture 2" descr="Small letter c turned 180 degrees, surrounded by a single line forming a circle."/>
          <p:cNvPicPr>
            <a:picLocks noChangeAspect="1" noChangeArrowheads="1"/>
          </p:cNvPicPr>
          <p:nvPr/>
        </p:nvPicPr>
        <p:blipFill>
          <a:blip r:embed="rId3" cstate="print"/>
          <a:srcRect/>
          <a:stretch>
            <a:fillRect/>
          </a:stretch>
        </p:blipFill>
        <p:spPr bwMode="auto">
          <a:xfrm>
            <a:off x="8001000" y="152400"/>
            <a:ext cx="1028701" cy="1028701"/>
          </a:xfrm>
          <a:prstGeom prst="rect">
            <a:avLst/>
          </a:prstGeom>
          <a:noFill/>
        </p:spPr>
      </p:pic>
      <p:sp>
        <p:nvSpPr>
          <p:cNvPr id="5" name="TextBox 4"/>
          <p:cNvSpPr txBox="1"/>
          <p:nvPr/>
        </p:nvSpPr>
        <p:spPr>
          <a:xfrm>
            <a:off x="0" y="0"/>
            <a:ext cx="2200539" cy="338554"/>
          </a:xfrm>
          <a:prstGeom prst="rect">
            <a:avLst/>
          </a:prstGeom>
          <a:noFill/>
          <a:ln>
            <a:solidFill>
              <a:srgbClr val="FF0000"/>
            </a:solidFill>
          </a:ln>
        </p:spPr>
        <p:txBody>
          <a:bodyPr wrap="none" rtlCol="0">
            <a:spAutoFit/>
          </a:bodyPr>
          <a:lstStyle/>
          <a:p>
            <a:r>
              <a:rPr lang="en-US" sz="1600" dirty="0" smtClean="0">
                <a:solidFill>
                  <a:srgbClr val="FF0000"/>
                </a:solidFill>
              </a:rPr>
              <a:t>Background: legal issues</a:t>
            </a:r>
            <a:endParaRPr lang="en-US" sz="1600" dirty="0">
              <a:solidFill>
                <a:srgbClr val="FF00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724400" cy="1143000"/>
          </a:xfrm>
        </p:spPr>
        <p:txBody>
          <a:bodyPr>
            <a:normAutofit fontScale="90000"/>
          </a:bodyPr>
          <a:lstStyle/>
          <a:p>
            <a:r>
              <a:rPr lang="en-US" dirty="0" smtClean="0"/>
              <a:t>Linux Kernel </a:t>
            </a:r>
            <a:br>
              <a:rPr lang="en-US" dirty="0" smtClean="0"/>
            </a:br>
            <a:r>
              <a:rPr lang="en-US" dirty="0" smtClean="0"/>
              <a:t>history</a:t>
            </a:r>
            <a:endParaRPr lang="en-US" dirty="0"/>
          </a:p>
        </p:txBody>
      </p:sp>
      <p:sp>
        <p:nvSpPr>
          <p:cNvPr id="3" name="Content Placeholder 2"/>
          <p:cNvSpPr>
            <a:spLocks noGrp="1"/>
          </p:cNvSpPr>
          <p:nvPr>
            <p:ph idx="1"/>
          </p:nvPr>
        </p:nvSpPr>
        <p:spPr>
          <a:xfrm>
            <a:off x="457200" y="1600201"/>
            <a:ext cx="4343400" cy="3505200"/>
          </a:xfrm>
        </p:spPr>
        <p:txBody>
          <a:bodyPr>
            <a:noAutofit/>
          </a:bodyPr>
          <a:lstStyle/>
          <a:p>
            <a:r>
              <a:rPr lang="en-US" sz="2400" dirty="0" smtClean="0"/>
              <a:t>2.4 has been around forever, was “end-of-</a:t>
            </a:r>
            <a:r>
              <a:rPr lang="en-US" sz="2400" dirty="0" err="1" smtClean="0"/>
              <a:t>lifed</a:t>
            </a:r>
            <a:r>
              <a:rPr lang="en-US" sz="2400" dirty="0" smtClean="0"/>
              <a:t>” Dec 2011.</a:t>
            </a:r>
          </a:p>
          <a:p>
            <a:r>
              <a:rPr lang="en-US" sz="2400" dirty="0" smtClean="0"/>
              <a:t>2.6 is still active, but no new releases planned</a:t>
            </a:r>
          </a:p>
          <a:p>
            <a:r>
              <a:rPr lang="en-US" sz="2400" dirty="0" smtClean="0"/>
              <a:t>3.0 isn’t a radical change from 2.6, instead a 2.6 upgrade was move to 3.0 for </a:t>
            </a:r>
            <a:r>
              <a:rPr lang="en-US" sz="2400" dirty="0" err="1" smtClean="0"/>
              <a:t>Linux’s</a:t>
            </a:r>
            <a:r>
              <a:rPr lang="en-US" sz="2400" dirty="0" smtClean="0"/>
              <a:t> 20</a:t>
            </a:r>
            <a:r>
              <a:rPr lang="en-US" sz="2400" baseline="30000" dirty="0" smtClean="0"/>
              <a:t>th</a:t>
            </a:r>
            <a:r>
              <a:rPr lang="en-US" sz="2400" dirty="0" smtClean="0"/>
              <a:t> anniversary.   </a:t>
            </a:r>
          </a:p>
          <a:p>
            <a:pPr lvl="1"/>
            <a:r>
              <a:rPr lang="en-US" sz="1600" b="1" dirty="0" smtClean="0"/>
              <a:t>So what are the big changes? </a:t>
            </a:r>
            <a:r>
              <a:rPr lang="en-US" sz="1600" dirty="0" smtClean="0"/>
              <a:t>NOTHING. Absolutely nothing. Sure, we have the usual two thirds driver changes, and a lot of random fixes, but the point is that 3.0 is *just* about renumbering… [</a:t>
            </a:r>
            <a:r>
              <a:rPr lang="en-US" sz="1600" dirty="0" smtClean="0">
                <a:hlinkClick r:id="rId3"/>
              </a:rPr>
              <a:t>https://lkml.org/lkml/2011/5/29/204</a:t>
            </a:r>
            <a:r>
              <a:rPr lang="en-US" sz="1600" dirty="0" smtClean="0"/>
              <a:t>] </a:t>
            </a:r>
          </a:p>
          <a:p>
            <a:endParaRPr lang="en-US" sz="2400" dirty="0"/>
          </a:p>
        </p:txBody>
      </p:sp>
      <p:grpSp>
        <p:nvGrpSpPr>
          <p:cNvPr id="4" name="Group 6"/>
          <p:cNvGrpSpPr/>
          <p:nvPr/>
        </p:nvGrpSpPr>
        <p:grpSpPr>
          <a:xfrm>
            <a:off x="4953000" y="172402"/>
            <a:ext cx="3733800" cy="6114098"/>
            <a:chOff x="4419600" y="457200"/>
            <a:chExt cx="3048000" cy="4991100"/>
          </a:xfrm>
        </p:grpSpPr>
        <p:pic>
          <p:nvPicPr>
            <p:cNvPr id="1026" name="Picture 2" descr="http://upload.wikimedia.org/wikipedia/en/timeline/384c3ad1d041e197ab6ceb2cd3a46589.png"/>
            <p:cNvPicPr>
              <a:picLocks noChangeAspect="1" noChangeArrowheads="1"/>
            </p:cNvPicPr>
            <p:nvPr/>
          </p:nvPicPr>
          <p:blipFill>
            <a:blip r:embed="rId4" cstate="print"/>
            <a:srcRect l="56000" r="1333" b="51111"/>
            <a:stretch>
              <a:fillRect/>
            </a:stretch>
          </p:blipFill>
          <p:spPr bwMode="auto">
            <a:xfrm>
              <a:off x="4800600" y="457200"/>
              <a:ext cx="2438400" cy="4191000"/>
            </a:xfrm>
            <a:prstGeom prst="rect">
              <a:avLst/>
            </a:prstGeom>
            <a:noFill/>
          </p:spPr>
        </p:pic>
        <p:pic>
          <p:nvPicPr>
            <p:cNvPr id="1028" name="Picture 4" descr="http://upload.wikimedia.org/wikipedia/en/timeline/384c3ad1d041e197ab6ceb2cd3a46589.png"/>
            <p:cNvPicPr>
              <a:picLocks noChangeAspect="1" noChangeArrowheads="1"/>
            </p:cNvPicPr>
            <p:nvPr/>
          </p:nvPicPr>
          <p:blipFill>
            <a:blip r:embed="rId4" cstate="print"/>
            <a:srcRect r="93333" b="51111"/>
            <a:stretch>
              <a:fillRect/>
            </a:stretch>
          </p:blipFill>
          <p:spPr bwMode="auto">
            <a:xfrm>
              <a:off x="4419600" y="457200"/>
              <a:ext cx="381000" cy="4191000"/>
            </a:xfrm>
            <a:prstGeom prst="rect">
              <a:avLst/>
            </a:prstGeom>
            <a:noFill/>
          </p:spPr>
        </p:pic>
        <p:pic>
          <p:nvPicPr>
            <p:cNvPr id="1030" name="Picture 6" descr="http://upload.wikimedia.org/wikipedia/en/timeline/384c3ad1d041e197ab6ceb2cd3a46589.png"/>
            <p:cNvPicPr>
              <a:picLocks noChangeAspect="1" noChangeArrowheads="1"/>
            </p:cNvPicPr>
            <p:nvPr/>
          </p:nvPicPr>
          <p:blipFill>
            <a:blip r:embed="rId4" cstate="print"/>
            <a:srcRect l="48000" t="91556"/>
            <a:stretch>
              <a:fillRect/>
            </a:stretch>
          </p:blipFill>
          <p:spPr bwMode="auto">
            <a:xfrm>
              <a:off x="4495800" y="4724400"/>
              <a:ext cx="2971800" cy="723900"/>
            </a:xfrm>
            <a:prstGeom prst="rect">
              <a:avLst/>
            </a:prstGeom>
            <a:noFill/>
          </p:spPr>
        </p:pic>
      </p:grpSp>
      <p:sp>
        <p:nvSpPr>
          <p:cNvPr id="8" name="TextBox 7"/>
          <p:cNvSpPr txBox="1"/>
          <p:nvPr/>
        </p:nvSpPr>
        <p:spPr>
          <a:xfrm>
            <a:off x="5410200" y="6200001"/>
            <a:ext cx="3695371" cy="276999"/>
          </a:xfrm>
          <a:prstGeom prst="rect">
            <a:avLst/>
          </a:prstGeom>
          <a:noFill/>
        </p:spPr>
        <p:txBody>
          <a:bodyPr wrap="none" rtlCol="0">
            <a:spAutoFit/>
          </a:bodyPr>
          <a:lstStyle/>
          <a:p>
            <a:r>
              <a:rPr lang="en-US" sz="1200" dirty="0" smtClean="0"/>
              <a:t>Figure modified from “Linux kernel” article on Wikipedia</a:t>
            </a:r>
            <a:endParaRPr lang="en-US" sz="1200" dirty="0"/>
          </a:p>
        </p:txBody>
      </p:sp>
      <p:sp>
        <p:nvSpPr>
          <p:cNvPr id="9" name="TextBox 8"/>
          <p:cNvSpPr txBox="1"/>
          <p:nvPr/>
        </p:nvSpPr>
        <p:spPr>
          <a:xfrm>
            <a:off x="0" y="0"/>
            <a:ext cx="1956754" cy="338554"/>
          </a:xfrm>
          <a:prstGeom prst="rect">
            <a:avLst/>
          </a:prstGeom>
          <a:noFill/>
          <a:ln>
            <a:solidFill>
              <a:srgbClr val="FF0000"/>
            </a:solidFill>
          </a:ln>
        </p:spPr>
        <p:txBody>
          <a:bodyPr wrap="none" rtlCol="0">
            <a:spAutoFit/>
          </a:bodyPr>
          <a:lstStyle/>
          <a:p>
            <a:r>
              <a:rPr lang="en-US" sz="1600" dirty="0" smtClean="0">
                <a:solidFill>
                  <a:srgbClr val="FF0000"/>
                </a:solidFill>
              </a:rPr>
              <a:t>Background: versions</a:t>
            </a:r>
            <a:endParaRPr lang="en-US" sz="1600" dirty="0">
              <a:solidFill>
                <a:srgbClr val="FF00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version am I working with?</a:t>
            </a:r>
            <a:endParaRPr lang="en-US" dirty="0"/>
          </a:p>
        </p:txBody>
      </p:sp>
      <p:sp>
        <p:nvSpPr>
          <p:cNvPr id="3" name="Content Placeholder 2"/>
          <p:cNvSpPr>
            <a:spLocks noGrp="1"/>
          </p:cNvSpPr>
          <p:nvPr>
            <p:ph idx="1"/>
          </p:nvPr>
        </p:nvSpPr>
        <p:spPr/>
        <p:txBody>
          <a:bodyPr/>
          <a:lstStyle/>
          <a:p>
            <a:r>
              <a:rPr lang="en-US" dirty="0" smtClean="0"/>
              <a:t>If running, use “</a:t>
            </a:r>
            <a:r>
              <a:rPr lang="en-US" dirty="0" err="1" smtClean="0"/>
              <a:t>uname</a:t>
            </a:r>
            <a:r>
              <a:rPr lang="en-US" dirty="0" smtClean="0"/>
              <a:t>” command </a:t>
            </a:r>
          </a:p>
          <a:p>
            <a:pPr lvl="1"/>
            <a:r>
              <a:rPr lang="en-US" dirty="0" smtClean="0"/>
              <a:t>“</a:t>
            </a:r>
            <a:r>
              <a:rPr lang="en-US" dirty="0" err="1" smtClean="0"/>
              <a:t>uname</a:t>
            </a:r>
            <a:r>
              <a:rPr lang="en-US" dirty="0" smtClean="0"/>
              <a:t> -a” for all information</a:t>
            </a:r>
          </a:p>
          <a:p>
            <a:r>
              <a:rPr lang="en-US" dirty="0" smtClean="0"/>
              <a:t>If looking at source, </a:t>
            </a:r>
          </a:p>
          <a:p>
            <a:pPr lvl="1"/>
            <a:r>
              <a:rPr lang="en-US" dirty="0"/>
              <a:t>F</a:t>
            </a:r>
            <a:r>
              <a:rPr lang="en-US" dirty="0" smtClean="0"/>
              <a:t>irst few lines of the top-level Makefile will tell you.  </a:t>
            </a:r>
            <a:endParaRPr lang="en-US" dirty="0"/>
          </a:p>
        </p:txBody>
      </p:sp>
      <p:sp>
        <p:nvSpPr>
          <p:cNvPr id="4" name="TextBox 3"/>
          <p:cNvSpPr txBox="1"/>
          <p:nvPr/>
        </p:nvSpPr>
        <p:spPr>
          <a:xfrm>
            <a:off x="0" y="0"/>
            <a:ext cx="1956754" cy="338554"/>
          </a:xfrm>
          <a:prstGeom prst="rect">
            <a:avLst/>
          </a:prstGeom>
          <a:noFill/>
          <a:ln>
            <a:solidFill>
              <a:srgbClr val="FF0000"/>
            </a:solidFill>
          </a:ln>
        </p:spPr>
        <p:txBody>
          <a:bodyPr wrap="none" rtlCol="0">
            <a:spAutoFit/>
          </a:bodyPr>
          <a:lstStyle/>
          <a:p>
            <a:r>
              <a:rPr lang="en-US" sz="1600" dirty="0" smtClean="0">
                <a:solidFill>
                  <a:srgbClr val="FF0000"/>
                </a:solidFill>
              </a:rPr>
              <a:t>Background: versions</a:t>
            </a:r>
            <a:endParaRPr lang="en-US" sz="1600" dirty="0">
              <a:solidFill>
                <a:srgbClr val="FF000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do I download and build the kernel?</a:t>
            </a:r>
            <a:endParaRPr lang="en-US" dirty="0"/>
          </a:p>
        </p:txBody>
      </p:sp>
      <p:sp>
        <p:nvSpPr>
          <p:cNvPr id="3" name="Content Placeholder 2"/>
          <p:cNvSpPr>
            <a:spLocks noGrp="1"/>
          </p:cNvSpPr>
          <p:nvPr>
            <p:ph idx="1"/>
          </p:nvPr>
        </p:nvSpPr>
        <p:spPr/>
        <p:txBody>
          <a:bodyPr/>
          <a:lstStyle/>
          <a:p>
            <a:r>
              <a:rPr lang="en-US" dirty="0" smtClean="0"/>
              <a:t>Use </a:t>
            </a:r>
            <a:r>
              <a:rPr lang="en-US" dirty="0" err="1" smtClean="0"/>
              <a:t>git</a:t>
            </a:r>
            <a:r>
              <a:rPr lang="en-US" dirty="0" smtClean="0"/>
              <a:t>.</a:t>
            </a:r>
            <a:endParaRPr lang="en-US" dirty="0" smtClean="0"/>
          </a:p>
          <a:p>
            <a:r>
              <a:rPr lang="en-US" dirty="0" smtClean="0"/>
              <a:t>Typing </a:t>
            </a:r>
            <a:r>
              <a:rPr lang="en-US" dirty="0" smtClean="0"/>
              <a:t>“make” with no target at the top-level should build the kernel.</a:t>
            </a:r>
          </a:p>
          <a:p>
            <a:pPr lvl="1"/>
            <a:r>
              <a:rPr lang="en-US" dirty="0" smtClean="0"/>
              <a:t>Need </a:t>
            </a:r>
            <a:r>
              <a:rPr lang="en-US" dirty="0" err="1" smtClean="0"/>
              <a:t>gcc</a:t>
            </a:r>
            <a:r>
              <a:rPr lang="en-US" dirty="0" smtClean="0"/>
              <a:t> installed (no other compiler will do).</a:t>
            </a:r>
          </a:p>
          <a:p>
            <a:pPr lvl="1"/>
            <a:r>
              <a:rPr lang="en-US" dirty="0" smtClean="0"/>
              <a:t>Should generate an ELF file called “</a:t>
            </a:r>
            <a:r>
              <a:rPr lang="en-US" dirty="0" err="1" smtClean="0"/>
              <a:t>vmlinux</a:t>
            </a:r>
            <a:r>
              <a:rPr lang="en-US" dirty="0" smtClean="0"/>
              <a:t>”</a:t>
            </a:r>
          </a:p>
          <a:p>
            <a:pPr lvl="2"/>
            <a:r>
              <a:rPr lang="en-US" dirty="0" smtClean="0"/>
              <a:t>But lots of configuration stuff</a:t>
            </a:r>
          </a:p>
          <a:p>
            <a:endParaRPr lang="en-US" dirty="0"/>
          </a:p>
        </p:txBody>
      </p:sp>
      <p:sp>
        <p:nvSpPr>
          <p:cNvPr id="4" name="TextBox 3"/>
          <p:cNvSpPr txBox="1"/>
          <p:nvPr/>
        </p:nvSpPr>
        <p:spPr>
          <a:xfrm>
            <a:off x="0" y="0"/>
            <a:ext cx="1936620" cy="338554"/>
          </a:xfrm>
          <a:prstGeom prst="rect">
            <a:avLst/>
          </a:prstGeom>
          <a:noFill/>
          <a:ln>
            <a:solidFill>
              <a:srgbClr val="FF0000"/>
            </a:solidFill>
          </a:ln>
        </p:spPr>
        <p:txBody>
          <a:bodyPr wrap="none" rtlCol="0">
            <a:spAutoFit/>
          </a:bodyPr>
          <a:lstStyle/>
          <a:p>
            <a:r>
              <a:rPr lang="en-US" sz="1600" dirty="0" smtClean="0">
                <a:solidFill>
                  <a:srgbClr val="FF0000"/>
                </a:solidFill>
              </a:rPr>
              <a:t>Background: building</a:t>
            </a:r>
            <a:endParaRPr lang="en-US" sz="1600" dirty="0">
              <a:solidFill>
                <a:srgbClr val="FF00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Kernel configuration</a:t>
            </a:r>
            <a:endParaRPr lang="en-US" dirty="0"/>
          </a:p>
        </p:txBody>
      </p:sp>
      <p:sp>
        <p:nvSpPr>
          <p:cNvPr id="3" name="Content Placeholder 2"/>
          <p:cNvSpPr>
            <a:spLocks noGrp="1"/>
          </p:cNvSpPr>
          <p:nvPr>
            <p:ph idx="1"/>
          </p:nvPr>
        </p:nvSpPr>
        <p:spPr>
          <a:xfrm>
            <a:off x="457200" y="1371600"/>
            <a:ext cx="8686800" cy="5257800"/>
          </a:xfrm>
        </p:spPr>
        <p:txBody>
          <a:bodyPr>
            <a:normAutofit fontScale="92500" lnSpcReduction="20000"/>
          </a:bodyPr>
          <a:lstStyle/>
          <a:p>
            <a:r>
              <a:rPr lang="en-US" dirty="0" smtClean="0"/>
              <a:t>There is a file, “.</a:t>
            </a:r>
            <a:r>
              <a:rPr lang="en-US" dirty="0" err="1" smtClean="0"/>
              <a:t>config</a:t>
            </a:r>
            <a:r>
              <a:rPr lang="en-US" dirty="0" smtClean="0"/>
              <a:t>” which drives the build.</a:t>
            </a:r>
          </a:p>
          <a:p>
            <a:pPr lvl="1"/>
            <a:r>
              <a:rPr lang="en-US" dirty="0" smtClean="0"/>
              <a:t>It determines the functionality (including cross-</a:t>
            </a:r>
            <a:r>
              <a:rPr lang="en-US" dirty="0" err="1" smtClean="0"/>
              <a:t>compling</a:t>
            </a:r>
            <a:r>
              <a:rPr lang="en-US" dirty="0" smtClean="0"/>
              <a:t>?) of the kernel.</a:t>
            </a:r>
          </a:p>
          <a:p>
            <a:pPr lvl="2"/>
            <a:r>
              <a:rPr lang="en-US" dirty="0" smtClean="0"/>
              <a:t>Things like USB support, etc.</a:t>
            </a:r>
          </a:p>
          <a:p>
            <a:pPr lvl="1"/>
            <a:r>
              <a:rPr lang="en-US" dirty="0" smtClean="0"/>
              <a:t>It is setup in any number of ways.</a:t>
            </a:r>
          </a:p>
          <a:p>
            <a:pPr lvl="2"/>
            <a:r>
              <a:rPr lang="en-US" dirty="0" smtClean="0"/>
              <a:t>The default is to ask a huge number of questions.</a:t>
            </a:r>
          </a:p>
          <a:p>
            <a:pPr lvl="2"/>
            <a:r>
              <a:rPr lang="en-US" dirty="0" smtClean="0"/>
              <a:t>There are editors and defaults you can use instead.</a:t>
            </a:r>
          </a:p>
          <a:p>
            <a:pPr lvl="3"/>
            <a:r>
              <a:rPr lang="en-US" sz="2200" b="1" dirty="0" smtClean="0">
                <a:latin typeface="Courier New" pitchFamily="49" charset="0"/>
                <a:cs typeface="Courier New" pitchFamily="49" charset="0"/>
              </a:rPr>
              <a:t>make </a:t>
            </a:r>
            <a:r>
              <a:rPr lang="en-US" sz="2200" b="1" dirty="0" err="1" smtClean="0">
                <a:latin typeface="Courier New" pitchFamily="49" charset="0"/>
                <a:cs typeface="Courier New" pitchFamily="49" charset="0"/>
              </a:rPr>
              <a:t>defconfig</a:t>
            </a:r>
            <a:r>
              <a:rPr lang="en-US" dirty="0" smtClean="0"/>
              <a:t> should just do all defaults for example.</a:t>
            </a:r>
          </a:p>
          <a:p>
            <a:pPr lvl="2"/>
            <a:r>
              <a:rPr lang="en-US" sz="2200" b="1" dirty="0" smtClean="0">
                <a:latin typeface="Courier New" pitchFamily="49" charset="0"/>
                <a:cs typeface="Courier New" pitchFamily="49" charset="0"/>
              </a:rPr>
              <a:t>make help</a:t>
            </a:r>
            <a:r>
              <a:rPr lang="en-US" dirty="0" smtClean="0"/>
              <a:t> should give a solid overview of options</a:t>
            </a:r>
          </a:p>
          <a:p>
            <a:r>
              <a:rPr lang="en-US" dirty="0" smtClean="0"/>
              <a:t>The .</a:t>
            </a:r>
            <a:r>
              <a:rPr lang="en-US" dirty="0" err="1" smtClean="0"/>
              <a:t>config</a:t>
            </a:r>
            <a:r>
              <a:rPr lang="en-US" dirty="0" smtClean="0"/>
              <a:t> file scheme has some problems.</a:t>
            </a:r>
          </a:p>
          <a:p>
            <a:pPr lvl="1"/>
            <a:r>
              <a:rPr lang="en-US" dirty="0" smtClean="0"/>
              <a:t>It is easy to miss, as files that start with a “.” (dot) are hidden files in Linux ("</a:t>
            </a:r>
            <a:r>
              <a:rPr lang="en-US" sz="2400" b="1" dirty="0" err="1">
                <a:latin typeface="Courier New" pitchFamily="49" charset="0"/>
                <a:cs typeface="Courier New" pitchFamily="49" charset="0"/>
              </a:rPr>
              <a:t>ls</a:t>
            </a:r>
            <a:r>
              <a:rPr lang="en-US" sz="2400" b="1" dirty="0">
                <a:latin typeface="Courier New" pitchFamily="49" charset="0"/>
                <a:cs typeface="Courier New" pitchFamily="49" charset="0"/>
              </a:rPr>
              <a:t> -a</a:t>
            </a:r>
            <a:r>
              <a:rPr lang="en-US" dirty="0" smtClean="0"/>
              <a:t>" will show them)</a:t>
            </a:r>
          </a:p>
          <a:p>
            <a:pPr lvl="1"/>
            <a:r>
              <a:rPr lang="en-US" dirty="0" smtClean="0"/>
              <a:t>It is easy to blow away.</a:t>
            </a:r>
          </a:p>
          <a:p>
            <a:pPr lvl="2"/>
            <a:r>
              <a:rPr lang="en-US" b="1" dirty="0">
                <a:latin typeface="Courier New" pitchFamily="49" charset="0"/>
                <a:cs typeface="Courier New" pitchFamily="49" charset="0"/>
              </a:rPr>
              <a:t>m</a:t>
            </a:r>
            <a:r>
              <a:rPr lang="en-US" b="1" dirty="0" smtClean="0">
                <a:latin typeface="Courier New" pitchFamily="49" charset="0"/>
                <a:cs typeface="Courier New" pitchFamily="49" charset="0"/>
              </a:rPr>
              <a:t>ake </a:t>
            </a:r>
            <a:r>
              <a:rPr lang="en-US" b="1" dirty="0" err="1" smtClean="0">
                <a:latin typeface="Courier New" pitchFamily="49" charset="0"/>
                <a:cs typeface="Courier New" pitchFamily="49" charset="0"/>
              </a:rPr>
              <a:t>distclean</a:t>
            </a:r>
            <a:r>
              <a:rPr lang="en-US" b="1" dirty="0" smtClean="0">
                <a:latin typeface="Courier New" pitchFamily="49" charset="0"/>
                <a:cs typeface="Courier New" pitchFamily="49" charset="0"/>
              </a:rPr>
              <a:t> </a:t>
            </a:r>
            <a:r>
              <a:rPr lang="en-US" dirty="0" smtClean="0"/>
              <a:t>will delete it for example…</a:t>
            </a:r>
          </a:p>
        </p:txBody>
      </p:sp>
      <p:sp>
        <p:nvSpPr>
          <p:cNvPr id="4" name="TextBox 3"/>
          <p:cNvSpPr txBox="1"/>
          <p:nvPr/>
        </p:nvSpPr>
        <p:spPr>
          <a:xfrm>
            <a:off x="0" y="0"/>
            <a:ext cx="1936620" cy="338554"/>
          </a:xfrm>
          <a:prstGeom prst="rect">
            <a:avLst/>
          </a:prstGeom>
          <a:noFill/>
          <a:ln>
            <a:solidFill>
              <a:srgbClr val="FF0000"/>
            </a:solidFill>
          </a:ln>
        </p:spPr>
        <p:txBody>
          <a:bodyPr wrap="none" rtlCol="0">
            <a:spAutoFit/>
          </a:bodyPr>
          <a:lstStyle/>
          <a:p>
            <a:r>
              <a:rPr lang="en-US" sz="1600" dirty="0" smtClean="0">
                <a:solidFill>
                  <a:srgbClr val="FF0000"/>
                </a:solidFill>
              </a:rPr>
              <a:t>Background: building</a:t>
            </a:r>
            <a:endParaRPr lang="en-US" sz="16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anim calcmode="lin" valueType="num">
                                      <p:cBhvr>
                                        <p:cTn id="7" dur="500" decel="50000" fill="hold">
                                          <p:stCondLst>
                                            <p:cond delay="0"/>
                                          </p:stCondLst>
                                        </p:cTn>
                                        <p:tgtEl>
                                          <p:spTgt spid="3">
                                            <p:txEl>
                                              <p:pRg st="8" end="8"/>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xEl>
                                              <p:pRg st="8" end="8"/>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xEl>
                                              <p:pRg st="8" end="8"/>
                                            </p:txEl>
                                          </p:spTgt>
                                        </p:tgtEl>
                                        <p:attrNameLst>
                                          <p:attrName>ppt_w</p:attrName>
                                        </p:attrNameLst>
                                      </p:cBhvr>
                                      <p:tavLst>
                                        <p:tav tm="0">
                                          <p:val>
                                            <p:strVal val="#ppt_w*.05"/>
                                          </p:val>
                                        </p:tav>
                                        <p:tav tm="100000">
                                          <p:val>
                                            <p:strVal val="#ppt_w"/>
                                          </p:val>
                                        </p:tav>
                                      </p:tavLst>
                                    </p:anim>
                                    <p:anim calcmode="lin" valueType="num">
                                      <p:cBhvr>
                                        <p:cTn id="10" dur="1000" fill="hold"/>
                                        <p:tgtEl>
                                          <p:spTgt spid="3">
                                            <p:txEl>
                                              <p:pRg st="8" end="8"/>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xEl>
                                              <p:pRg st="8" end="8"/>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xEl>
                                              <p:pRg st="8" end="8"/>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xEl>
                                              <p:pRg st="8" end="8"/>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xEl>
                                              <p:pRg st="8" end="8"/>
                                            </p:txEl>
                                          </p:spTgt>
                                        </p:tgtEl>
                                      </p:cBhvr>
                                    </p:animEffect>
                                  </p:childTnLst>
                                </p:cTn>
                              </p:par>
                              <p:par>
                                <p:cTn id="15" presetID="25" presetClass="entr" presetSubtype="0" fill="hold" grpId="0"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anim calcmode="lin" valueType="num">
                                      <p:cBhvr>
                                        <p:cTn id="17" dur="500" decel="50000" fill="hold">
                                          <p:stCondLst>
                                            <p:cond delay="0"/>
                                          </p:stCondLst>
                                        </p:cTn>
                                        <p:tgtEl>
                                          <p:spTgt spid="3">
                                            <p:txEl>
                                              <p:pRg st="9" end="9"/>
                                            </p:txEl>
                                          </p:spTgt>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3">
                                            <p:txEl>
                                              <p:pRg st="9" end="9"/>
                                            </p:txEl>
                                          </p:spTgt>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3">
                                            <p:txEl>
                                              <p:pRg st="9" end="9"/>
                                            </p:txEl>
                                          </p:spTgt>
                                        </p:tgtEl>
                                        <p:attrNameLst>
                                          <p:attrName>ppt_w</p:attrName>
                                        </p:attrNameLst>
                                      </p:cBhvr>
                                      <p:tavLst>
                                        <p:tav tm="0">
                                          <p:val>
                                            <p:strVal val="#ppt_w*.05"/>
                                          </p:val>
                                        </p:tav>
                                        <p:tav tm="100000">
                                          <p:val>
                                            <p:strVal val="#ppt_w"/>
                                          </p:val>
                                        </p:tav>
                                      </p:tavLst>
                                    </p:anim>
                                    <p:anim calcmode="lin" valueType="num">
                                      <p:cBhvr>
                                        <p:cTn id="20" dur="1000" fill="hold"/>
                                        <p:tgtEl>
                                          <p:spTgt spid="3">
                                            <p:txEl>
                                              <p:pRg st="9" end="9"/>
                                            </p:txEl>
                                          </p:spTgt>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3">
                                            <p:txEl>
                                              <p:pRg st="9" end="9"/>
                                            </p:txEl>
                                          </p:spTgt>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3">
                                            <p:txEl>
                                              <p:pRg st="9" end="9"/>
                                            </p:txEl>
                                          </p:spTgt>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3">
                                            <p:txEl>
                                              <p:pRg st="9" end="9"/>
                                            </p:txEl>
                                          </p:spTgt>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3">
                                            <p:txEl>
                                              <p:pRg st="9" end="9"/>
                                            </p:txEl>
                                          </p:spTgt>
                                        </p:tgtEl>
                                      </p:cBhvr>
                                    </p:animEffect>
                                  </p:childTnLst>
                                </p:cTn>
                              </p:par>
                              <p:par>
                                <p:cTn id="25" presetID="25"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anim calcmode="lin" valueType="num">
                                      <p:cBhvr>
                                        <p:cTn id="27" dur="500" decel="50000" fill="hold">
                                          <p:stCondLst>
                                            <p:cond delay="0"/>
                                          </p:stCondLst>
                                        </p:cTn>
                                        <p:tgtEl>
                                          <p:spTgt spid="3">
                                            <p:txEl>
                                              <p:pRg st="10" end="10"/>
                                            </p:txEl>
                                          </p:spTgt>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3">
                                            <p:txEl>
                                              <p:pRg st="10" end="10"/>
                                            </p:txEl>
                                          </p:spTgt>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3">
                                            <p:txEl>
                                              <p:pRg st="10" end="10"/>
                                            </p:txEl>
                                          </p:spTgt>
                                        </p:tgtEl>
                                        <p:attrNameLst>
                                          <p:attrName>ppt_w</p:attrName>
                                        </p:attrNameLst>
                                      </p:cBhvr>
                                      <p:tavLst>
                                        <p:tav tm="0">
                                          <p:val>
                                            <p:strVal val="#ppt_w*.05"/>
                                          </p:val>
                                        </p:tav>
                                        <p:tav tm="100000">
                                          <p:val>
                                            <p:strVal val="#ppt_w"/>
                                          </p:val>
                                        </p:tav>
                                      </p:tavLst>
                                    </p:anim>
                                    <p:anim calcmode="lin" valueType="num">
                                      <p:cBhvr>
                                        <p:cTn id="30" dur="1000" fill="hold"/>
                                        <p:tgtEl>
                                          <p:spTgt spid="3">
                                            <p:txEl>
                                              <p:pRg st="10" end="10"/>
                                            </p:txEl>
                                          </p:spTgt>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3">
                                            <p:txEl>
                                              <p:pRg st="10" end="10"/>
                                            </p:txEl>
                                          </p:spTgt>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3">
                                            <p:txEl>
                                              <p:pRg st="10" end="10"/>
                                            </p:txEl>
                                          </p:spTgt>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3">
                                            <p:txEl>
                                              <p:pRg st="10" end="10"/>
                                            </p:txEl>
                                          </p:spTgt>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3">
                                            <p:txEl>
                                              <p:pRg st="10" end="10"/>
                                            </p:txEl>
                                          </p:spTgt>
                                        </p:tgtEl>
                                      </p:cBhvr>
                                    </p:animEffect>
                                  </p:childTnLst>
                                </p:cTn>
                              </p:par>
                              <p:par>
                                <p:cTn id="35" presetID="25" presetClass="entr" presetSubtype="0" fill="hold" grpId="0" nodeType="with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anim calcmode="lin" valueType="num">
                                      <p:cBhvr>
                                        <p:cTn id="37" dur="500" decel="50000" fill="hold">
                                          <p:stCondLst>
                                            <p:cond delay="0"/>
                                          </p:stCondLst>
                                        </p:cTn>
                                        <p:tgtEl>
                                          <p:spTgt spid="3">
                                            <p:txEl>
                                              <p:pRg st="11" end="11"/>
                                            </p:txEl>
                                          </p:spTgt>
                                        </p:tgtEl>
                                        <p:attrNameLst>
                                          <p:attrName>style.rotation</p:attrName>
                                        </p:attrNameLst>
                                      </p:cBhvr>
                                      <p:tavLst>
                                        <p:tav tm="0">
                                          <p:val>
                                            <p:fltVal val="-90"/>
                                          </p:val>
                                        </p:tav>
                                        <p:tav tm="100000">
                                          <p:val>
                                            <p:fltVal val="0"/>
                                          </p:val>
                                        </p:tav>
                                      </p:tavLst>
                                    </p:anim>
                                    <p:anim calcmode="lin" valueType="num">
                                      <p:cBhvr>
                                        <p:cTn id="38" dur="500" decel="50000" fill="hold">
                                          <p:stCondLst>
                                            <p:cond delay="0"/>
                                          </p:stCondLst>
                                        </p:cTn>
                                        <p:tgtEl>
                                          <p:spTgt spid="3">
                                            <p:txEl>
                                              <p:pRg st="11" end="11"/>
                                            </p:txEl>
                                          </p:spTgt>
                                        </p:tgtEl>
                                        <p:attrNameLst>
                                          <p:attrName>ppt_w</p:attrName>
                                        </p:attrNameLst>
                                      </p:cBhvr>
                                      <p:tavLst>
                                        <p:tav tm="0">
                                          <p:val>
                                            <p:strVal val="#ppt_w"/>
                                          </p:val>
                                        </p:tav>
                                        <p:tav tm="100000">
                                          <p:val>
                                            <p:strVal val="#ppt_w*.05"/>
                                          </p:val>
                                        </p:tav>
                                      </p:tavLst>
                                    </p:anim>
                                    <p:anim calcmode="lin" valueType="num">
                                      <p:cBhvr>
                                        <p:cTn id="39" dur="500" accel="50000" fill="hold">
                                          <p:stCondLst>
                                            <p:cond delay="500"/>
                                          </p:stCondLst>
                                        </p:cTn>
                                        <p:tgtEl>
                                          <p:spTgt spid="3">
                                            <p:txEl>
                                              <p:pRg st="11" end="11"/>
                                            </p:txEl>
                                          </p:spTgt>
                                        </p:tgtEl>
                                        <p:attrNameLst>
                                          <p:attrName>ppt_w</p:attrName>
                                        </p:attrNameLst>
                                      </p:cBhvr>
                                      <p:tavLst>
                                        <p:tav tm="0">
                                          <p:val>
                                            <p:strVal val="#ppt_w*.05"/>
                                          </p:val>
                                        </p:tav>
                                        <p:tav tm="100000">
                                          <p:val>
                                            <p:strVal val="#ppt_w"/>
                                          </p:val>
                                        </p:tav>
                                      </p:tavLst>
                                    </p:anim>
                                    <p:anim calcmode="lin" valueType="num">
                                      <p:cBhvr>
                                        <p:cTn id="40" dur="1000" fill="hold"/>
                                        <p:tgtEl>
                                          <p:spTgt spid="3">
                                            <p:txEl>
                                              <p:pRg st="11" end="11"/>
                                            </p:txEl>
                                          </p:spTgt>
                                        </p:tgtEl>
                                        <p:attrNameLst>
                                          <p:attrName>ppt_h</p:attrName>
                                        </p:attrNameLst>
                                      </p:cBhvr>
                                      <p:tavLst>
                                        <p:tav tm="0">
                                          <p:val>
                                            <p:strVal val="#ppt_h"/>
                                          </p:val>
                                        </p:tav>
                                        <p:tav tm="100000">
                                          <p:val>
                                            <p:strVal val="#ppt_h"/>
                                          </p:val>
                                        </p:tav>
                                      </p:tavLst>
                                    </p:anim>
                                    <p:anim calcmode="lin" valueType="num">
                                      <p:cBhvr>
                                        <p:cTn id="41" dur="500" decel="50000" fill="hold">
                                          <p:stCondLst>
                                            <p:cond delay="0"/>
                                          </p:stCondLst>
                                        </p:cTn>
                                        <p:tgtEl>
                                          <p:spTgt spid="3">
                                            <p:txEl>
                                              <p:pRg st="11" end="11"/>
                                            </p:txEl>
                                          </p:spTgt>
                                        </p:tgtEl>
                                        <p:attrNameLst>
                                          <p:attrName>ppt_x</p:attrName>
                                        </p:attrNameLst>
                                      </p:cBhvr>
                                      <p:tavLst>
                                        <p:tav tm="0">
                                          <p:val>
                                            <p:strVal val="#ppt_x+.4"/>
                                          </p:val>
                                        </p:tav>
                                        <p:tav tm="100000">
                                          <p:val>
                                            <p:strVal val="#ppt_x"/>
                                          </p:val>
                                        </p:tav>
                                      </p:tavLst>
                                    </p:anim>
                                    <p:anim calcmode="lin" valueType="num">
                                      <p:cBhvr>
                                        <p:cTn id="42" dur="500" decel="50000" fill="hold">
                                          <p:stCondLst>
                                            <p:cond delay="0"/>
                                          </p:stCondLst>
                                        </p:cTn>
                                        <p:tgtEl>
                                          <p:spTgt spid="3">
                                            <p:txEl>
                                              <p:pRg st="11" end="11"/>
                                            </p:txEl>
                                          </p:spTgt>
                                        </p:tgtEl>
                                        <p:attrNameLst>
                                          <p:attrName>ppt_y</p:attrName>
                                        </p:attrNameLst>
                                      </p:cBhvr>
                                      <p:tavLst>
                                        <p:tav tm="0">
                                          <p:val>
                                            <p:strVal val="#ppt_y-.2"/>
                                          </p:val>
                                        </p:tav>
                                        <p:tav tm="100000">
                                          <p:val>
                                            <p:strVal val="#ppt_y+.1"/>
                                          </p:val>
                                        </p:tav>
                                      </p:tavLst>
                                    </p:anim>
                                    <p:anim calcmode="lin" valueType="num">
                                      <p:cBhvr>
                                        <p:cTn id="43" dur="500" accel="50000" fill="hold">
                                          <p:stCondLst>
                                            <p:cond delay="500"/>
                                          </p:stCondLst>
                                        </p:cTn>
                                        <p:tgtEl>
                                          <p:spTgt spid="3">
                                            <p:txEl>
                                              <p:pRg st="11" end="11"/>
                                            </p:txEl>
                                          </p:spTgt>
                                        </p:tgtEl>
                                        <p:attrNameLst>
                                          <p:attrName>ppt_y</p:attrName>
                                        </p:attrNameLst>
                                      </p:cBhvr>
                                      <p:tavLst>
                                        <p:tav tm="0">
                                          <p:val>
                                            <p:strVal val="#ppt_y+.1"/>
                                          </p:val>
                                        </p:tav>
                                        <p:tav tm="100000">
                                          <p:val>
                                            <p:strVal val="#ppt_y"/>
                                          </p:val>
                                        </p:tav>
                                      </p:tavLst>
                                    </p:anim>
                                    <p:animEffect transition="in" filter="fade">
                                      <p:cBhvr>
                                        <p:cTn id="44" dur="1000" decel="50000">
                                          <p:stCondLst>
                                            <p:cond delay="0"/>
                                          </p:stCondLst>
                                        </p:cTn>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We are really covering two topics today</a:t>
            </a:r>
          </a:p>
          <a:p>
            <a:pPr lvl="1"/>
            <a:r>
              <a:rPr lang="en-US" dirty="0" smtClean="0"/>
              <a:t>Off-the-shelf boards (8 minutes)</a:t>
            </a:r>
          </a:p>
          <a:p>
            <a:pPr lvl="2"/>
            <a:r>
              <a:rPr lang="en-US" dirty="0" smtClean="0"/>
              <a:t>Why they are useful </a:t>
            </a:r>
          </a:p>
          <a:p>
            <a:pPr lvl="2"/>
            <a:r>
              <a:rPr lang="en-US" dirty="0" smtClean="0"/>
              <a:t>An example</a:t>
            </a:r>
          </a:p>
          <a:p>
            <a:pPr lvl="1"/>
            <a:r>
              <a:rPr lang="en-US" dirty="0" smtClean="0"/>
              <a:t>Embedded Linux (60 minutes)</a:t>
            </a:r>
          </a:p>
          <a:p>
            <a:pPr lvl="2"/>
            <a:r>
              <a:rPr lang="en-US" dirty="0" smtClean="0"/>
              <a:t>Linux/Unix overview</a:t>
            </a:r>
          </a:p>
          <a:p>
            <a:pPr lvl="2"/>
            <a:r>
              <a:rPr lang="en-US" dirty="0" smtClean="0"/>
              <a:t>How embedded Linux is different</a:t>
            </a:r>
          </a:p>
          <a:p>
            <a:pPr lvl="2"/>
            <a:r>
              <a:rPr lang="en-US" dirty="0" smtClean="0"/>
              <a:t>Working with Embedded Linux</a:t>
            </a:r>
          </a:p>
          <a:p>
            <a:pPr lvl="2"/>
            <a:r>
              <a:rPr lang="en-US" dirty="0" smtClean="0"/>
              <a:t>Linux </a:t>
            </a:r>
            <a:r>
              <a:rPr lang="en-US" dirty="0" err="1" smtClean="0"/>
              <a:t>realtime</a:t>
            </a:r>
            <a:r>
              <a:rPr lang="en-US" dirty="0" smtClean="0"/>
              <a:t> </a:t>
            </a:r>
          </a:p>
          <a:p>
            <a:pPr lvl="1"/>
            <a:endParaRPr 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Linux user basics--shell</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You have a </a:t>
            </a:r>
            <a:r>
              <a:rPr lang="en-US" i="1" dirty="0" smtClean="0"/>
              <a:t>shell</a:t>
            </a:r>
            <a:r>
              <a:rPr lang="en-US" dirty="0" smtClean="0"/>
              <a:t> which handles user commands</a:t>
            </a:r>
          </a:p>
          <a:p>
            <a:pPr lvl="1"/>
            <a:r>
              <a:rPr lang="en-US" dirty="0" smtClean="0"/>
              <a:t>May just search for an executable file (application) in certain locations</a:t>
            </a:r>
          </a:p>
          <a:p>
            <a:pPr lvl="1"/>
            <a:r>
              <a:rPr lang="en-US" dirty="0" smtClean="0"/>
              <a:t>Allows for moving data between those applications.</a:t>
            </a:r>
          </a:p>
          <a:p>
            <a:pPr lvl="1"/>
            <a:r>
              <a:rPr lang="en-US" dirty="0" smtClean="0"/>
              <a:t>Is itself a programming language.</a:t>
            </a:r>
          </a:p>
          <a:p>
            <a:pPr lvl="1"/>
            <a:r>
              <a:rPr lang="en-US" dirty="0" smtClean="0"/>
              <a:t>There are many of these (bash</a:t>
            </a:r>
            <a:r>
              <a:rPr lang="en-US" dirty="0"/>
              <a:t>, </a:t>
            </a:r>
            <a:r>
              <a:rPr lang="en-US" dirty="0" err="1"/>
              <a:t>sh</a:t>
            </a:r>
            <a:r>
              <a:rPr lang="en-US" dirty="0"/>
              <a:t>, </a:t>
            </a:r>
            <a:r>
              <a:rPr lang="en-US" dirty="0" err="1"/>
              <a:t>tcsh</a:t>
            </a:r>
            <a:r>
              <a:rPr lang="en-US" dirty="0"/>
              <a:t>, </a:t>
            </a:r>
            <a:r>
              <a:rPr lang="en-US" dirty="0" err="1"/>
              <a:t>csh</a:t>
            </a:r>
            <a:r>
              <a:rPr lang="en-US" dirty="0"/>
              <a:t>, </a:t>
            </a:r>
            <a:r>
              <a:rPr lang="en-US" dirty="0" err="1"/>
              <a:t>ksh</a:t>
            </a:r>
            <a:r>
              <a:rPr lang="en-US" dirty="0"/>
              <a:t>, </a:t>
            </a:r>
            <a:r>
              <a:rPr lang="en-US" dirty="0" err="1" smtClean="0"/>
              <a:t>zsh</a:t>
            </a:r>
            <a:r>
              <a:rPr lang="en-US" dirty="0" smtClean="0"/>
              <a:t>)</a:t>
            </a:r>
          </a:p>
          <a:p>
            <a:pPr lvl="2"/>
            <a:r>
              <a:rPr lang="en-US" dirty="0" smtClean="0"/>
              <a:t>Most have very similar interfaces (type application name, it runs), but the programming language part varies quite a bit.</a:t>
            </a:r>
          </a:p>
          <a:p>
            <a:pPr lvl="2"/>
            <a:r>
              <a:rPr lang="en-US" dirty="0" smtClean="0"/>
              <a:t>Geek humor:</a:t>
            </a:r>
          </a:p>
          <a:p>
            <a:pPr lvl="3"/>
            <a:r>
              <a:rPr lang="en-US" b="1" dirty="0" err="1" smtClean="0"/>
              <a:t>sh</a:t>
            </a:r>
            <a:r>
              <a:rPr lang="en-US" dirty="0" smtClean="0"/>
              <a:t> is called the Bourne shell, written by Stephen Bourne</a:t>
            </a:r>
          </a:p>
          <a:p>
            <a:pPr lvl="3"/>
            <a:r>
              <a:rPr lang="en-US" b="1" dirty="0" smtClean="0"/>
              <a:t>bash</a:t>
            </a:r>
            <a:r>
              <a:rPr lang="en-US" dirty="0" smtClean="0"/>
              <a:t>, often treated as an upgrade to </a:t>
            </a:r>
            <a:r>
              <a:rPr lang="en-US" b="1" dirty="0" err="1" smtClean="0"/>
              <a:t>sh</a:t>
            </a:r>
            <a:r>
              <a:rPr lang="en-US" dirty="0"/>
              <a:t>,</a:t>
            </a:r>
            <a:r>
              <a:rPr lang="en-US" dirty="0" smtClean="0"/>
              <a:t> is the “</a:t>
            </a:r>
            <a:r>
              <a:rPr lang="en-US" u="sng" dirty="0" smtClean="0"/>
              <a:t>B</a:t>
            </a:r>
            <a:r>
              <a:rPr lang="en-US" dirty="0" smtClean="0"/>
              <a:t>ourne </a:t>
            </a:r>
            <a:r>
              <a:rPr lang="en-US" u="sng" dirty="0" smtClean="0"/>
              <a:t>a</a:t>
            </a:r>
            <a:r>
              <a:rPr lang="en-US" dirty="0" smtClean="0"/>
              <a:t>gain </a:t>
            </a:r>
            <a:r>
              <a:rPr lang="en-US" u="sng" dirty="0" smtClean="0"/>
              <a:t>sh</a:t>
            </a:r>
            <a:r>
              <a:rPr lang="en-US" dirty="0" smtClean="0"/>
              <a:t>ell”</a:t>
            </a:r>
            <a:endParaRPr lang="en-US" dirty="0"/>
          </a:p>
        </p:txBody>
      </p:sp>
      <p:sp>
        <p:nvSpPr>
          <p:cNvPr id="4" name="TextBox 3"/>
          <p:cNvSpPr txBox="1"/>
          <p:nvPr/>
        </p:nvSpPr>
        <p:spPr>
          <a:xfrm>
            <a:off x="0" y="0"/>
            <a:ext cx="2178673" cy="338554"/>
          </a:xfrm>
          <a:prstGeom prst="rect">
            <a:avLst/>
          </a:prstGeom>
          <a:noFill/>
          <a:ln>
            <a:solidFill>
              <a:srgbClr val="FF0000"/>
            </a:solidFill>
          </a:ln>
        </p:spPr>
        <p:txBody>
          <a:bodyPr wrap="none" rtlCol="0">
            <a:spAutoFit/>
          </a:bodyPr>
          <a:lstStyle/>
          <a:p>
            <a:r>
              <a:rPr lang="en-US" sz="1600" dirty="0" smtClean="0">
                <a:solidFill>
                  <a:srgbClr val="FF0000"/>
                </a:solidFill>
              </a:rPr>
              <a:t>Background: user basics</a:t>
            </a:r>
            <a:endParaRPr lang="en-US" sz="1600" dirty="0">
              <a:solidFill>
                <a:srgbClr val="FF000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Linux user basics—file systems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Linux supports a huge variety of file systems.</a:t>
            </a:r>
          </a:p>
          <a:p>
            <a:pPr lvl="1"/>
            <a:r>
              <a:rPr lang="en-US" dirty="0" smtClean="0"/>
              <a:t>But they have some commonalities. </a:t>
            </a:r>
          </a:p>
          <a:p>
            <a:r>
              <a:rPr lang="en-US" dirty="0" smtClean="0"/>
              <a:t>Pretty much a standard directory structure with each directory holding either other directories or files.</a:t>
            </a:r>
          </a:p>
          <a:p>
            <a:pPr lvl="1"/>
            <a:r>
              <a:rPr lang="en-US" dirty="0" smtClean="0"/>
              <a:t>Each file and directory has a set of permissions.</a:t>
            </a:r>
          </a:p>
          <a:p>
            <a:pPr lvl="2"/>
            <a:r>
              <a:rPr lang="en-US" dirty="0" smtClean="0"/>
              <a:t>One </a:t>
            </a:r>
            <a:r>
              <a:rPr lang="en-US" dirty="0"/>
              <a:t>o</a:t>
            </a:r>
            <a:r>
              <a:rPr lang="en-US" dirty="0" smtClean="0"/>
              <a:t>wner (a single user)</a:t>
            </a:r>
          </a:p>
          <a:p>
            <a:pPr lvl="2"/>
            <a:r>
              <a:rPr lang="en-US" dirty="0" smtClean="0"/>
              <a:t>One group (a list of users who may have special access)</a:t>
            </a:r>
          </a:p>
          <a:p>
            <a:pPr lvl="2"/>
            <a:r>
              <a:rPr lang="en-US" dirty="0" smtClean="0"/>
              <a:t>There are three permissions, read, write and execute</a:t>
            </a:r>
          </a:p>
          <a:p>
            <a:pPr lvl="3"/>
            <a:r>
              <a:rPr lang="en-US" dirty="0" smtClean="0"/>
              <a:t>Specified for owner, group and world.</a:t>
            </a:r>
          </a:p>
          <a:p>
            <a:r>
              <a:rPr lang="en-US" dirty="0" smtClean="0"/>
              <a:t>There are also links (hard and soft)</a:t>
            </a:r>
          </a:p>
          <a:p>
            <a:pPr lvl="1"/>
            <a:r>
              <a:rPr lang="en-US" dirty="0" smtClean="0"/>
              <a:t>So rather than copying files I can point to them.</a:t>
            </a:r>
          </a:p>
        </p:txBody>
      </p:sp>
      <p:sp>
        <p:nvSpPr>
          <p:cNvPr id="4" name="TextBox 3"/>
          <p:cNvSpPr txBox="1"/>
          <p:nvPr/>
        </p:nvSpPr>
        <p:spPr>
          <a:xfrm>
            <a:off x="0" y="0"/>
            <a:ext cx="2178673" cy="338554"/>
          </a:xfrm>
          <a:prstGeom prst="rect">
            <a:avLst/>
          </a:prstGeom>
          <a:noFill/>
          <a:ln>
            <a:solidFill>
              <a:srgbClr val="FF0000"/>
            </a:solidFill>
          </a:ln>
        </p:spPr>
        <p:txBody>
          <a:bodyPr wrap="none" rtlCol="0">
            <a:spAutoFit/>
          </a:bodyPr>
          <a:lstStyle/>
          <a:p>
            <a:r>
              <a:rPr lang="en-US" sz="1600" dirty="0" smtClean="0">
                <a:solidFill>
                  <a:srgbClr val="FF0000"/>
                </a:solidFill>
              </a:rPr>
              <a:t>Background: user basics</a:t>
            </a:r>
            <a:endParaRPr lang="en-US" sz="1600" dirty="0">
              <a:solidFill>
                <a:srgbClr val="FF000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FHS: </a:t>
            </a:r>
            <a:br>
              <a:rPr lang="en-US" dirty="0" smtClean="0"/>
            </a:br>
            <a:r>
              <a:rPr lang="en-US" dirty="0" smtClean="0"/>
              <a:t>File System Hierarchy Standard</a:t>
            </a:r>
            <a:endParaRPr lang="en-US" dirty="0"/>
          </a:p>
        </p:txBody>
      </p:sp>
      <p:sp>
        <p:nvSpPr>
          <p:cNvPr id="3" name="Content Placeholder 2"/>
          <p:cNvSpPr>
            <a:spLocks noGrp="1"/>
          </p:cNvSpPr>
          <p:nvPr>
            <p:ph idx="1"/>
          </p:nvPr>
        </p:nvSpPr>
        <p:spPr/>
        <p:txBody>
          <a:bodyPr/>
          <a:lstStyle/>
          <a:p>
            <a:r>
              <a:rPr lang="en-US" dirty="0" smtClean="0"/>
              <a:t>There is a standard for laying out file systems</a:t>
            </a:r>
          </a:p>
          <a:p>
            <a:pPr lvl="1"/>
            <a:r>
              <a:rPr lang="en-US" dirty="0" smtClean="0"/>
              <a:t>Part of this is the standard top-level directories</a:t>
            </a:r>
          </a:p>
          <a:p>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457200" y="2895600"/>
            <a:ext cx="8199953" cy="3733800"/>
          </a:xfrm>
          <a:prstGeom prst="rect">
            <a:avLst/>
          </a:prstGeom>
          <a:noFill/>
          <a:ln w="9525">
            <a:noFill/>
            <a:miter lim="800000"/>
            <a:headEnd/>
            <a:tailEnd/>
          </a:ln>
        </p:spPr>
      </p:pic>
      <p:sp>
        <p:nvSpPr>
          <p:cNvPr id="5" name="TextBox 4"/>
          <p:cNvSpPr txBox="1"/>
          <p:nvPr/>
        </p:nvSpPr>
        <p:spPr>
          <a:xfrm>
            <a:off x="0" y="0"/>
            <a:ext cx="1588768" cy="338554"/>
          </a:xfrm>
          <a:prstGeom prst="rect">
            <a:avLst/>
          </a:prstGeom>
          <a:noFill/>
          <a:ln>
            <a:solidFill>
              <a:srgbClr val="FF0000"/>
            </a:solidFill>
          </a:ln>
        </p:spPr>
        <p:txBody>
          <a:bodyPr wrap="none" rtlCol="0">
            <a:spAutoFit/>
          </a:bodyPr>
          <a:lstStyle/>
          <a:p>
            <a:r>
              <a:rPr lang="en-US" sz="1600" dirty="0" smtClean="0">
                <a:solidFill>
                  <a:srgbClr val="FF0000"/>
                </a:solidFill>
              </a:rPr>
              <a:t>Background: FHS</a:t>
            </a:r>
            <a:endParaRPr lang="en-US" sz="1600" dirty="0">
              <a:solidFill>
                <a:srgbClr val="FF000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“minimal” file system</a:t>
            </a:r>
            <a:endParaRPr lang="en-US" dirty="0"/>
          </a:p>
        </p:txBody>
      </p:sp>
      <p:pic>
        <p:nvPicPr>
          <p:cNvPr id="2050" name="Picture 2"/>
          <p:cNvPicPr>
            <a:picLocks noGrp="1" noChangeAspect="1" noChangeArrowheads="1"/>
          </p:cNvPicPr>
          <p:nvPr>
            <p:ph sz="half" idx="1"/>
          </p:nvPr>
        </p:nvPicPr>
        <p:blipFill>
          <a:blip r:embed="rId3" cstate="print"/>
          <a:stretch>
            <a:fillRect/>
          </a:stretch>
        </p:blipFill>
        <p:spPr bwMode="auto">
          <a:xfrm>
            <a:off x="609600" y="1752600"/>
            <a:ext cx="3629459" cy="4053681"/>
          </a:xfrm>
          <a:prstGeom prst="rect">
            <a:avLst/>
          </a:prstGeom>
          <a:noFill/>
          <a:ln w="9525">
            <a:noFill/>
            <a:miter lim="800000"/>
            <a:headEnd/>
            <a:tailEnd/>
          </a:ln>
        </p:spPr>
      </p:pic>
      <p:sp>
        <p:nvSpPr>
          <p:cNvPr id="5" name="Content Placeholder 4"/>
          <p:cNvSpPr>
            <a:spLocks noGrp="1"/>
          </p:cNvSpPr>
          <p:nvPr>
            <p:ph sz="half" idx="2"/>
          </p:nvPr>
        </p:nvSpPr>
        <p:spPr/>
        <p:txBody>
          <a:bodyPr/>
          <a:lstStyle/>
          <a:p>
            <a:r>
              <a:rPr lang="en-US" dirty="0" err="1" smtClean="0"/>
              <a:t>Busybox</a:t>
            </a:r>
            <a:r>
              <a:rPr lang="en-US" dirty="0" smtClean="0"/>
              <a:t> is covered </a:t>
            </a:r>
            <a:r>
              <a:rPr lang="en-US" dirty="0" smtClean="0"/>
              <a:t> later</a:t>
            </a:r>
          </a:p>
          <a:p>
            <a:pPr lvl="1">
              <a:buNone/>
            </a:pPr>
            <a:endParaRPr lang="en-US" dirty="0"/>
          </a:p>
        </p:txBody>
      </p:sp>
      <p:sp>
        <p:nvSpPr>
          <p:cNvPr id="6" name="TextBox 5"/>
          <p:cNvSpPr txBox="1"/>
          <p:nvPr/>
        </p:nvSpPr>
        <p:spPr>
          <a:xfrm>
            <a:off x="0" y="0"/>
            <a:ext cx="1588768" cy="338554"/>
          </a:xfrm>
          <a:prstGeom prst="rect">
            <a:avLst/>
          </a:prstGeom>
          <a:noFill/>
          <a:ln>
            <a:solidFill>
              <a:srgbClr val="FF0000"/>
            </a:solidFill>
          </a:ln>
        </p:spPr>
        <p:txBody>
          <a:bodyPr wrap="none" rtlCol="0">
            <a:spAutoFit/>
          </a:bodyPr>
          <a:lstStyle/>
          <a:p>
            <a:r>
              <a:rPr lang="en-US" sz="1600" dirty="0" smtClean="0">
                <a:solidFill>
                  <a:srgbClr val="FF0000"/>
                </a:solidFill>
              </a:rPr>
              <a:t>Background: FHS</a:t>
            </a:r>
            <a:endParaRPr lang="en-US" sz="1600" dirty="0">
              <a:solidFill>
                <a:srgbClr val="FF000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Background: booting</a:t>
            </a:r>
            <a:endParaRPr lang="en-US" dirty="0"/>
          </a:p>
        </p:txBody>
      </p:sp>
      <p:sp>
        <p:nvSpPr>
          <p:cNvPr id="3" name="Content Placeholder 2"/>
          <p:cNvSpPr>
            <a:spLocks noGrp="1"/>
          </p:cNvSpPr>
          <p:nvPr>
            <p:ph idx="1"/>
          </p:nvPr>
        </p:nvSpPr>
        <p:spPr/>
        <p:txBody>
          <a:bodyPr>
            <a:normAutofit fontScale="92500" lnSpcReduction="20000"/>
          </a:bodyPr>
          <a:lstStyle/>
          <a:p>
            <a:pPr marL="514350" indent="-514350">
              <a:buFont typeface="+mj-lt"/>
              <a:buAutoNum type="arabicPeriod"/>
            </a:pPr>
            <a:r>
              <a:rPr lang="en-US" dirty="0" smtClean="0"/>
              <a:t>Some circuit magic happens</a:t>
            </a:r>
          </a:p>
          <a:p>
            <a:pPr marL="914400" lvl="1" indent="-514350"/>
            <a:r>
              <a:rPr lang="en-US" dirty="0" smtClean="0"/>
              <a:t>Get clock running, reset registers etc.</a:t>
            </a:r>
          </a:p>
          <a:p>
            <a:pPr marL="514350" indent="-514350">
              <a:buFont typeface="+mj-lt"/>
              <a:buAutoNum type="arabicPeriod"/>
            </a:pPr>
            <a:r>
              <a:rPr lang="en-US" dirty="0" err="1" smtClean="0"/>
              <a:t>Bootloader</a:t>
            </a:r>
            <a:r>
              <a:rPr lang="en-US" dirty="0" smtClean="0"/>
              <a:t> starts</a:t>
            </a:r>
          </a:p>
          <a:p>
            <a:pPr marL="914400" lvl="1" indent="-514350"/>
            <a:r>
              <a:rPr lang="en-US" dirty="0" smtClean="0"/>
              <a:t>Initialize devices such as I2C, serial, DRAM, cache, etc.</a:t>
            </a:r>
          </a:p>
          <a:p>
            <a:pPr marL="914400" lvl="1" indent="-514350"/>
            <a:r>
              <a:rPr lang="en-US" dirty="0" smtClean="0"/>
              <a:t>Starts the OS</a:t>
            </a:r>
          </a:p>
          <a:p>
            <a:pPr marL="514350" indent="-514350">
              <a:buFont typeface="+mj-lt"/>
              <a:buAutoNum type="arabicPeriod"/>
            </a:pPr>
            <a:r>
              <a:rPr lang="en-US" dirty="0" smtClean="0"/>
              <a:t>Kernel starts</a:t>
            </a:r>
          </a:p>
          <a:p>
            <a:pPr marL="914400" lvl="1" indent="-514350"/>
            <a:r>
              <a:rPr lang="en-US" dirty="0" smtClean="0"/>
              <a:t>Might set up other things needed</a:t>
            </a:r>
          </a:p>
          <a:p>
            <a:pPr marL="514350" indent="-514350">
              <a:buFont typeface="+mj-lt"/>
              <a:buAutoNum type="arabicPeriod"/>
            </a:pPr>
            <a:r>
              <a:rPr lang="en-US" dirty="0" smtClean="0"/>
              <a:t>Init gets called</a:t>
            </a:r>
          </a:p>
          <a:p>
            <a:pPr marL="914400" lvl="1" indent="-514350"/>
            <a:r>
              <a:rPr lang="en-US" dirty="0" smtClean="0"/>
              <a:t>Lots of stuff…</a:t>
            </a:r>
          </a:p>
          <a:p>
            <a:pPr marL="514350" indent="-514350">
              <a:buFont typeface="+mj-lt"/>
              <a:buAutoNum type="arabicPeriod"/>
            </a:pPr>
            <a:endParaRPr lang="en-US" dirty="0" smtClean="0"/>
          </a:p>
          <a:p>
            <a:pPr marL="914400" lvl="1" indent="-514350">
              <a:buFont typeface="+mj-lt"/>
              <a:buAutoNum type="arabicPeriod"/>
            </a:pPr>
            <a:endParaRPr lang="en-US" dirty="0"/>
          </a:p>
        </p:txBody>
      </p:sp>
      <p:sp>
        <p:nvSpPr>
          <p:cNvPr id="4" name="TextBox 3"/>
          <p:cNvSpPr txBox="1"/>
          <p:nvPr/>
        </p:nvSpPr>
        <p:spPr>
          <a:xfrm>
            <a:off x="0" y="0"/>
            <a:ext cx="1915781" cy="338554"/>
          </a:xfrm>
          <a:prstGeom prst="rect">
            <a:avLst/>
          </a:prstGeom>
          <a:noFill/>
          <a:ln>
            <a:solidFill>
              <a:srgbClr val="FF0000"/>
            </a:solidFill>
          </a:ln>
        </p:spPr>
        <p:txBody>
          <a:bodyPr wrap="none" rtlCol="0">
            <a:spAutoFit/>
          </a:bodyPr>
          <a:lstStyle/>
          <a:p>
            <a:r>
              <a:rPr lang="en-US" sz="1600" dirty="0" smtClean="0">
                <a:solidFill>
                  <a:srgbClr val="FF0000"/>
                </a:solidFill>
              </a:rPr>
              <a:t>Background: booting</a:t>
            </a:r>
            <a:endParaRPr lang="en-US" sz="1600" dirty="0">
              <a:solidFill>
                <a:srgbClr val="FF0000"/>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3" cstate="print"/>
          <a:srcRect/>
          <a:stretch>
            <a:fillRect/>
          </a:stretch>
        </p:blipFill>
        <p:spPr bwMode="auto">
          <a:xfrm>
            <a:off x="2286000" y="0"/>
            <a:ext cx="6096000" cy="6644081"/>
          </a:xfrm>
          <a:prstGeom prst="rect">
            <a:avLst/>
          </a:prstGeom>
          <a:noFill/>
          <a:ln w="9525">
            <a:noFill/>
            <a:miter lim="800000"/>
            <a:headEnd/>
            <a:tailEnd/>
          </a:ln>
        </p:spPr>
      </p:pic>
      <p:sp>
        <p:nvSpPr>
          <p:cNvPr id="5" name="TextBox 4"/>
          <p:cNvSpPr txBox="1"/>
          <p:nvPr/>
        </p:nvSpPr>
        <p:spPr>
          <a:xfrm>
            <a:off x="0" y="0"/>
            <a:ext cx="1915781" cy="338554"/>
          </a:xfrm>
          <a:prstGeom prst="rect">
            <a:avLst/>
          </a:prstGeom>
          <a:noFill/>
          <a:ln>
            <a:solidFill>
              <a:srgbClr val="FF0000"/>
            </a:solidFill>
          </a:ln>
        </p:spPr>
        <p:txBody>
          <a:bodyPr wrap="none" rtlCol="0">
            <a:spAutoFit/>
          </a:bodyPr>
          <a:lstStyle/>
          <a:p>
            <a:r>
              <a:rPr lang="en-US" sz="1600" dirty="0" smtClean="0">
                <a:solidFill>
                  <a:srgbClr val="FF0000"/>
                </a:solidFill>
              </a:rPr>
              <a:t>Background: booting</a:t>
            </a:r>
            <a:endParaRPr lang="en-US" sz="1600" dirty="0">
              <a:solidFill>
                <a:srgbClr val="FF0000"/>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Handoff from the </a:t>
            </a:r>
            <a:r>
              <a:rPr lang="en-US" dirty="0" smtClean="0"/>
              <a:t>Kernel</a:t>
            </a:r>
            <a:endParaRPr lang="en-US" dirty="0"/>
          </a:p>
        </p:txBody>
      </p:sp>
      <p:sp>
        <p:nvSpPr>
          <p:cNvPr id="8" name="Content Placeholder 7"/>
          <p:cNvSpPr>
            <a:spLocks noGrp="1"/>
          </p:cNvSpPr>
          <p:nvPr>
            <p:ph sz="half" idx="2"/>
          </p:nvPr>
        </p:nvSpPr>
        <p:spPr>
          <a:xfrm>
            <a:off x="5334000" y="1600200"/>
            <a:ext cx="3657600" cy="4525963"/>
          </a:xfrm>
        </p:spPr>
        <p:txBody>
          <a:bodyPr/>
          <a:lstStyle/>
          <a:p>
            <a:r>
              <a:rPr lang="en-US" dirty="0" smtClean="0"/>
              <a:t>Kernel tries to start </a:t>
            </a:r>
            <a:r>
              <a:rPr lang="en-US" dirty="0" err="1" smtClean="0"/>
              <a:t>init.</a:t>
            </a:r>
            <a:endParaRPr lang="en-US" dirty="0" smtClean="0"/>
          </a:p>
          <a:p>
            <a:pPr lvl="1"/>
            <a:r>
              <a:rPr lang="en-US" dirty="0" smtClean="0"/>
              <a:t>Tries a few locations</a:t>
            </a:r>
          </a:p>
          <a:p>
            <a:pPr lvl="2"/>
            <a:r>
              <a:rPr lang="en-US" dirty="0" smtClean="0"/>
              <a:t>Doesn’t return if successful, so first that succeeds is all that runs.</a:t>
            </a:r>
          </a:p>
          <a:p>
            <a:pPr lvl="1"/>
            <a:endParaRPr lang="en-US" dirty="0"/>
          </a:p>
        </p:txBody>
      </p:sp>
      <p:pic>
        <p:nvPicPr>
          <p:cNvPr id="3074" name="Picture 2"/>
          <p:cNvPicPr>
            <a:picLocks noGrp="1" noChangeAspect="1" noChangeArrowheads="1"/>
          </p:cNvPicPr>
          <p:nvPr>
            <p:ph sz="half" idx="1"/>
          </p:nvPr>
        </p:nvPicPr>
        <p:blipFill>
          <a:blip r:embed="rId3" cstate="print"/>
          <a:srcRect/>
          <a:stretch>
            <a:fillRect/>
          </a:stretch>
        </p:blipFill>
        <p:spPr bwMode="auto">
          <a:xfrm>
            <a:off x="0" y="2607088"/>
            <a:ext cx="5486400" cy="936212"/>
          </a:xfrm>
          <a:prstGeom prst="rect">
            <a:avLst/>
          </a:prstGeom>
          <a:noFill/>
          <a:ln w="9525">
            <a:noFill/>
            <a:miter lim="800000"/>
            <a:headEnd/>
            <a:tailEnd/>
          </a:ln>
        </p:spPr>
      </p:pic>
      <p:pic>
        <p:nvPicPr>
          <p:cNvPr id="3075" name="Picture 3"/>
          <p:cNvPicPr>
            <a:picLocks noChangeAspect="1" noChangeArrowheads="1"/>
          </p:cNvPicPr>
          <p:nvPr/>
        </p:nvPicPr>
        <p:blipFill>
          <a:blip r:embed="rId4" cstate="print"/>
          <a:srcRect/>
          <a:stretch>
            <a:fillRect/>
          </a:stretch>
        </p:blipFill>
        <p:spPr bwMode="auto">
          <a:xfrm>
            <a:off x="228600" y="3543300"/>
            <a:ext cx="4705350" cy="1485900"/>
          </a:xfrm>
          <a:prstGeom prst="rect">
            <a:avLst/>
          </a:prstGeom>
          <a:noFill/>
          <a:ln w="9525">
            <a:noFill/>
            <a:miter lim="800000"/>
            <a:headEnd/>
            <a:tailEnd/>
          </a:ln>
        </p:spPr>
      </p:pic>
      <p:sp>
        <p:nvSpPr>
          <p:cNvPr id="6" name="TextBox 5"/>
          <p:cNvSpPr txBox="1"/>
          <p:nvPr/>
        </p:nvSpPr>
        <p:spPr>
          <a:xfrm>
            <a:off x="0" y="0"/>
            <a:ext cx="1915781" cy="338554"/>
          </a:xfrm>
          <a:prstGeom prst="rect">
            <a:avLst/>
          </a:prstGeom>
          <a:noFill/>
          <a:ln>
            <a:solidFill>
              <a:srgbClr val="FF0000"/>
            </a:solidFill>
          </a:ln>
        </p:spPr>
        <p:txBody>
          <a:bodyPr wrap="none" rtlCol="0">
            <a:spAutoFit/>
          </a:bodyPr>
          <a:lstStyle/>
          <a:p>
            <a:r>
              <a:rPr lang="en-US" sz="1600" dirty="0" smtClean="0">
                <a:solidFill>
                  <a:srgbClr val="FF0000"/>
                </a:solidFill>
              </a:rPr>
              <a:t>Background: booting</a:t>
            </a:r>
            <a:endParaRPr lang="en-US" sz="1600" dirty="0">
              <a:solidFill>
                <a:srgbClr val="FF0000"/>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init process (6.3)</a:t>
            </a:r>
            <a:endParaRPr lang="en-US" dirty="0"/>
          </a:p>
        </p:txBody>
      </p:sp>
      <p:sp>
        <p:nvSpPr>
          <p:cNvPr id="5" name="Content Placeholder 4"/>
          <p:cNvSpPr>
            <a:spLocks noGrp="1"/>
          </p:cNvSpPr>
          <p:nvPr>
            <p:ph idx="1"/>
          </p:nvPr>
        </p:nvSpPr>
        <p:spPr/>
        <p:txBody>
          <a:bodyPr/>
          <a:lstStyle/>
          <a:p>
            <a:r>
              <a:rPr lang="en-US" dirty="0" smtClean="0"/>
              <a:t>Init is the ultimate parent of all user-space processes.</a:t>
            </a:r>
          </a:p>
          <a:p>
            <a:pPr lvl="1"/>
            <a:r>
              <a:rPr lang="en-US" dirty="0" smtClean="0"/>
              <a:t>Provides all default environment variables including PATH</a:t>
            </a:r>
          </a:p>
          <a:p>
            <a:r>
              <a:rPr lang="en-US" dirty="0" smtClean="0"/>
              <a:t>Init uses a text file, </a:t>
            </a:r>
            <a:r>
              <a:rPr lang="en-US" sz="2800" b="1" dirty="0" smtClean="0">
                <a:latin typeface="Courier New" pitchFamily="49" charset="0"/>
                <a:cs typeface="Courier New" pitchFamily="49" charset="0"/>
              </a:rPr>
              <a:t>/etc/</a:t>
            </a:r>
            <a:r>
              <a:rPr lang="en-US" sz="2800" b="1" dirty="0" err="1" smtClean="0">
                <a:latin typeface="Courier New" pitchFamily="49" charset="0"/>
                <a:cs typeface="Courier New" pitchFamily="49" charset="0"/>
              </a:rPr>
              <a:t>inittab</a:t>
            </a:r>
            <a:r>
              <a:rPr lang="en-US" dirty="0" smtClean="0"/>
              <a:t>.</a:t>
            </a:r>
          </a:p>
          <a:p>
            <a:pPr lvl="1"/>
            <a:r>
              <a:rPr lang="en-US" dirty="0" smtClean="0"/>
              <a:t>That file includes a number of “run levels” that are used to determine what init should do.</a:t>
            </a:r>
          </a:p>
          <a:p>
            <a:pPr lvl="2"/>
            <a:r>
              <a:rPr lang="en-US" dirty="0" smtClean="0"/>
              <a:t>Halt, reboot, general-purpose multi-user, etc.</a:t>
            </a:r>
          </a:p>
          <a:p>
            <a:pPr lvl="1"/>
            <a:endParaRPr lang="en-US" dirty="0"/>
          </a:p>
        </p:txBody>
      </p:sp>
      <p:sp>
        <p:nvSpPr>
          <p:cNvPr id="4" name="TextBox 3"/>
          <p:cNvSpPr txBox="1"/>
          <p:nvPr/>
        </p:nvSpPr>
        <p:spPr>
          <a:xfrm>
            <a:off x="0" y="0"/>
            <a:ext cx="1915781" cy="338554"/>
          </a:xfrm>
          <a:prstGeom prst="rect">
            <a:avLst/>
          </a:prstGeom>
          <a:noFill/>
          <a:ln>
            <a:solidFill>
              <a:srgbClr val="FF0000"/>
            </a:solidFill>
          </a:ln>
        </p:spPr>
        <p:txBody>
          <a:bodyPr wrap="none" rtlCol="0">
            <a:spAutoFit/>
          </a:bodyPr>
          <a:lstStyle/>
          <a:p>
            <a:r>
              <a:rPr lang="en-US" sz="1600" dirty="0" smtClean="0">
                <a:solidFill>
                  <a:srgbClr val="FF0000"/>
                </a:solidFill>
              </a:rPr>
              <a:t>Background: booting</a:t>
            </a:r>
            <a:endParaRPr lang="en-US" sz="1600" dirty="0">
              <a:solidFill>
                <a:srgbClr val="FF0000"/>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Init (continued)</a:t>
            </a:r>
            <a:endParaRPr lang="en-US" dirty="0"/>
          </a:p>
        </p:txBody>
      </p:sp>
      <p:pic>
        <p:nvPicPr>
          <p:cNvPr id="4" name="Picture 2"/>
          <p:cNvPicPr>
            <a:picLocks noChangeAspect="1" noChangeArrowheads="1"/>
          </p:cNvPicPr>
          <p:nvPr/>
        </p:nvPicPr>
        <p:blipFill>
          <a:blip r:embed="rId3" cstate="print"/>
          <a:srcRect/>
          <a:stretch>
            <a:fillRect/>
          </a:stretch>
        </p:blipFill>
        <p:spPr bwMode="auto">
          <a:xfrm>
            <a:off x="152400" y="1524000"/>
            <a:ext cx="4152900" cy="2047875"/>
          </a:xfrm>
          <a:prstGeom prst="rect">
            <a:avLst/>
          </a:prstGeom>
          <a:noFill/>
          <a:ln w="9525">
            <a:noFill/>
            <a:miter lim="800000"/>
            <a:headEnd/>
            <a:tailEnd/>
          </a:ln>
        </p:spPr>
      </p:pic>
      <p:pic>
        <p:nvPicPr>
          <p:cNvPr id="5123" name="Picture 3"/>
          <p:cNvPicPr>
            <a:picLocks noChangeAspect="1" noChangeArrowheads="1"/>
          </p:cNvPicPr>
          <p:nvPr/>
        </p:nvPicPr>
        <p:blipFill>
          <a:blip r:embed="rId4" cstate="print"/>
          <a:srcRect/>
          <a:stretch>
            <a:fillRect/>
          </a:stretch>
        </p:blipFill>
        <p:spPr bwMode="auto">
          <a:xfrm>
            <a:off x="1524000" y="4572000"/>
            <a:ext cx="5410200" cy="1428750"/>
          </a:xfrm>
          <a:prstGeom prst="rect">
            <a:avLst/>
          </a:prstGeom>
          <a:noFill/>
          <a:ln w="9525">
            <a:noFill/>
            <a:miter lim="800000"/>
            <a:headEnd/>
            <a:tailEnd/>
          </a:ln>
        </p:spPr>
      </p:pic>
      <p:pic>
        <p:nvPicPr>
          <p:cNvPr id="5124" name="Picture 4"/>
          <p:cNvPicPr>
            <a:picLocks noChangeAspect="1" noChangeArrowheads="1"/>
          </p:cNvPicPr>
          <p:nvPr/>
        </p:nvPicPr>
        <p:blipFill>
          <a:blip r:embed="rId5" cstate="print"/>
          <a:srcRect/>
          <a:stretch>
            <a:fillRect/>
          </a:stretch>
        </p:blipFill>
        <p:spPr bwMode="auto">
          <a:xfrm>
            <a:off x="4953000" y="1600200"/>
            <a:ext cx="4029075" cy="2647950"/>
          </a:xfrm>
          <a:prstGeom prst="rect">
            <a:avLst/>
          </a:prstGeom>
          <a:noFill/>
          <a:ln w="9525">
            <a:noFill/>
            <a:miter lim="800000"/>
            <a:headEnd/>
            <a:tailEnd/>
          </a:ln>
        </p:spPr>
      </p:pic>
      <p:sp>
        <p:nvSpPr>
          <p:cNvPr id="9" name="Oval 8"/>
          <p:cNvSpPr/>
          <p:nvPr/>
        </p:nvSpPr>
        <p:spPr>
          <a:xfrm>
            <a:off x="4846704" y="2156012"/>
            <a:ext cx="39624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410200" y="4495800"/>
            <a:ext cx="1905000" cy="1676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0" y="6488668"/>
            <a:ext cx="3951146" cy="369332"/>
          </a:xfrm>
          <a:prstGeom prst="rect">
            <a:avLst/>
          </a:prstGeom>
          <a:noFill/>
        </p:spPr>
        <p:txBody>
          <a:bodyPr wrap="none" rtlCol="0">
            <a:spAutoFit/>
          </a:bodyPr>
          <a:lstStyle/>
          <a:p>
            <a:r>
              <a:rPr lang="en-US" dirty="0" err="1" smtClean="0">
                <a:solidFill>
                  <a:srgbClr val="FF0000"/>
                </a:solidFill>
              </a:rPr>
              <a:t>init.d</a:t>
            </a:r>
            <a:r>
              <a:rPr lang="en-US" dirty="0" smtClean="0">
                <a:solidFill>
                  <a:srgbClr val="FF0000"/>
                </a:solidFill>
              </a:rPr>
              <a:t> holds the scripts for each service.  </a:t>
            </a:r>
            <a:endParaRPr lang="en-US" dirty="0">
              <a:solidFill>
                <a:srgbClr val="FF0000"/>
              </a:solidFill>
            </a:endParaRPr>
          </a:p>
        </p:txBody>
      </p:sp>
      <p:sp>
        <p:nvSpPr>
          <p:cNvPr id="13" name="Oval 12"/>
          <p:cNvSpPr/>
          <p:nvPr/>
        </p:nvSpPr>
        <p:spPr>
          <a:xfrm>
            <a:off x="4648200" y="2895600"/>
            <a:ext cx="4038600" cy="304800"/>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914400" y="4495800"/>
            <a:ext cx="4038600" cy="304800"/>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3810000" y="6096000"/>
            <a:ext cx="4661661" cy="646331"/>
          </a:xfrm>
          <a:prstGeom prst="rect">
            <a:avLst/>
          </a:prstGeom>
          <a:noFill/>
        </p:spPr>
        <p:txBody>
          <a:bodyPr wrap="none" rtlCol="0">
            <a:spAutoFit/>
          </a:bodyPr>
          <a:lstStyle/>
          <a:p>
            <a:r>
              <a:rPr lang="en-US" dirty="0" err="1" smtClean="0">
                <a:solidFill>
                  <a:srgbClr val="92D050"/>
                </a:solidFill>
              </a:rPr>
              <a:t>rcN.d</a:t>
            </a:r>
            <a:r>
              <a:rPr lang="en-US" dirty="0" smtClean="0">
                <a:solidFill>
                  <a:srgbClr val="92D050"/>
                </a:solidFill>
              </a:rPr>
              <a:t> holds </a:t>
            </a:r>
            <a:r>
              <a:rPr lang="en-US" dirty="0" err="1" smtClean="0">
                <a:solidFill>
                  <a:srgbClr val="92D050"/>
                </a:solidFill>
              </a:rPr>
              <a:t>symlinks</a:t>
            </a:r>
            <a:r>
              <a:rPr lang="en-US" dirty="0" smtClean="0">
                <a:solidFill>
                  <a:srgbClr val="92D050"/>
                </a:solidFill>
              </a:rPr>
              <a:t> to start or kill each process</a:t>
            </a:r>
          </a:p>
          <a:p>
            <a:r>
              <a:rPr lang="en-US" dirty="0" smtClean="0">
                <a:solidFill>
                  <a:srgbClr val="92D050"/>
                </a:solidFill>
              </a:rPr>
              <a:t>associated with that </a:t>
            </a:r>
            <a:r>
              <a:rPr lang="en-US" dirty="0" err="1" smtClean="0">
                <a:solidFill>
                  <a:srgbClr val="92D050"/>
                </a:solidFill>
              </a:rPr>
              <a:t>runlevel</a:t>
            </a:r>
            <a:r>
              <a:rPr lang="en-US" dirty="0" smtClean="0">
                <a:solidFill>
                  <a:srgbClr val="92D050"/>
                </a:solidFill>
              </a:rPr>
              <a:t>.</a:t>
            </a:r>
            <a:endParaRPr lang="en-US" dirty="0">
              <a:solidFill>
                <a:srgbClr val="92D050"/>
              </a:solidFill>
            </a:endParaRPr>
          </a:p>
        </p:txBody>
      </p:sp>
      <p:sp>
        <p:nvSpPr>
          <p:cNvPr id="16" name="TextBox 15"/>
          <p:cNvSpPr txBox="1"/>
          <p:nvPr/>
        </p:nvSpPr>
        <p:spPr>
          <a:xfrm>
            <a:off x="0" y="0"/>
            <a:ext cx="1915781" cy="338554"/>
          </a:xfrm>
          <a:prstGeom prst="rect">
            <a:avLst/>
          </a:prstGeom>
          <a:noFill/>
          <a:ln>
            <a:solidFill>
              <a:srgbClr val="FF0000"/>
            </a:solidFill>
          </a:ln>
        </p:spPr>
        <p:txBody>
          <a:bodyPr wrap="none" rtlCol="0">
            <a:spAutoFit/>
          </a:bodyPr>
          <a:lstStyle/>
          <a:p>
            <a:r>
              <a:rPr lang="en-US" sz="1600" dirty="0" smtClean="0">
                <a:solidFill>
                  <a:srgbClr val="FF0000"/>
                </a:solidFill>
              </a:rPr>
              <a:t>Background: booting</a:t>
            </a:r>
            <a:endParaRPr lang="en-US" sz="16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checkerboard(across)">
                                      <p:cBhvr>
                                        <p:cTn id="10" dur="500"/>
                                        <p:tgtEl>
                                          <p:spTgt spid="11"/>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linds(horizontal)">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ppt_x"/>
                                          </p:val>
                                        </p:tav>
                                        <p:tav tm="100000">
                                          <p:val>
                                            <p:strVal val="#ppt_x"/>
                                          </p:val>
                                        </p:tav>
                                      </p:tavLst>
                                    </p:anim>
                                    <p:anim calcmode="lin" valueType="num">
                                      <p:cBhvr additive="base">
                                        <p:cTn id="19" dur="500" fill="hold"/>
                                        <p:tgtEl>
                                          <p:spTgt spid="13"/>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500" fill="hold"/>
                                        <p:tgtEl>
                                          <p:spTgt spid="15"/>
                                        </p:tgtEl>
                                        <p:attrNameLst>
                                          <p:attrName>ppt_x</p:attrName>
                                        </p:attrNameLst>
                                      </p:cBhvr>
                                      <p:tavLst>
                                        <p:tav tm="0">
                                          <p:val>
                                            <p:strVal val="#ppt_x"/>
                                          </p:val>
                                        </p:tav>
                                        <p:tav tm="100000">
                                          <p:val>
                                            <p:strVal val="#ppt_x"/>
                                          </p:val>
                                        </p:tav>
                                      </p:tavLst>
                                    </p:anim>
                                    <p:anim calcmode="lin" valueType="num">
                                      <p:cBhvr additive="base">
                                        <p:cTn id="27"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p:bldP spid="13" grpId="0" animBg="1"/>
      <p:bldP spid="14" grpId="0" animBg="1"/>
      <p:bldP spid="1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Background</a:t>
            </a:r>
          </a:p>
          <a:p>
            <a:pPr lvl="1"/>
            <a:r>
              <a:rPr lang="en-US" dirty="0" smtClean="0"/>
              <a:t>Legal issues, versioning, building, user basis, FHS, booting</a:t>
            </a:r>
          </a:p>
          <a:p>
            <a:r>
              <a:rPr lang="en-US" dirty="0" smtClean="0">
                <a:solidFill>
                  <a:srgbClr val="FF0000"/>
                </a:solidFill>
              </a:rPr>
              <a:t>Embedded Linux </a:t>
            </a:r>
            <a:r>
              <a:rPr lang="en-US" sz="2000" dirty="0" smtClean="0">
                <a:solidFill>
                  <a:srgbClr val="FF0000"/>
                </a:solidFill>
              </a:rPr>
              <a:t>(common but </a:t>
            </a:r>
            <a:r>
              <a:rPr lang="en-US" sz="2000" b="1" u="sng" dirty="0" smtClean="0">
                <a:solidFill>
                  <a:srgbClr val="FF0000"/>
                </a:solidFill>
              </a:rPr>
              <a:t>not</a:t>
            </a:r>
            <a:r>
              <a:rPr lang="en-US" sz="2000" dirty="0" smtClean="0">
                <a:solidFill>
                  <a:srgbClr val="FF0000"/>
                </a:solidFill>
              </a:rPr>
              <a:t> required attributes)</a:t>
            </a:r>
            <a:endParaRPr lang="en-US" dirty="0" smtClean="0">
              <a:solidFill>
                <a:srgbClr val="FF0000"/>
              </a:solidFill>
            </a:endParaRPr>
          </a:p>
          <a:p>
            <a:pPr lvl="1"/>
            <a:r>
              <a:rPr lang="en-US" dirty="0" smtClean="0">
                <a:solidFill>
                  <a:srgbClr val="FF0000"/>
                </a:solidFill>
              </a:rPr>
              <a:t>Small footprint (</a:t>
            </a:r>
            <a:r>
              <a:rPr lang="en-US" dirty="0" err="1" smtClean="0">
                <a:solidFill>
                  <a:srgbClr val="FF0000"/>
                </a:solidFill>
              </a:rPr>
              <a:t>BusyBox</a:t>
            </a:r>
            <a:r>
              <a:rPr lang="en-US" dirty="0" smtClean="0">
                <a:solidFill>
                  <a:srgbClr val="FF0000"/>
                </a:solidFill>
              </a:rPr>
              <a:t>)</a:t>
            </a:r>
          </a:p>
          <a:p>
            <a:pPr lvl="1"/>
            <a:r>
              <a:rPr lang="en-US" dirty="0" smtClean="0"/>
              <a:t>Flash file system</a:t>
            </a:r>
          </a:p>
          <a:p>
            <a:pPr lvl="1"/>
            <a:r>
              <a:rPr lang="en-US" dirty="0" smtClean="0"/>
              <a:t>Real time support</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Designing an Embedded System</a:t>
            </a:r>
            <a:endParaRPr lang="en-US" dirty="0"/>
          </a:p>
        </p:txBody>
      </p:sp>
      <p:sp>
        <p:nvSpPr>
          <p:cNvPr id="3" name="Content Placeholder 2"/>
          <p:cNvSpPr>
            <a:spLocks noGrp="1"/>
          </p:cNvSpPr>
          <p:nvPr>
            <p:ph idx="1"/>
          </p:nvPr>
        </p:nvSpPr>
        <p:spPr/>
        <p:txBody>
          <a:bodyPr>
            <a:normAutofit lnSpcReduction="10000"/>
          </a:bodyPr>
          <a:lstStyle/>
          <a:p>
            <a:r>
              <a:rPr lang="en-US" dirty="0" smtClean="0"/>
              <a:t>In lecture 1 we discussed a couple high-level choices for the “processor”</a:t>
            </a:r>
          </a:p>
          <a:p>
            <a:pPr lvl="1"/>
            <a:r>
              <a:rPr lang="en-US" dirty="0" smtClean="0"/>
              <a:t>Micro-controller, </a:t>
            </a:r>
            <a:r>
              <a:rPr lang="en-US" dirty="0" err="1" smtClean="0"/>
              <a:t>SoC</a:t>
            </a:r>
            <a:r>
              <a:rPr lang="en-US" dirty="0" smtClean="0"/>
              <a:t>, desktop processor, FPGA etc.</a:t>
            </a:r>
          </a:p>
          <a:p>
            <a:pPr lvl="2"/>
            <a:r>
              <a:rPr lang="en-US" dirty="0" smtClean="0"/>
              <a:t>We also discussed off-the-shelf vs. custom ASIC.</a:t>
            </a:r>
          </a:p>
          <a:p>
            <a:r>
              <a:rPr lang="en-US" dirty="0" smtClean="0"/>
              <a:t>Today we are going to focus on software options </a:t>
            </a:r>
          </a:p>
          <a:p>
            <a:pPr lvl="1"/>
            <a:r>
              <a:rPr lang="en-US" dirty="0"/>
              <a:t>I</a:t>
            </a:r>
            <a:r>
              <a:rPr lang="en-US" dirty="0" smtClean="0"/>
              <a:t>n fact we’ll focus on one option: embedded Linux.</a:t>
            </a:r>
          </a:p>
          <a:p>
            <a:pPr lvl="1"/>
            <a:r>
              <a:rPr lang="en-US" dirty="0" smtClean="0"/>
              <a:t>But first let’s take a higher-level view.</a:t>
            </a:r>
          </a:p>
        </p:txBody>
      </p:sp>
      <p:sp>
        <p:nvSpPr>
          <p:cNvPr id="5" name="TextBox 4"/>
          <p:cNvSpPr txBox="1"/>
          <p:nvPr/>
        </p:nvSpPr>
        <p:spPr>
          <a:xfrm>
            <a:off x="0" y="0"/>
            <a:ext cx="1864613" cy="338554"/>
          </a:xfrm>
          <a:prstGeom prst="rect">
            <a:avLst/>
          </a:prstGeom>
          <a:noFill/>
          <a:ln>
            <a:solidFill>
              <a:srgbClr val="FF0000"/>
            </a:solidFill>
          </a:ln>
        </p:spPr>
        <p:txBody>
          <a:bodyPr wrap="none" rtlCol="0">
            <a:spAutoFit/>
          </a:bodyPr>
          <a:lstStyle/>
          <a:p>
            <a:r>
              <a:rPr lang="en-US" sz="1600" dirty="0" smtClean="0">
                <a:solidFill>
                  <a:srgbClr val="FF0000"/>
                </a:solidFill>
              </a:rPr>
              <a:t>Off-the-shelf boards</a:t>
            </a:r>
            <a:endParaRPr lang="en-US" sz="1600" dirty="0">
              <a:solidFill>
                <a:srgbClr val="FF0000"/>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makes a Linux install “embedded”?</a:t>
            </a:r>
            <a:endParaRPr lang="en-US" dirty="0"/>
          </a:p>
        </p:txBody>
      </p:sp>
      <p:sp>
        <p:nvSpPr>
          <p:cNvPr id="3" name="Content Placeholder 2"/>
          <p:cNvSpPr>
            <a:spLocks noGrp="1"/>
          </p:cNvSpPr>
          <p:nvPr>
            <p:ph idx="1"/>
          </p:nvPr>
        </p:nvSpPr>
        <p:spPr/>
        <p:txBody>
          <a:bodyPr/>
          <a:lstStyle/>
          <a:p>
            <a:r>
              <a:rPr lang="en-US" dirty="0" smtClean="0"/>
              <a:t>It’s one of those poorly defined terms, but in general it will have one or more of the following</a:t>
            </a:r>
          </a:p>
          <a:p>
            <a:pPr lvl="1"/>
            <a:r>
              <a:rPr lang="en-US" dirty="0" smtClean="0"/>
              <a:t>small footprint</a:t>
            </a:r>
          </a:p>
          <a:p>
            <a:pPr lvl="1"/>
            <a:r>
              <a:rPr lang="en-US" dirty="0" smtClean="0"/>
              <a:t>flash files system</a:t>
            </a:r>
          </a:p>
          <a:p>
            <a:pPr lvl="1"/>
            <a:r>
              <a:rPr lang="en-US" dirty="0" smtClean="0"/>
              <a:t>real-time extensions of some sort</a:t>
            </a:r>
            <a:endParaRPr lang="en-US" dirty="0"/>
          </a:p>
        </p:txBody>
      </p:sp>
      <p:sp>
        <p:nvSpPr>
          <p:cNvPr id="4" name="TextBox 3"/>
          <p:cNvSpPr txBox="1"/>
          <p:nvPr/>
        </p:nvSpPr>
        <p:spPr>
          <a:xfrm>
            <a:off x="0" y="0"/>
            <a:ext cx="1566454" cy="338554"/>
          </a:xfrm>
          <a:prstGeom prst="rect">
            <a:avLst/>
          </a:prstGeom>
          <a:noFill/>
          <a:ln>
            <a:solidFill>
              <a:srgbClr val="FF0000"/>
            </a:solidFill>
          </a:ln>
        </p:spPr>
        <p:txBody>
          <a:bodyPr wrap="none" rtlCol="0">
            <a:spAutoFit/>
          </a:bodyPr>
          <a:lstStyle/>
          <a:p>
            <a:r>
              <a:rPr lang="en-US" sz="1600" dirty="0" smtClean="0">
                <a:solidFill>
                  <a:srgbClr val="FF0000"/>
                </a:solidFill>
              </a:rPr>
              <a:t>Embedded Linux</a:t>
            </a:r>
            <a:endParaRPr lang="en-US" sz="1600" dirty="0">
              <a:solidFill>
                <a:srgbClr val="FF0000"/>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Small footprint--</a:t>
            </a:r>
            <a:r>
              <a:rPr lang="en-US" dirty="0" err="1" smtClean="0"/>
              <a:t>Busybox</a:t>
            </a:r>
            <a:endParaRPr lang="en-US" dirty="0"/>
          </a:p>
        </p:txBody>
      </p:sp>
      <p:sp>
        <p:nvSpPr>
          <p:cNvPr id="3" name="Content Placeholder 2"/>
          <p:cNvSpPr>
            <a:spLocks noGrp="1"/>
          </p:cNvSpPr>
          <p:nvPr>
            <p:ph idx="1"/>
          </p:nvPr>
        </p:nvSpPr>
        <p:spPr>
          <a:xfrm>
            <a:off x="457200" y="1600200"/>
            <a:ext cx="8229600" cy="5105400"/>
          </a:xfrm>
        </p:spPr>
        <p:txBody>
          <a:bodyPr>
            <a:normAutofit fontScale="92500" lnSpcReduction="20000"/>
          </a:bodyPr>
          <a:lstStyle/>
          <a:p>
            <a:r>
              <a:rPr lang="en-US" dirty="0" smtClean="0"/>
              <a:t>A single executable that implements the functionality of a massive number of standard Linux utilities</a:t>
            </a:r>
          </a:p>
          <a:p>
            <a:pPr lvl="1"/>
            <a:r>
              <a:rPr lang="en-US" sz="2400" b="1" dirty="0" err="1" smtClean="0">
                <a:latin typeface="Courier New" pitchFamily="49" charset="0"/>
                <a:cs typeface="Courier New" pitchFamily="49" charset="0"/>
              </a:rPr>
              <a:t>ls</a:t>
            </a:r>
            <a:r>
              <a:rPr lang="en-US" sz="2400" b="1" dirty="0" smtClean="0">
                <a:latin typeface="Courier New" pitchFamily="49" charset="0"/>
                <a:cs typeface="Courier New" pitchFamily="49" charset="0"/>
              </a:rPr>
              <a:t>, </a:t>
            </a:r>
            <a:r>
              <a:rPr lang="en-US" sz="2400" b="1" dirty="0" err="1" smtClean="0">
                <a:latin typeface="Courier New" pitchFamily="49" charset="0"/>
                <a:cs typeface="Courier New" pitchFamily="49" charset="0"/>
              </a:rPr>
              <a:t>gzip</a:t>
            </a:r>
            <a:r>
              <a:rPr lang="en-US" sz="2400" b="1" dirty="0" smtClean="0">
                <a:latin typeface="Courier New" pitchFamily="49" charset="0"/>
                <a:cs typeface="Courier New" pitchFamily="49" charset="0"/>
              </a:rPr>
              <a:t>, </a:t>
            </a:r>
            <a:r>
              <a:rPr lang="en-US" sz="2400" b="1" dirty="0" err="1" smtClean="0">
                <a:latin typeface="Courier New" pitchFamily="49" charset="0"/>
                <a:cs typeface="Courier New" pitchFamily="49" charset="0"/>
              </a:rPr>
              <a:t>ln</a:t>
            </a:r>
            <a:r>
              <a:rPr lang="en-US" sz="2400" b="1" dirty="0" smtClean="0">
                <a:latin typeface="Courier New" pitchFamily="49" charset="0"/>
                <a:cs typeface="Courier New" pitchFamily="49" charset="0"/>
              </a:rPr>
              <a:t>, vi</a:t>
            </a:r>
            <a:r>
              <a:rPr lang="en-US" dirty="0" smtClean="0"/>
              <a:t>.  Pretty much everything you normally need.</a:t>
            </a:r>
          </a:p>
          <a:p>
            <a:pPr lvl="2"/>
            <a:r>
              <a:rPr lang="en-US" dirty="0" smtClean="0"/>
              <a:t>Some have limited features</a:t>
            </a:r>
          </a:p>
          <a:p>
            <a:pPr lvl="3"/>
            <a:r>
              <a:rPr lang="en-US" dirty="0" err="1" smtClean="0"/>
              <a:t>Gzip</a:t>
            </a:r>
            <a:r>
              <a:rPr lang="en-US" dirty="0" smtClean="0"/>
              <a:t> only does the basics for example.</a:t>
            </a:r>
          </a:p>
          <a:p>
            <a:pPr lvl="1"/>
            <a:r>
              <a:rPr lang="en-US" dirty="0" smtClean="0"/>
              <a:t>Pick which utilities you want it to do</a:t>
            </a:r>
          </a:p>
          <a:p>
            <a:pPr lvl="2"/>
            <a:r>
              <a:rPr lang="en-US" dirty="0" smtClean="0"/>
              <a:t>Can either drop support altogether or install real version if needed</a:t>
            </a:r>
          </a:p>
          <a:p>
            <a:pPr lvl="1"/>
            <a:r>
              <a:rPr lang="en-US" dirty="0" smtClean="0"/>
              <a:t>Highly configurable (similar to Linux itself), easy to cross-compile.</a:t>
            </a:r>
          </a:p>
          <a:p>
            <a:r>
              <a:rPr lang="en-US" dirty="0" smtClean="0"/>
              <a:t>Example given is around 2MB statically compiled!</a:t>
            </a:r>
          </a:p>
        </p:txBody>
      </p:sp>
      <p:sp>
        <p:nvSpPr>
          <p:cNvPr id="4" name="TextBox 3"/>
          <p:cNvSpPr txBox="1"/>
          <p:nvPr/>
        </p:nvSpPr>
        <p:spPr>
          <a:xfrm>
            <a:off x="533400" y="1219200"/>
            <a:ext cx="8001000" cy="3170099"/>
          </a:xfrm>
          <a:prstGeom prst="rect">
            <a:avLst/>
          </a:prstGeom>
          <a:noFill/>
        </p:spPr>
        <p:txBody>
          <a:bodyPr wrap="square" rtlCol="0">
            <a:spAutoFit/>
          </a:bodyPr>
          <a:lstStyle/>
          <a:p>
            <a:pPr marL="0" lvl="1"/>
            <a:r>
              <a:rPr lang="en-US" sz="1400" dirty="0" err="1" smtClean="0">
                <a:solidFill>
                  <a:srgbClr val="FF0000"/>
                </a:solidFill>
              </a:rPr>
              <a:t>addgroup</a:t>
            </a:r>
            <a:r>
              <a:rPr lang="en-US" sz="1400" dirty="0" smtClean="0">
                <a:solidFill>
                  <a:srgbClr val="FF0000"/>
                </a:solidFill>
              </a:rPr>
              <a:t>, </a:t>
            </a:r>
            <a:r>
              <a:rPr lang="en-US" sz="1400" dirty="0" err="1" smtClean="0">
                <a:solidFill>
                  <a:srgbClr val="FF0000"/>
                </a:solidFill>
              </a:rPr>
              <a:t>adduser</a:t>
            </a:r>
            <a:r>
              <a:rPr lang="en-US" sz="1400" dirty="0" smtClean="0">
                <a:solidFill>
                  <a:srgbClr val="FF0000"/>
                </a:solidFill>
              </a:rPr>
              <a:t>, </a:t>
            </a:r>
            <a:r>
              <a:rPr lang="en-US" sz="1400" dirty="0" err="1" smtClean="0">
                <a:solidFill>
                  <a:srgbClr val="FF0000"/>
                </a:solidFill>
              </a:rPr>
              <a:t>ar</a:t>
            </a:r>
            <a:r>
              <a:rPr lang="en-US" sz="1400" dirty="0" smtClean="0">
                <a:solidFill>
                  <a:srgbClr val="FF0000"/>
                </a:solidFill>
              </a:rPr>
              <a:t>, ash, </a:t>
            </a:r>
            <a:r>
              <a:rPr lang="en-US" sz="1400" dirty="0" err="1" smtClean="0">
                <a:solidFill>
                  <a:srgbClr val="FF0000"/>
                </a:solidFill>
              </a:rPr>
              <a:t>awk</a:t>
            </a:r>
            <a:r>
              <a:rPr lang="en-US" sz="1400" dirty="0" smtClean="0">
                <a:solidFill>
                  <a:srgbClr val="FF0000"/>
                </a:solidFill>
              </a:rPr>
              <a:t>, </a:t>
            </a:r>
            <a:r>
              <a:rPr lang="en-US" sz="1400" dirty="0" err="1" smtClean="0">
                <a:solidFill>
                  <a:srgbClr val="FF0000"/>
                </a:solidFill>
              </a:rPr>
              <a:t>basename</a:t>
            </a:r>
            <a:r>
              <a:rPr lang="en-US" sz="1400" dirty="0" smtClean="0">
                <a:solidFill>
                  <a:srgbClr val="FF0000"/>
                </a:solidFill>
              </a:rPr>
              <a:t>, </a:t>
            </a:r>
            <a:r>
              <a:rPr lang="en-US" sz="1400" dirty="0" err="1" smtClean="0">
                <a:solidFill>
                  <a:srgbClr val="FF0000"/>
                </a:solidFill>
              </a:rPr>
              <a:t>blkid</a:t>
            </a:r>
            <a:r>
              <a:rPr lang="en-US" sz="1400" dirty="0" smtClean="0">
                <a:solidFill>
                  <a:srgbClr val="FF0000"/>
                </a:solidFill>
              </a:rPr>
              <a:t>, bunzip2, </a:t>
            </a:r>
            <a:r>
              <a:rPr lang="en-US" sz="1400" dirty="0" err="1" smtClean="0">
                <a:solidFill>
                  <a:srgbClr val="FF0000"/>
                </a:solidFill>
              </a:rPr>
              <a:t>bzcat</a:t>
            </a:r>
            <a:r>
              <a:rPr lang="en-US" sz="1400" dirty="0" smtClean="0">
                <a:solidFill>
                  <a:srgbClr val="FF0000"/>
                </a:solidFill>
              </a:rPr>
              <a:t>, cat, </a:t>
            </a:r>
            <a:r>
              <a:rPr lang="en-US" sz="1400" dirty="0" err="1" smtClean="0">
                <a:solidFill>
                  <a:srgbClr val="FF0000"/>
                </a:solidFill>
              </a:rPr>
              <a:t>chattr</a:t>
            </a:r>
            <a:r>
              <a:rPr lang="en-US" sz="1400" dirty="0" smtClean="0">
                <a:solidFill>
                  <a:srgbClr val="FF0000"/>
                </a:solidFill>
              </a:rPr>
              <a:t>, </a:t>
            </a:r>
            <a:r>
              <a:rPr lang="en-US" sz="1400" dirty="0" err="1" smtClean="0">
                <a:solidFill>
                  <a:srgbClr val="FF0000"/>
                </a:solidFill>
              </a:rPr>
              <a:t>chgrp</a:t>
            </a:r>
            <a:r>
              <a:rPr lang="en-US" sz="1400" dirty="0" smtClean="0">
                <a:solidFill>
                  <a:srgbClr val="FF0000"/>
                </a:solidFill>
              </a:rPr>
              <a:t>, </a:t>
            </a:r>
            <a:r>
              <a:rPr lang="en-US" sz="1400" dirty="0" err="1" smtClean="0">
                <a:solidFill>
                  <a:srgbClr val="FF0000"/>
                </a:solidFill>
              </a:rPr>
              <a:t>chmod</a:t>
            </a:r>
            <a:r>
              <a:rPr lang="en-US" sz="1400" dirty="0" smtClean="0">
                <a:solidFill>
                  <a:srgbClr val="FF0000"/>
                </a:solidFill>
              </a:rPr>
              <a:t>, </a:t>
            </a:r>
            <a:r>
              <a:rPr lang="en-US" sz="1400" dirty="0" err="1" smtClean="0">
                <a:solidFill>
                  <a:srgbClr val="FF0000"/>
                </a:solidFill>
              </a:rPr>
              <a:t>chown</a:t>
            </a:r>
            <a:r>
              <a:rPr lang="en-US" sz="1400" dirty="0" smtClean="0">
                <a:solidFill>
                  <a:srgbClr val="FF0000"/>
                </a:solidFill>
              </a:rPr>
              <a:t>, </a:t>
            </a:r>
            <a:r>
              <a:rPr lang="en-US" sz="1400" dirty="0" err="1" smtClean="0">
                <a:solidFill>
                  <a:srgbClr val="FF0000"/>
                </a:solidFill>
              </a:rPr>
              <a:t>chpasswd</a:t>
            </a:r>
            <a:r>
              <a:rPr lang="en-US" sz="1400" dirty="0" smtClean="0">
                <a:solidFill>
                  <a:srgbClr val="FF0000"/>
                </a:solidFill>
              </a:rPr>
              <a:t>, </a:t>
            </a:r>
            <a:r>
              <a:rPr lang="en-US" sz="1400" dirty="0" err="1" smtClean="0">
                <a:solidFill>
                  <a:srgbClr val="FF0000"/>
                </a:solidFill>
              </a:rPr>
              <a:t>chroot</a:t>
            </a:r>
            <a:r>
              <a:rPr lang="en-US" sz="1400" dirty="0" smtClean="0">
                <a:solidFill>
                  <a:srgbClr val="FF0000"/>
                </a:solidFill>
              </a:rPr>
              <a:t>, </a:t>
            </a:r>
            <a:r>
              <a:rPr lang="en-US" sz="1400" dirty="0" err="1" smtClean="0">
                <a:solidFill>
                  <a:srgbClr val="FF0000"/>
                </a:solidFill>
              </a:rPr>
              <a:t>chvt</a:t>
            </a:r>
            <a:r>
              <a:rPr lang="en-US" sz="1400" dirty="0" smtClean="0">
                <a:solidFill>
                  <a:srgbClr val="FF0000"/>
                </a:solidFill>
              </a:rPr>
              <a:t>, clear, </a:t>
            </a:r>
            <a:r>
              <a:rPr lang="en-US" sz="1400" dirty="0" err="1" smtClean="0">
                <a:solidFill>
                  <a:srgbClr val="FF0000"/>
                </a:solidFill>
              </a:rPr>
              <a:t>cmp</a:t>
            </a:r>
            <a:r>
              <a:rPr lang="en-US" sz="1400" dirty="0" smtClean="0">
                <a:solidFill>
                  <a:srgbClr val="FF0000"/>
                </a:solidFill>
              </a:rPr>
              <a:t>, cp, </a:t>
            </a:r>
            <a:r>
              <a:rPr lang="en-US" sz="1400" dirty="0" err="1" smtClean="0">
                <a:solidFill>
                  <a:srgbClr val="FF0000"/>
                </a:solidFill>
              </a:rPr>
              <a:t>cpio</a:t>
            </a:r>
            <a:r>
              <a:rPr lang="en-US" sz="1400" dirty="0" smtClean="0">
                <a:solidFill>
                  <a:srgbClr val="FF0000"/>
                </a:solidFill>
              </a:rPr>
              <a:t>, </a:t>
            </a:r>
            <a:r>
              <a:rPr lang="en-US" sz="1400" dirty="0" err="1" smtClean="0">
                <a:solidFill>
                  <a:srgbClr val="FF0000"/>
                </a:solidFill>
              </a:rPr>
              <a:t>cryptpw</a:t>
            </a:r>
            <a:r>
              <a:rPr lang="en-US" sz="1400" dirty="0" smtClean="0">
                <a:solidFill>
                  <a:srgbClr val="FF0000"/>
                </a:solidFill>
              </a:rPr>
              <a:t>, cut, date, dc, </a:t>
            </a:r>
            <a:r>
              <a:rPr lang="en-US" sz="1400" dirty="0" err="1" smtClean="0">
                <a:solidFill>
                  <a:srgbClr val="FF0000"/>
                </a:solidFill>
              </a:rPr>
              <a:t>dd</a:t>
            </a:r>
            <a:r>
              <a:rPr lang="en-US" sz="1400" dirty="0" smtClean="0">
                <a:solidFill>
                  <a:srgbClr val="FF0000"/>
                </a:solidFill>
              </a:rPr>
              <a:t>, </a:t>
            </a:r>
            <a:r>
              <a:rPr lang="en-US" sz="1400" dirty="0" err="1" smtClean="0">
                <a:solidFill>
                  <a:srgbClr val="FF0000"/>
                </a:solidFill>
              </a:rPr>
              <a:t>deallocvt</a:t>
            </a:r>
            <a:r>
              <a:rPr lang="en-US" sz="1400" dirty="0" smtClean="0">
                <a:solidFill>
                  <a:srgbClr val="FF0000"/>
                </a:solidFill>
              </a:rPr>
              <a:t>, </a:t>
            </a:r>
            <a:r>
              <a:rPr lang="en-US" sz="1400" dirty="0" err="1" smtClean="0">
                <a:solidFill>
                  <a:srgbClr val="FF0000"/>
                </a:solidFill>
              </a:rPr>
              <a:t>delgroup</a:t>
            </a:r>
            <a:r>
              <a:rPr lang="en-US" sz="1400" dirty="0" smtClean="0">
                <a:solidFill>
                  <a:srgbClr val="FF0000"/>
                </a:solidFill>
              </a:rPr>
              <a:t>, </a:t>
            </a:r>
            <a:r>
              <a:rPr lang="en-US" sz="1400" dirty="0" err="1" smtClean="0">
                <a:solidFill>
                  <a:srgbClr val="FF0000"/>
                </a:solidFill>
              </a:rPr>
              <a:t>deluser</a:t>
            </a:r>
            <a:r>
              <a:rPr lang="en-US" sz="1400" dirty="0" smtClean="0">
                <a:solidFill>
                  <a:srgbClr val="FF0000"/>
                </a:solidFill>
              </a:rPr>
              <a:t>, </a:t>
            </a:r>
            <a:r>
              <a:rPr lang="en-US" sz="1400" dirty="0" err="1" smtClean="0">
                <a:solidFill>
                  <a:srgbClr val="FF0000"/>
                </a:solidFill>
              </a:rPr>
              <a:t>df</a:t>
            </a:r>
            <a:r>
              <a:rPr lang="en-US" sz="1400" dirty="0" smtClean="0">
                <a:solidFill>
                  <a:srgbClr val="FF0000"/>
                </a:solidFill>
              </a:rPr>
              <a:t>, </a:t>
            </a:r>
            <a:r>
              <a:rPr lang="en-US" sz="1400" dirty="0" err="1" smtClean="0">
                <a:solidFill>
                  <a:srgbClr val="FF0000"/>
                </a:solidFill>
              </a:rPr>
              <a:t>dhcprelay</a:t>
            </a:r>
            <a:r>
              <a:rPr lang="en-US" sz="1400" dirty="0" smtClean="0">
                <a:solidFill>
                  <a:srgbClr val="FF0000"/>
                </a:solidFill>
              </a:rPr>
              <a:t>, diff, </a:t>
            </a:r>
            <a:r>
              <a:rPr lang="en-US" sz="1400" dirty="0" err="1" smtClean="0">
                <a:solidFill>
                  <a:srgbClr val="FF0000"/>
                </a:solidFill>
              </a:rPr>
              <a:t>dirname</a:t>
            </a:r>
            <a:r>
              <a:rPr lang="en-US" sz="1400" dirty="0" smtClean="0">
                <a:solidFill>
                  <a:srgbClr val="FF0000"/>
                </a:solidFill>
              </a:rPr>
              <a:t>, </a:t>
            </a:r>
            <a:r>
              <a:rPr lang="en-US" sz="1400" dirty="0" err="1" smtClean="0">
                <a:solidFill>
                  <a:srgbClr val="FF0000"/>
                </a:solidFill>
              </a:rPr>
              <a:t>dmesg</a:t>
            </a:r>
            <a:r>
              <a:rPr lang="en-US" sz="1400" dirty="0" smtClean="0">
                <a:solidFill>
                  <a:srgbClr val="FF0000"/>
                </a:solidFill>
              </a:rPr>
              <a:t>, du, </a:t>
            </a:r>
            <a:r>
              <a:rPr lang="en-US" sz="1400" dirty="0" err="1" smtClean="0">
                <a:solidFill>
                  <a:srgbClr val="FF0000"/>
                </a:solidFill>
              </a:rPr>
              <a:t>dumpkmap</a:t>
            </a:r>
            <a:r>
              <a:rPr lang="en-US" sz="1400" dirty="0" smtClean="0">
                <a:solidFill>
                  <a:srgbClr val="FF0000"/>
                </a:solidFill>
              </a:rPr>
              <a:t>, </a:t>
            </a:r>
            <a:r>
              <a:rPr lang="en-US" sz="1400" dirty="0" err="1" smtClean="0">
                <a:solidFill>
                  <a:srgbClr val="FF0000"/>
                </a:solidFill>
              </a:rPr>
              <a:t>dumpleases</a:t>
            </a:r>
            <a:r>
              <a:rPr lang="en-US" sz="1400" dirty="0" smtClean="0">
                <a:solidFill>
                  <a:srgbClr val="FF0000"/>
                </a:solidFill>
              </a:rPr>
              <a:t>, echo, </a:t>
            </a:r>
            <a:r>
              <a:rPr lang="en-US" sz="1400" dirty="0" err="1" smtClean="0">
                <a:solidFill>
                  <a:srgbClr val="FF0000"/>
                </a:solidFill>
              </a:rPr>
              <a:t>egrep</a:t>
            </a:r>
            <a:r>
              <a:rPr lang="en-US" sz="1400" dirty="0" smtClean="0">
                <a:solidFill>
                  <a:srgbClr val="FF0000"/>
                </a:solidFill>
              </a:rPr>
              <a:t>, </a:t>
            </a:r>
            <a:r>
              <a:rPr lang="en-US" sz="1400" dirty="0" err="1" smtClean="0">
                <a:solidFill>
                  <a:srgbClr val="FF0000"/>
                </a:solidFill>
              </a:rPr>
              <a:t>env</a:t>
            </a:r>
            <a:r>
              <a:rPr lang="en-US" sz="1400" dirty="0" smtClean="0">
                <a:solidFill>
                  <a:srgbClr val="FF0000"/>
                </a:solidFill>
              </a:rPr>
              <a:t>, </a:t>
            </a:r>
            <a:r>
              <a:rPr lang="en-US" sz="1400" dirty="0" err="1" smtClean="0">
                <a:solidFill>
                  <a:srgbClr val="FF0000"/>
                </a:solidFill>
              </a:rPr>
              <a:t>expr</a:t>
            </a:r>
            <a:r>
              <a:rPr lang="en-US" sz="1400" dirty="0" smtClean="0">
                <a:solidFill>
                  <a:srgbClr val="FF0000"/>
                </a:solidFill>
              </a:rPr>
              <a:t>, false, </a:t>
            </a:r>
            <a:r>
              <a:rPr lang="en-US" sz="1400" dirty="0" err="1" smtClean="0">
                <a:solidFill>
                  <a:srgbClr val="FF0000"/>
                </a:solidFill>
              </a:rPr>
              <a:t>fbset</a:t>
            </a:r>
            <a:r>
              <a:rPr lang="en-US" sz="1400" dirty="0" smtClean="0">
                <a:solidFill>
                  <a:srgbClr val="FF0000"/>
                </a:solidFill>
              </a:rPr>
              <a:t>, </a:t>
            </a:r>
            <a:r>
              <a:rPr lang="en-US" sz="1400" dirty="0" err="1" smtClean="0">
                <a:solidFill>
                  <a:srgbClr val="FF0000"/>
                </a:solidFill>
              </a:rPr>
              <a:t>fbsplash</a:t>
            </a:r>
            <a:r>
              <a:rPr lang="en-US" sz="1400" dirty="0" smtClean="0">
                <a:solidFill>
                  <a:srgbClr val="FF0000"/>
                </a:solidFill>
              </a:rPr>
              <a:t>, </a:t>
            </a:r>
            <a:r>
              <a:rPr lang="en-US" sz="1400" dirty="0" err="1" smtClean="0">
                <a:solidFill>
                  <a:srgbClr val="FF0000"/>
                </a:solidFill>
              </a:rPr>
              <a:t>fdisk</a:t>
            </a:r>
            <a:r>
              <a:rPr lang="en-US" sz="1400" dirty="0" smtClean="0">
                <a:solidFill>
                  <a:srgbClr val="FF0000"/>
                </a:solidFill>
              </a:rPr>
              <a:t>, </a:t>
            </a:r>
            <a:r>
              <a:rPr lang="en-US" sz="1400" dirty="0" err="1" smtClean="0">
                <a:solidFill>
                  <a:srgbClr val="FF0000"/>
                </a:solidFill>
              </a:rPr>
              <a:t>fgrep</a:t>
            </a:r>
            <a:r>
              <a:rPr lang="en-US" sz="1400" dirty="0" smtClean="0">
                <a:solidFill>
                  <a:srgbClr val="FF0000"/>
                </a:solidFill>
              </a:rPr>
              <a:t>, find, free, </a:t>
            </a:r>
            <a:r>
              <a:rPr lang="en-US" sz="1400" dirty="0" err="1" smtClean="0">
                <a:solidFill>
                  <a:srgbClr val="FF0000"/>
                </a:solidFill>
              </a:rPr>
              <a:t>freeramdisk</a:t>
            </a:r>
            <a:r>
              <a:rPr lang="en-US" sz="1400" dirty="0" smtClean="0">
                <a:solidFill>
                  <a:srgbClr val="FF0000"/>
                </a:solidFill>
              </a:rPr>
              <a:t>, </a:t>
            </a:r>
            <a:r>
              <a:rPr lang="en-US" sz="1400" dirty="0" err="1" smtClean="0">
                <a:solidFill>
                  <a:srgbClr val="FF0000"/>
                </a:solidFill>
              </a:rPr>
              <a:t>fsck</a:t>
            </a:r>
            <a:r>
              <a:rPr lang="en-US" sz="1400" dirty="0" smtClean="0">
                <a:solidFill>
                  <a:srgbClr val="FF0000"/>
                </a:solidFill>
              </a:rPr>
              <a:t>, </a:t>
            </a:r>
            <a:r>
              <a:rPr lang="en-US" sz="1400" dirty="0" err="1" smtClean="0">
                <a:solidFill>
                  <a:srgbClr val="FF0000"/>
                </a:solidFill>
              </a:rPr>
              <a:t>fsck.minix</a:t>
            </a:r>
            <a:r>
              <a:rPr lang="en-US" sz="1400" dirty="0" smtClean="0">
                <a:solidFill>
                  <a:srgbClr val="FF0000"/>
                </a:solidFill>
              </a:rPr>
              <a:t>, fuser, </a:t>
            </a:r>
            <a:r>
              <a:rPr lang="en-US" sz="1400" dirty="0" err="1" smtClean="0">
                <a:solidFill>
                  <a:srgbClr val="FF0000"/>
                </a:solidFill>
              </a:rPr>
              <a:t>getopt</a:t>
            </a:r>
            <a:r>
              <a:rPr lang="en-US" sz="1400" dirty="0" smtClean="0">
                <a:solidFill>
                  <a:srgbClr val="FF0000"/>
                </a:solidFill>
              </a:rPr>
              <a:t>, </a:t>
            </a:r>
            <a:r>
              <a:rPr lang="en-US" sz="1400" dirty="0" err="1" smtClean="0">
                <a:solidFill>
                  <a:srgbClr val="FF0000"/>
                </a:solidFill>
              </a:rPr>
              <a:t>getty</a:t>
            </a:r>
            <a:r>
              <a:rPr lang="en-US" sz="1400" dirty="0" smtClean="0">
                <a:solidFill>
                  <a:srgbClr val="FF0000"/>
                </a:solidFill>
              </a:rPr>
              <a:t>, </a:t>
            </a:r>
            <a:r>
              <a:rPr lang="en-US" sz="1400" dirty="0" err="1" smtClean="0">
                <a:solidFill>
                  <a:srgbClr val="FF0000"/>
                </a:solidFill>
              </a:rPr>
              <a:t>grep</a:t>
            </a:r>
            <a:r>
              <a:rPr lang="en-US" sz="1400" dirty="0" smtClean="0">
                <a:solidFill>
                  <a:srgbClr val="FF0000"/>
                </a:solidFill>
              </a:rPr>
              <a:t>, </a:t>
            </a:r>
            <a:r>
              <a:rPr lang="en-US" sz="1400" dirty="0" err="1" smtClean="0">
                <a:solidFill>
                  <a:srgbClr val="FF0000"/>
                </a:solidFill>
              </a:rPr>
              <a:t>gunzip</a:t>
            </a:r>
            <a:r>
              <a:rPr lang="en-US" sz="1400" dirty="0" smtClean="0">
                <a:solidFill>
                  <a:srgbClr val="FF0000"/>
                </a:solidFill>
              </a:rPr>
              <a:t>, </a:t>
            </a:r>
            <a:r>
              <a:rPr lang="en-US" sz="1400" dirty="0" err="1" smtClean="0">
                <a:solidFill>
                  <a:srgbClr val="FF0000"/>
                </a:solidFill>
              </a:rPr>
              <a:t>gzip</a:t>
            </a:r>
            <a:r>
              <a:rPr lang="en-US" sz="1400" dirty="0" smtClean="0">
                <a:solidFill>
                  <a:srgbClr val="FF0000"/>
                </a:solidFill>
              </a:rPr>
              <a:t>, halt, head, </a:t>
            </a:r>
            <a:r>
              <a:rPr lang="en-US" sz="1400" dirty="0" err="1" smtClean="0">
                <a:solidFill>
                  <a:srgbClr val="FF0000"/>
                </a:solidFill>
              </a:rPr>
              <a:t>hexdump</a:t>
            </a:r>
            <a:r>
              <a:rPr lang="en-US" sz="1400" dirty="0" smtClean="0">
                <a:solidFill>
                  <a:srgbClr val="FF0000"/>
                </a:solidFill>
              </a:rPr>
              <a:t>, hostname,  </a:t>
            </a:r>
            <a:r>
              <a:rPr lang="en-US" sz="1400" dirty="0" err="1" smtClean="0">
                <a:solidFill>
                  <a:srgbClr val="FF0000"/>
                </a:solidFill>
              </a:rPr>
              <a:t>ttpd</a:t>
            </a:r>
            <a:r>
              <a:rPr lang="en-US" sz="1400" dirty="0" smtClean="0">
                <a:solidFill>
                  <a:srgbClr val="FF0000"/>
                </a:solidFill>
              </a:rPr>
              <a:t>, </a:t>
            </a:r>
            <a:r>
              <a:rPr lang="en-US" sz="1400" dirty="0" err="1" smtClean="0">
                <a:solidFill>
                  <a:srgbClr val="FF0000"/>
                </a:solidFill>
              </a:rPr>
              <a:t>hwclock</a:t>
            </a:r>
            <a:r>
              <a:rPr lang="en-US" sz="1400" dirty="0" smtClean="0">
                <a:solidFill>
                  <a:srgbClr val="FF0000"/>
                </a:solidFill>
              </a:rPr>
              <a:t>, id, </a:t>
            </a:r>
            <a:r>
              <a:rPr lang="en-US" sz="1400" dirty="0" err="1" smtClean="0">
                <a:solidFill>
                  <a:srgbClr val="FF0000"/>
                </a:solidFill>
              </a:rPr>
              <a:t>ifconfig</a:t>
            </a:r>
            <a:r>
              <a:rPr lang="en-US" sz="1400" dirty="0" smtClean="0">
                <a:solidFill>
                  <a:srgbClr val="FF0000"/>
                </a:solidFill>
              </a:rPr>
              <a:t>, </a:t>
            </a:r>
            <a:r>
              <a:rPr lang="en-US" sz="1400" dirty="0" err="1" smtClean="0">
                <a:solidFill>
                  <a:srgbClr val="FF0000"/>
                </a:solidFill>
              </a:rPr>
              <a:t>ifdown</a:t>
            </a:r>
            <a:r>
              <a:rPr lang="en-US" sz="1400" dirty="0" smtClean="0">
                <a:solidFill>
                  <a:srgbClr val="FF0000"/>
                </a:solidFill>
              </a:rPr>
              <a:t>, </a:t>
            </a:r>
            <a:r>
              <a:rPr lang="en-US" sz="1400" dirty="0" err="1" smtClean="0">
                <a:solidFill>
                  <a:srgbClr val="FF0000"/>
                </a:solidFill>
              </a:rPr>
              <a:t>ifup</a:t>
            </a:r>
            <a:r>
              <a:rPr lang="en-US" sz="1400" dirty="0" smtClean="0">
                <a:solidFill>
                  <a:srgbClr val="FF0000"/>
                </a:solidFill>
              </a:rPr>
              <a:t>, init, </a:t>
            </a:r>
            <a:r>
              <a:rPr lang="en-US" sz="1400" dirty="0" err="1" smtClean="0">
                <a:solidFill>
                  <a:srgbClr val="FF0000"/>
                </a:solidFill>
              </a:rPr>
              <a:t>insmod</a:t>
            </a:r>
            <a:r>
              <a:rPr lang="en-US" sz="1400" dirty="0" smtClean="0">
                <a:solidFill>
                  <a:srgbClr val="FF0000"/>
                </a:solidFill>
              </a:rPr>
              <a:t>, </a:t>
            </a:r>
            <a:r>
              <a:rPr lang="en-US" sz="1400" dirty="0" err="1" smtClean="0">
                <a:solidFill>
                  <a:srgbClr val="FF0000"/>
                </a:solidFill>
              </a:rPr>
              <a:t>ip</a:t>
            </a:r>
            <a:r>
              <a:rPr lang="en-US" sz="1400" dirty="0" smtClean="0">
                <a:solidFill>
                  <a:srgbClr val="FF0000"/>
                </a:solidFill>
              </a:rPr>
              <a:t>, kill, </a:t>
            </a:r>
            <a:r>
              <a:rPr lang="en-US" sz="1400" dirty="0" err="1" smtClean="0">
                <a:solidFill>
                  <a:srgbClr val="FF0000"/>
                </a:solidFill>
              </a:rPr>
              <a:t>killall</a:t>
            </a:r>
            <a:r>
              <a:rPr lang="en-US" sz="1400" dirty="0" smtClean="0">
                <a:solidFill>
                  <a:srgbClr val="FF0000"/>
                </a:solidFill>
              </a:rPr>
              <a:t>, </a:t>
            </a:r>
            <a:r>
              <a:rPr lang="en-US" sz="1400" dirty="0" err="1" smtClean="0">
                <a:solidFill>
                  <a:srgbClr val="FF0000"/>
                </a:solidFill>
              </a:rPr>
              <a:t>klogd</a:t>
            </a:r>
            <a:r>
              <a:rPr lang="en-US" sz="1400" dirty="0" smtClean="0">
                <a:solidFill>
                  <a:srgbClr val="FF0000"/>
                </a:solidFill>
              </a:rPr>
              <a:t>, last, less, </a:t>
            </a:r>
            <a:r>
              <a:rPr lang="en-US" sz="1400" dirty="0" err="1" smtClean="0">
                <a:solidFill>
                  <a:srgbClr val="FF0000"/>
                </a:solidFill>
              </a:rPr>
              <a:t>linuxrc</a:t>
            </a:r>
            <a:r>
              <a:rPr lang="en-US" sz="1400" dirty="0" smtClean="0">
                <a:solidFill>
                  <a:srgbClr val="FF0000"/>
                </a:solidFill>
              </a:rPr>
              <a:t>, </a:t>
            </a:r>
            <a:r>
              <a:rPr lang="en-US" sz="1400" dirty="0" err="1" smtClean="0">
                <a:solidFill>
                  <a:srgbClr val="FF0000"/>
                </a:solidFill>
              </a:rPr>
              <a:t>ln</a:t>
            </a:r>
            <a:r>
              <a:rPr lang="en-US" sz="1400" dirty="0" smtClean="0">
                <a:solidFill>
                  <a:srgbClr val="FF0000"/>
                </a:solidFill>
              </a:rPr>
              <a:t>, </a:t>
            </a:r>
            <a:r>
              <a:rPr lang="en-US" sz="1400" dirty="0" err="1" smtClean="0">
                <a:solidFill>
                  <a:srgbClr val="FF0000"/>
                </a:solidFill>
              </a:rPr>
              <a:t>loadfont</a:t>
            </a:r>
            <a:r>
              <a:rPr lang="en-US" sz="1400" dirty="0" smtClean="0">
                <a:solidFill>
                  <a:srgbClr val="FF0000"/>
                </a:solidFill>
              </a:rPr>
              <a:t>, </a:t>
            </a:r>
            <a:r>
              <a:rPr lang="en-US" sz="1400" dirty="0" err="1" smtClean="0">
                <a:solidFill>
                  <a:srgbClr val="FF0000"/>
                </a:solidFill>
              </a:rPr>
              <a:t>loadkmap</a:t>
            </a:r>
            <a:r>
              <a:rPr lang="en-US" sz="1400" dirty="0" smtClean="0">
                <a:solidFill>
                  <a:srgbClr val="FF0000"/>
                </a:solidFill>
              </a:rPr>
              <a:t>, logger, login, </a:t>
            </a:r>
            <a:r>
              <a:rPr lang="en-US" sz="1400" dirty="0" err="1" smtClean="0">
                <a:solidFill>
                  <a:srgbClr val="FF0000"/>
                </a:solidFill>
              </a:rPr>
              <a:t>logname</a:t>
            </a:r>
            <a:r>
              <a:rPr lang="en-US" sz="1400" dirty="0" smtClean="0">
                <a:solidFill>
                  <a:srgbClr val="FF0000"/>
                </a:solidFill>
              </a:rPr>
              <a:t>, </a:t>
            </a:r>
            <a:r>
              <a:rPr lang="en-US" sz="1400" dirty="0" err="1" smtClean="0">
                <a:solidFill>
                  <a:srgbClr val="FF0000"/>
                </a:solidFill>
              </a:rPr>
              <a:t>logread</a:t>
            </a:r>
            <a:r>
              <a:rPr lang="en-US" sz="1400" dirty="0" smtClean="0">
                <a:solidFill>
                  <a:srgbClr val="FF0000"/>
                </a:solidFill>
              </a:rPr>
              <a:t>,  </a:t>
            </a:r>
            <a:r>
              <a:rPr lang="en-US" sz="1400" dirty="0" err="1" smtClean="0">
                <a:solidFill>
                  <a:srgbClr val="FF0000"/>
                </a:solidFill>
              </a:rPr>
              <a:t>osetup</a:t>
            </a:r>
            <a:r>
              <a:rPr lang="en-US" sz="1400" dirty="0" smtClean="0">
                <a:solidFill>
                  <a:srgbClr val="FF0000"/>
                </a:solidFill>
              </a:rPr>
              <a:t>, </a:t>
            </a:r>
            <a:r>
              <a:rPr lang="en-US" sz="1400" dirty="0" err="1" smtClean="0">
                <a:solidFill>
                  <a:srgbClr val="FF0000"/>
                </a:solidFill>
              </a:rPr>
              <a:t>ls</a:t>
            </a:r>
            <a:r>
              <a:rPr lang="en-US" sz="1400" dirty="0" smtClean="0">
                <a:solidFill>
                  <a:srgbClr val="FF0000"/>
                </a:solidFill>
              </a:rPr>
              <a:t>, </a:t>
            </a:r>
            <a:r>
              <a:rPr lang="en-US" sz="1400" dirty="0" err="1" smtClean="0">
                <a:solidFill>
                  <a:srgbClr val="FF0000"/>
                </a:solidFill>
              </a:rPr>
              <a:t>lsmod</a:t>
            </a:r>
            <a:r>
              <a:rPr lang="en-US" sz="1400" dirty="0" smtClean="0">
                <a:solidFill>
                  <a:srgbClr val="FF0000"/>
                </a:solidFill>
              </a:rPr>
              <a:t>, </a:t>
            </a:r>
            <a:r>
              <a:rPr lang="en-US" sz="1400" dirty="0" err="1" smtClean="0">
                <a:solidFill>
                  <a:srgbClr val="FF0000"/>
                </a:solidFill>
              </a:rPr>
              <a:t>makedevs</a:t>
            </a:r>
            <a:r>
              <a:rPr lang="en-US" sz="1400" dirty="0" smtClean="0">
                <a:solidFill>
                  <a:srgbClr val="FF0000"/>
                </a:solidFill>
              </a:rPr>
              <a:t>, md5sum, </a:t>
            </a:r>
            <a:r>
              <a:rPr lang="en-US" sz="1400" dirty="0" err="1" smtClean="0">
                <a:solidFill>
                  <a:srgbClr val="FF0000"/>
                </a:solidFill>
              </a:rPr>
              <a:t>mdev</a:t>
            </a:r>
            <a:r>
              <a:rPr lang="en-US" sz="1400" dirty="0" smtClean="0">
                <a:solidFill>
                  <a:srgbClr val="FF0000"/>
                </a:solidFill>
              </a:rPr>
              <a:t>, </a:t>
            </a:r>
            <a:r>
              <a:rPr lang="en-US" sz="1400" dirty="0" err="1" smtClean="0">
                <a:solidFill>
                  <a:srgbClr val="FF0000"/>
                </a:solidFill>
              </a:rPr>
              <a:t>microcom</a:t>
            </a:r>
            <a:r>
              <a:rPr lang="en-US" sz="1400" dirty="0" smtClean="0">
                <a:solidFill>
                  <a:srgbClr val="FF0000"/>
                </a:solidFill>
              </a:rPr>
              <a:t>, </a:t>
            </a:r>
            <a:r>
              <a:rPr lang="en-US" sz="1400" dirty="0" err="1" smtClean="0">
                <a:solidFill>
                  <a:srgbClr val="FF0000"/>
                </a:solidFill>
              </a:rPr>
              <a:t>mkdir</a:t>
            </a:r>
            <a:r>
              <a:rPr lang="en-US" sz="1400" dirty="0" smtClean="0">
                <a:solidFill>
                  <a:srgbClr val="FF0000"/>
                </a:solidFill>
              </a:rPr>
              <a:t>, </a:t>
            </a:r>
            <a:r>
              <a:rPr lang="en-US" sz="1400" dirty="0" err="1" smtClean="0">
                <a:solidFill>
                  <a:srgbClr val="FF0000"/>
                </a:solidFill>
              </a:rPr>
              <a:t>mkfifo</a:t>
            </a:r>
            <a:r>
              <a:rPr lang="en-US" sz="1400" dirty="0" smtClean="0">
                <a:solidFill>
                  <a:srgbClr val="FF0000"/>
                </a:solidFill>
              </a:rPr>
              <a:t>, </a:t>
            </a:r>
            <a:r>
              <a:rPr lang="en-US" sz="1400" dirty="0" err="1" smtClean="0">
                <a:solidFill>
                  <a:srgbClr val="FF0000"/>
                </a:solidFill>
              </a:rPr>
              <a:t>mkfs.minix</a:t>
            </a:r>
            <a:r>
              <a:rPr lang="en-US" sz="1400" dirty="0" smtClean="0">
                <a:solidFill>
                  <a:srgbClr val="FF0000"/>
                </a:solidFill>
              </a:rPr>
              <a:t>, </a:t>
            </a:r>
            <a:r>
              <a:rPr lang="en-US" sz="1400" dirty="0" err="1" smtClean="0">
                <a:solidFill>
                  <a:srgbClr val="FF0000"/>
                </a:solidFill>
              </a:rPr>
              <a:t>mknod</a:t>
            </a:r>
            <a:r>
              <a:rPr lang="en-US" sz="1400" dirty="0" smtClean="0">
                <a:solidFill>
                  <a:srgbClr val="FF0000"/>
                </a:solidFill>
              </a:rPr>
              <a:t>, </a:t>
            </a:r>
            <a:r>
              <a:rPr lang="en-US" sz="1400" dirty="0" err="1" smtClean="0">
                <a:solidFill>
                  <a:srgbClr val="FF0000"/>
                </a:solidFill>
              </a:rPr>
              <a:t>mkswap</a:t>
            </a:r>
            <a:r>
              <a:rPr lang="en-US" sz="1400" dirty="0" smtClean="0">
                <a:solidFill>
                  <a:srgbClr val="FF0000"/>
                </a:solidFill>
              </a:rPr>
              <a:t>, </a:t>
            </a:r>
            <a:r>
              <a:rPr lang="en-US" sz="1400" dirty="0" err="1" smtClean="0">
                <a:solidFill>
                  <a:srgbClr val="FF0000"/>
                </a:solidFill>
              </a:rPr>
              <a:t>mktemp</a:t>
            </a:r>
            <a:r>
              <a:rPr lang="en-US" sz="1400" dirty="0" smtClean="0">
                <a:solidFill>
                  <a:srgbClr val="FF0000"/>
                </a:solidFill>
              </a:rPr>
              <a:t>, </a:t>
            </a:r>
            <a:r>
              <a:rPr lang="en-US" sz="1400" dirty="0" err="1" smtClean="0">
                <a:solidFill>
                  <a:srgbClr val="FF0000"/>
                </a:solidFill>
              </a:rPr>
              <a:t>modprobe</a:t>
            </a:r>
            <a:r>
              <a:rPr lang="en-US" sz="1400" dirty="0" smtClean="0">
                <a:solidFill>
                  <a:srgbClr val="FF0000"/>
                </a:solidFill>
              </a:rPr>
              <a:t>, more, mount, </a:t>
            </a:r>
            <a:r>
              <a:rPr lang="en-US" sz="1400" dirty="0" err="1" smtClean="0">
                <a:solidFill>
                  <a:srgbClr val="FF0000"/>
                </a:solidFill>
              </a:rPr>
              <a:t>mv</a:t>
            </a:r>
            <a:r>
              <a:rPr lang="en-US" sz="1400" dirty="0" smtClean="0">
                <a:solidFill>
                  <a:srgbClr val="FF0000"/>
                </a:solidFill>
              </a:rPr>
              <a:t>, </a:t>
            </a:r>
            <a:r>
              <a:rPr lang="en-US" sz="1400" dirty="0" err="1" smtClean="0">
                <a:solidFill>
                  <a:srgbClr val="FF0000"/>
                </a:solidFill>
              </a:rPr>
              <a:t>nc</a:t>
            </a:r>
            <a:r>
              <a:rPr lang="en-US" sz="1400" dirty="0" smtClean="0">
                <a:solidFill>
                  <a:srgbClr val="FF0000"/>
                </a:solidFill>
              </a:rPr>
              <a:t>, </a:t>
            </a:r>
            <a:r>
              <a:rPr lang="en-US" sz="1400" dirty="0" err="1" smtClean="0">
                <a:solidFill>
                  <a:srgbClr val="FF0000"/>
                </a:solidFill>
              </a:rPr>
              <a:t>netstat</a:t>
            </a:r>
            <a:r>
              <a:rPr lang="en-US" sz="1400" dirty="0" smtClean="0">
                <a:solidFill>
                  <a:srgbClr val="FF0000"/>
                </a:solidFill>
              </a:rPr>
              <a:t>, nice, </a:t>
            </a:r>
            <a:r>
              <a:rPr lang="en-US" sz="1400" dirty="0" err="1" smtClean="0">
                <a:solidFill>
                  <a:srgbClr val="FF0000"/>
                </a:solidFill>
              </a:rPr>
              <a:t>nohup</a:t>
            </a:r>
            <a:r>
              <a:rPr lang="en-US" sz="1400" dirty="0" smtClean="0">
                <a:solidFill>
                  <a:srgbClr val="FF0000"/>
                </a:solidFill>
              </a:rPr>
              <a:t>, </a:t>
            </a:r>
            <a:r>
              <a:rPr lang="en-US" sz="1400" dirty="0" err="1" smtClean="0">
                <a:solidFill>
                  <a:srgbClr val="FF0000"/>
                </a:solidFill>
              </a:rPr>
              <a:t>nslookup</a:t>
            </a:r>
            <a:r>
              <a:rPr lang="en-US" sz="1400" dirty="0" smtClean="0">
                <a:solidFill>
                  <a:srgbClr val="FF0000"/>
                </a:solidFill>
              </a:rPr>
              <a:t>, </a:t>
            </a:r>
            <a:r>
              <a:rPr lang="en-US" sz="1400" dirty="0" err="1" smtClean="0">
                <a:solidFill>
                  <a:srgbClr val="FF0000"/>
                </a:solidFill>
              </a:rPr>
              <a:t>od</a:t>
            </a:r>
            <a:r>
              <a:rPr lang="en-US" sz="1400" dirty="0" smtClean="0">
                <a:solidFill>
                  <a:srgbClr val="FF0000"/>
                </a:solidFill>
              </a:rPr>
              <a:t>,  </a:t>
            </a:r>
            <a:r>
              <a:rPr lang="en-US" sz="1400" dirty="0" err="1" smtClean="0">
                <a:solidFill>
                  <a:srgbClr val="FF0000"/>
                </a:solidFill>
              </a:rPr>
              <a:t>penvt</a:t>
            </a:r>
            <a:r>
              <a:rPr lang="en-US" sz="1400" dirty="0" smtClean="0">
                <a:solidFill>
                  <a:srgbClr val="FF0000"/>
                </a:solidFill>
              </a:rPr>
              <a:t>, </a:t>
            </a:r>
            <a:r>
              <a:rPr lang="en-US" sz="1400" dirty="0" err="1" smtClean="0">
                <a:solidFill>
                  <a:srgbClr val="FF0000"/>
                </a:solidFill>
              </a:rPr>
              <a:t>passwd</a:t>
            </a:r>
            <a:r>
              <a:rPr lang="en-US" sz="1400" dirty="0" smtClean="0">
                <a:solidFill>
                  <a:srgbClr val="FF0000"/>
                </a:solidFill>
              </a:rPr>
              <a:t>, patch, </a:t>
            </a:r>
            <a:r>
              <a:rPr lang="en-US" sz="1400" dirty="0" err="1" smtClean="0">
                <a:solidFill>
                  <a:srgbClr val="FF0000"/>
                </a:solidFill>
              </a:rPr>
              <a:t>pidof</a:t>
            </a:r>
            <a:r>
              <a:rPr lang="en-US" sz="1400" dirty="0" smtClean="0">
                <a:solidFill>
                  <a:srgbClr val="FF0000"/>
                </a:solidFill>
              </a:rPr>
              <a:t>, ping, ping6, </a:t>
            </a:r>
            <a:r>
              <a:rPr lang="en-US" sz="1400" dirty="0" err="1" smtClean="0">
                <a:solidFill>
                  <a:srgbClr val="FF0000"/>
                </a:solidFill>
              </a:rPr>
              <a:t>pivot_root</a:t>
            </a:r>
            <a:r>
              <a:rPr lang="en-US" sz="1400" dirty="0" smtClean="0">
                <a:solidFill>
                  <a:srgbClr val="FF0000"/>
                </a:solidFill>
              </a:rPr>
              <a:t>, </a:t>
            </a:r>
            <a:r>
              <a:rPr lang="en-US" sz="1400" dirty="0" err="1" smtClean="0">
                <a:solidFill>
                  <a:srgbClr val="FF0000"/>
                </a:solidFill>
              </a:rPr>
              <a:t>poweroff</a:t>
            </a:r>
            <a:r>
              <a:rPr lang="en-US" sz="1400" dirty="0" smtClean="0">
                <a:solidFill>
                  <a:srgbClr val="FF0000"/>
                </a:solidFill>
              </a:rPr>
              <a:t>, </a:t>
            </a:r>
            <a:r>
              <a:rPr lang="en-US" sz="1400" dirty="0" err="1" smtClean="0">
                <a:solidFill>
                  <a:srgbClr val="FF0000"/>
                </a:solidFill>
              </a:rPr>
              <a:t>printf</a:t>
            </a:r>
            <a:r>
              <a:rPr lang="en-US" sz="1400" dirty="0" smtClean="0">
                <a:solidFill>
                  <a:srgbClr val="FF0000"/>
                </a:solidFill>
              </a:rPr>
              <a:t>, </a:t>
            </a:r>
            <a:r>
              <a:rPr lang="en-US" sz="1400" dirty="0" err="1" smtClean="0">
                <a:solidFill>
                  <a:srgbClr val="FF0000"/>
                </a:solidFill>
              </a:rPr>
              <a:t>ps</a:t>
            </a:r>
            <a:r>
              <a:rPr lang="en-US" sz="1400" dirty="0" smtClean="0">
                <a:solidFill>
                  <a:srgbClr val="FF0000"/>
                </a:solidFill>
              </a:rPr>
              <a:t>, </a:t>
            </a:r>
            <a:r>
              <a:rPr lang="en-US" sz="1400" dirty="0" err="1" smtClean="0">
                <a:solidFill>
                  <a:srgbClr val="FF0000"/>
                </a:solidFill>
              </a:rPr>
              <a:t>pwd</a:t>
            </a:r>
            <a:r>
              <a:rPr lang="en-US" sz="1400" dirty="0" smtClean="0">
                <a:solidFill>
                  <a:srgbClr val="FF0000"/>
                </a:solidFill>
              </a:rPr>
              <a:t>, </a:t>
            </a:r>
            <a:r>
              <a:rPr lang="en-US" sz="1400" dirty="0" err="1" smtClean="0">
                <a:solidFill>
                  <a:srgbClr val="FF0000"/>
                </a:solidFill>
              </a:rPr>
              <a:t>rdate</a:t>
            </a:r>
            <a:r>
              <a:rPr lang="en-US" sz="1400" dirty="0" smtClean="0">
                <a:solidFill>
                  <a:srgbClr val="FF0000"/>
                </a:solidFill>
              </a:rPr>
              <a:t>, </a:t>
            </a:r>
            <a:r>
              <a:rPr lang="en-US" sz="1400" dirty="0" err="1" smtClean="0">
                <a:solidFill>
                  <a:srgbClr val="FF0000"/>
                </a:solidFill>
              </a:rPr>
              <a:t>rdev</a:t>
            </a:r>
            <a:r>
              <a:rPr lang="en-US" sz="1400" dirty="0" smtClean="0">
                <a:solidFill>
                  <a:srgbClr val="FF0000"/>
                </a:solidFill>
              </a:rPr>
              <a:t>, </a:t>
            </a:r>
            <a:r>
              <a:rPr lang="en-US" sz="1400" dirty="0" err="1" smtClean="0">
                <a:solidFill>
                  <a:srgbClr val="FF0000"/>
                </a:solidFill>
              </a:rPr>
              <a:t>readahead</a:t>
            </a:r>
            <a:r>
              <a:rPr lang="en-US" sz="1400" dirty="0" smtClean="0">
                <a:solidFill>
                  <a:srgbClr val="FF0000"/>
                </a:solidFill>
              </a:rPr>
              <a:t>, </a:t>
            </a:r>
            <a:r>
              <a:rPr lang="en-US" sz="1400" dirty="0" err="1" smtClean="0">
                <a:solidFill>
                  <a:srgbClr val="FF0000"/>
                </a:solidFill>
              </a:rPr>
              <a:t>readlink</a:t>
            </a:r>
            <a:r>
              <a:rPr lang="en-US" sz="1400" dirty="0" smtClean="0">
                <a:solidFill>
                  <a:srgbClr val="FF0000"/>
                </a:solidFill>
              </a:rPr>
              <a:t>,  </a:t>
            </a:r>
            <a:r>
              <a:rPr lang="en-US" sz="1400" dirty="0" err="1" smtClean="0">
                <a:solidFill>
                  <a:srgbClr val="FF0000"/>
                </a:solidFill>
              </a:rPr>
              <a:t>eadprofile</a:t>
            </a:r>
            <a:r>
              <a:rPr lang="en-US" sz="1400" dirty="0" smtClean="0">
                <a:solidFill>
                  <a:srgbClr val="FF0000"/>
                </a:solidFill>
              </a:rPr>
              <a:t>, </a:t>
            </a:r>
            <a:r>
              <a:rPr lang="en-US" sz="1400" dirty="0" err="1" smtClean="0">
                <a:solidFill>
                  <a:srgbClr val="FF0000"/>
                </a:solidFill>
              </a:rPr>
              <a:t>realpath</a:t>
            </a:r>
            <a:r>
              <a:rPr lang="en-US" sz="1400" dirty="0" smtClean="0">
                <a:solidFill>
                  <a:srgbClr val="FF0000"/>
                </a:solidFill>
              </a:rPr>
              <a:t>, reboot, </a:t>
            </a:r>
            <a:r>
              <a:rPr lang="en-US" sz="1400" dirty="0" err="1" smtClean="0">
                <a:solidFill>
                  <a:srgbClr val="FF0000"/>
                </a:solidFill>
              </a:rPr>
              <a:t>renice</a:t>
            </a:r>
            <a:r>
              <a:rPr lang="en-US" sz="1400" dirty="0" smtClean="0">
                <a:solidFill>
                  <a:srgbClr val="FF0000"/>
                </a:solidFill>
              </a:rPr>
              <a:t>, reset, </a:t>
            </a:r>
            <a:r>
              <a:rPr lang="en-US" sz="1400" dirty="0" err="1" smtClean="0">
                <a:solidFill>
                  <a:srgbClr val="FF0000"/>
                </a:solidFill>
              </a:rPr>
              <a:t>rm</a:t>
            </a:r>
            <a:r>
              <a:rPr lang="en-US" sz="1400" dirty="0" smtClean="0">
                <a:solidFill>
                  <a:srgbClr val="FF0000"/>
                </a:solidFill>
              </a:rPr>
              <a:t>, </a:t>
            </a:r>
            <a:r>
              <a:rPr lang="en-US" sz="1400" dirty="0" err="1" smtClean="0">
                <a:solidFill>
                  <a:srgbClr val="FF0000"/>
                </a:solidFill>
              </a:rPr>
              <a:t>rmdir</a:t>
            </a:r>
            <a:r>
              <a:rPr lang="en-US" sz="1400" dirty="0" smtClean="0">
                <a:solidFill>
                  <a:srgbClr val="FF0000"/>
                </a:solidFill>
              </a:rPr>
              <a:t>, </a:t>
            </a:r>
            <a:r>
              <a:rPr lang="en-US" sz="1400" dirty="0" err="1" smtClean="0">
                <a:solidFill>
                  <a:srgbClr val="FF0000"/>
                </a:solidFill>
              </a:rPr>
              <a:t>rmmod</a:t>
            </a:r>
            <a:r>
              <a:rPr lang="en-US" sz="1400" dirty="0" smtClean="0">
                <a:solidFill>
                  <a:srgbClr val="FF0000"/>
                </a:solidFill>
              </a:rPr>
              <a:t>, route, </a:t>
            </a:r>
            <a:r>
              <a:rPr lang="en-US" sz="1400" dirty="0" err="1" smtClean="0">
                <a:solidFill>
                  <a:srgbClr val="FF0000"/>
                </a:solidFill>
              </a:rPr>
              <a:t>rtcwake</a:t>
            </a:r>
            <a:r>
              <a:rPr lang="en-US" sz="1400" dirty="0" smtClean="0">
                <a:solidFill>
                  <a:srgbClr val="FF0000"/>
                </a:solidFill>
              </a:rPr>
              <a:t>, run-parts, </a:t>
            </a:r>
            <a:r>
              <a:rPr lang="en-US" sz="1400" dirty="0" err="1" smtClean="0">
                <a:solidFill>
                  <a:srgbClr val="FF0000"/>
                </a:solidFill>
              </a:rPr>
              <a:t>sed</a:t>
            </a:r>
            <a:r>
              <a:rPr lang="en-US" sz="1400" dirty="0" smtClean="0">
                <a:solidFill>
                  <a:srgbClr val="FF0000"/>
                </a:solidFill>
              </a:rPr>
              <a:t>, </a:t>
            </a:r>
            <a:r>
              <a:rPr lang="en-US" sz="1400" dirty="0" err="1" smtClean="0">
                <a:solidFill>
                  <a:srgbClr val="FF0000"/>
                </a:solidFill>
              </a:rPr>
              <a:t>seq</a:t>
            </a:r>
            <a:r>
              <a:rPr lang="en-US" sz="1400" dirty="0" smtClean="0">
                <a:solidFill>
                  <a:srgbClr val="FF0000"/>
                </a:solidFill>
              </a:rPr>
              <a:t>, </a:t>
            </a:r>
            <a:r>
              <a:rPr lang="en-US" sz="1400" dirty="0" err="1" smtClean="0">
                <a:solidFill>
                  <a:srgbClr val="FF0000"/>
                </a:solidFill>
              </a:rPr>
              <a:t>setconsole</a:t>
            </a:r>
            <a:r>
              <a:rPr lang="en-US" sz="1400" dirty="0" smtClean="0">
                <a:solidFill>
                  <a:srgbClr val="FF0000"/>
                </a:solidFill>
              </a:rPr>
              <a:t>,  </a:t>
            </a:r>
            <a:r>
              <a:rPr lang="en-US" sz="1400" dirty="0" err="1" smtClean="0">
                <a:solidFill>
                  <a:srgbClr val="FF0000"/>
                </a:solidFill>
              </a:rPr>
              <a:t>etfont,sh</a:t>
            </a:r>
            <a:r>
              <a:rPr lang="en-US" sz="1400" dirty="0" smtClean="0">
                <a:solidFill>
                  <a:srgbClr val="FF0000"/>
                </a:solidFill>
              </a:rPr>
              <a:t>, </a:t>
            </a:r>
            <a:r>
              <a:rPr lang="en-US" sz="1400" dirty="0" err="1" smtClean="0">
                <a:solidFill>
                  <a:srgbClr val="FF0000"/>
                </a:solidFill>
              </a:rPr>
              <a:t>showkey</a:t>
            </a:r>
            <a:r>
              <a:rPr lang="en-US" sz="1400" dirty="0" smtClean="0">
                <a:solidFill>
                  <a:srgbClr val="FF0000"/>
                </a:solidFill>
              </a:rPr>
              <a:t>, sleep, sort, start-stop-daemon, strings, </a:t>
            </a:r>
            <a:r>
              <a:rPr lang="en-US" sz="1400" dirty="0" err="1" smtClean="0">
                <a:solidFill>
                  <a:srgbClr val="FF0000"/>
                </a:solidFill>
              </a:rPr>
              <a:t>stty</a:t>
            </a:r>
            <a:r>
              <a:rPr lang="en-US" sz="1400" dirty="0" smtClean="0">
                <a:solidFill>
                  <a:srgbClr val="FF0000"/>
                </a:solidFill>
              </a:rPr>
              <a:t>, </a:t>
            </a:r>
            <a:r>
              <a:rPr lang="en-US" sz="1400" dirty="0" err="1" smtClean="0">
                <a:solidFill>
                  <a:srgbClr val="FF0000"/>
                </a:solidFill>
              </a:rPr>
              <a:t>su</a:t>
            </a:r>
            <a:r>
              <a:rPr lang="en-US" sz="1400" dirty="0" smtClean="0">
                <a:solidFill>
                  <a:srgbClr val="FF0000"/>
                </a:solidFill>
              </a:rPr>
              <a:t>, </a:t>
            </a:r>
            <a:r>
              <a:rPr lang="en-US" sz="1400" dirty="0" err="1" smtClean="0">
                <a:solidFill>
                  <a:srgbClr val="FF0000"/>
                </a:solidFill>
              </a:rPr>
              <a:t>sulogin</a:t>
            </a:r>
            <a:r>
              <a:rPr lang="en-US" sz="1400" dirty="0" smtClean="0">
                <a:solidFill>
                  <a:srgbClr val="FF0000"/>
                </a:solidFill>
              </a:rPr>
              <a:t>, </a:t>
            </a:r>
            <a:r>
              <a:rPr lang="en-US" sz="1400" dirty="0" err="1" smtClean="0">
                <a:solidFill>
                  <a:srgbClr val="FF0000"/>
                </a:solidFill>
              </a:rPr>
              <a:t>swapoff</a:t>
            </a:r>
            <a:r>
              <a:rPr lang="en-US" sz="1400" dirty="0" smtClean="0">
                <a:solidFill>
                  <a:srgbClr val="FF0000"/>
                </a:solidFill>
              </a:rPr>
              <a:t>, </a:t>
            </a:r>
            <a:r>
              <a:rPr lang="en-US" sz="1400" dirty="0" err="1" smtClean="0">
                <a:solidFill>
                  <a:srgbClr val="FF0000"/>
                </a:solidFill>
              </a:rPr>
              <a:t>swapon</a:t>
            </a:r>
            <a:r>
              <a:rPr lang="en-US" sz="1400" dirty="0" smtClean="0">
                <a:solidFill>
                  <a:srgbClr val="FF0000"/>
                </a:solidFill>
              </a:rPr>
              <a:t>, </a:t>
            </a:r>
            <a:r>
              <a:rPr lang="en-US" sz="1400" dirty="0" err="1" smtClean="0">
                <a:solidFill>
                  <a:srgbClr val="FF0000"/>
                </a:solidFill>
              </a:rPr>
              <a:t>switch_root</a:t>
            </a:r>
            <a:r>
              <a:rPr lang="en-US" sz="1400" dirty="0" smtClean="0">
                <a:solidFill>
                  <a:srgbClr val="FF0000"/>
                </a:solidFill>
              </a:rPr>
              <a:t>, sync, </a:t>
            </a:r>
            <a:r>
              <a:rPr lang="en-US" sz="1400" dirty="0" err="1" smtClean="0">
                <a:solidFill>
                  <a:srgbClr val="FF0000"/>
                </a:solidFill>
              </a:rPr>
              <a:t>sysctl</a:t>
            </a:r>
            <a:r>
              <a:rPr lang="en-US" sz="1400" dirty="0" smtClean="0">
                <a:solidFill>
                  <a:srgbClr val="FF0000"/>
                </a:solidFill>
              </a:rPr>
              <a:t>, </a:t>
            </a:r>
            <a:r>
              <a:rPr lang="en-US" sz="1400" dirty="0" err="1" smtClean="0">
                <a:solidFill>
                  <a:srgbClr val="FF0000"/>
                </a:solidFill>
              </a:rPr>
              <a:t>syslogd</a:t>
            </a:r>
            <a:r>
              <a:rPr lang="en-US" sz="1400" dirty="0" smtClean="0">
                <a:solidFill>
                  <a:srgbClr val="FF0000"/>
                </a:solidFill>
              </a:rPr>
              <a:t>, tail, tar, tee, telnet, </a:t>
            </a:r>
            <a:r>
              <a:rPr lang="en-US" sz="1400" dirty="0" err="1" smtClean="0">
                <a:solidFill>
                  <a:srgbClr val="FF0000"/>
                </a:solidFill>
              </a:rPr>
              <a:t>telnetd</a:t>
            </a:r>
            <a:r>
              <a:rPr lang="en-US" sz="1400" dirty="0" smtClean="0">
                <a:solidFill>
                  <a:srgbClr val="FF0000"/>
                </a:solidFill>
              </a:rPr>
              <a:t>, test, </a:t>
            </a:r>
            <a:r>
              <a:rPr lang="en-US" sz="1400" dirty="0" err="1" smtClean="0">
                <a:solidFill>
                  <a:srgbClr val="FF0000"/>
                </a:solidFill>
              </a:rPr>
              <a:t>tftp</a:t>
            </a:r>
            <a:r>
              <a:rPr lang="en-US" sz="1400" dirty="0" smtClean="0">
                <a:solidFill>
                  <a:srgbClr val="FF0000"/>
                </a:solidFill>
              </a:rPr>
              <a:t>, time, top, touch, </a:t>
            </a:r>
            <a:r>
              <a:rPr lang="en-US" sz="1400" dirty="0" err="1" smtClean="0">
                <a:solidFill>
                  <a:srgbClr val="FF0000"/>
                </a:solidFill>
              </a:rPr>
              <a:t>tr</a:t>
            </a:r>
            <a:r>
              <a:rPr lang="en-US" sz="1400" dirty="0" smtClean="0">
                <a:solidFill>
                  <a:srgbClr val="FF0000"/>
                </a:solidFill>
              </a:rPr>
              <a:t>, </a:t>
            </a:r>
            <a:r>
              <a:rPr lang="en-US" sz="1400" dirty="0" err="1" smtClean="0">
                <a:solidFill>
                  <a:srgbClr val="FF0000"/>
                </a:solidFill>
              </a:rPr>
              <a:t>traceroute</a:t>
            </a:r>
            <a:r>
              <a:rPr lang="en-US" sz="1400" dirty="0" smtClean="0">
                <a:solidFill>
                  <a:srgbClr val="FF0000"/>
                </a:solidFill>
              </a:rPr>
              <a:t>, true, </a:t>
            </a:r>
            <a:r>
              <a:rPr lang="en-US" sz="1400" dirty="0" err="1" smtClean="0">
                <a:solidFill>
                  <a:srgbClr val="FF0000"/>
                </a:solidFill>
              </a:rPr>
              <a:t>tty</a:t>
            </a:r>
            <a:r>
              <a:rPr lang="en-US" sz="1400" dirty="0" smtClean="0">
                <a:solidFill>
                  <a:srgbClr val="FF0000"/>
                </a:solidFill>
              </a:rPr>
              <a:t>, </a:t>
            </a:r>
            <a:r>
              <a:rPr lang="en-US" sz="1400" dirty="0" err="1" smtClean="0">
                <a:solidFill>
                  <a:srgbClr val="FF0000"/>
                </a:solidFill>
              </a:rPr>
              <a:t>udhcpc</a:t>
            </a:r>
            <a:r>
              <a:rPr lang="en-US" sz="1400" dirty="0" smtClean="0">
                <a:solidFill>
                  <a:srgbClr val="FF0000"/>
                </a:solidFill>
              </a:rPr>
              <a:t>, </a:t>
            </a:r>
            <a:r>
              <a:rPr lang="en-US" sz="1400" dirty="0" err="1" smtClean="0">
                <a:solidFill>
                  <a:srgbClr val="FF0000"/>
                </a:solidFill>
              </a:rPr>
              <a:t>udhcpd</a:t>
            </a:r>
            <a:r>
              <a:rPr lang="en-US" sz="1400" dirty="0" smtClean="0">
                <a:solidFill>
                  <a:srgbClr val="FF0000"/>
                </a:solidFill>
              </a:rPr>
              <a:t>, </a:t>
            </a:r>
            <a:r>
              <a:rPr lang="en-US" sz="1400" dirty="0" err="1" smtClean="0">
                <a:solidFill>
                  <a:srgbClr val="FF0000"/>
                </a:solidFill>
              </a:rPr>
              <a:t>umount</a:t>
            </a:r>
            <a:r>
              <a:rPr lang="en-US" sz="1400" dirty="0" smtClean="0">
                <a:solidFill>
                  <a:srgbClr val="FF0000"/>
                </a:solidFill>
              </a:rPr>
              <a:t>, </a:t>
            </a:r>
            <a:r>
              <a:rPr lang="en-US" sz="1400" dirty="0" err="1" smtClean="0">
                <a:solidFill>
                  <a:srgbClr val="FF0000"/>
                </a:solidFill>
              </a:rPr>
              <a:t>uname</a:t>
            </a:r>
            <a:r>
              <a:rPr lang="en-US" sz="1400" dirty="0" smtClean="0">
                <a:solidFill>
                  <a:srgbClr val="FF0000"/>
                </a:solidFill>
              </a:rPr>
              <a:t>, </a:t>
            </a:r>
            <a:r>
              <a:rPr lang="en-US" sz="1400" dirty="0" err="1" smtClean="0">
                <a:solidFill>
                  <a:srgbClr val="FF0000"/>
                </a:solidFill>
              </a:rPr>
              <a:t>uniq</a:t>
            </a:r>
            <a:r>
              <a:rPr lang="en-US" sz="1400" dirty="0" smtClean="0">
                <a:solidFill>
                  <a:srgbClr val="FF0000"/>
                </a:solidFill>
              </a:rPr>
              <a:t>, unzip, uptime, </a:t>
            </a:r>
            <a:r>
              <a:rPr lang="en-US" sz="1400" dirty="0" err="1" smtClean="0">
                <a:solidFill>
                  <a:srgbClr val="FF0000"/>
                </a:solidFill>
              </a:rPr>
              <a:t>usleep</a:t>
            </a:r>
            <a:r>
              <a:rPr lang="en-US" sz="1400" dirty="0" smtClean="0">
                <a:solidFill>
                  <a:srgbClr val="FF0000"/>
                </a:solidFill>
              </a:rPr>
              <a:t>, vi, </a:t>
            </a:r>
            <a:r>
              <a:rPr lang="en-US" sz="1400" dirty="0" err="1" smtClean="0">
                <a:solidFill>
                  <a:srgbClr val="FF0000"/>
                </a:solidFill>
              </a:rPr>
              <a:t>vlock</a:t>
            </a:r>
            <a:r>
              <a:rPr lang="en-US" sz="1400" dirty="0" smtClean="0">
                <a:solidFill>
                  <a:srgbClr val="FF0000"/>
                </a:solidFill>
              </a:rPr>
              <a:t>, watch,  </a:t>
            </a:r>
            <a:r>
              <a:rPr lang="en-US" sz="1400" dirty="0" err="1" smtClean="0">
                <a:solidFill>
                  <a:srgbClr val="FF0000"/>
                </a:solidFill>
              </a:rPr>
              <a:t>wc</a:t>
            </a:r>
            <a:r>
              <a:rPr lang="en-US" sz="1400" dirty="0" smtClean="0">
                <a:solidFill>
                  <a:srgbClr val="FF0000"/>
                </a:solidFill>
              </a:rPr>
              <a:t>, </a:t>
            </a:r>
            <a:r>
              <a:rPr lang="en-US" sz="1400" dirty="0" err="1" smtClean="0">
                <a:solidFill>
                  <a:srgbClr val="FF0000"/>
                </a:solidFill>
              </a:rPr>
              <a:t>wget</a:t>
            </a:r>
            <a:r>
              <a:rPr lang="en-US" sz="1400" dirty="0" smtClean="0">
                <a:solidFill>
                  <a:srgbClr val="FF0000"/>
                </a:solidFill>
              </a:rPr>
              <a:t>, which, who, </a:t>
            </a:r>
            <a:r>
              <a:rPr lang="en-US" sz="1400" dirty="0" err="1" smtClean="0">
                <a:solidFill>
                  <a:srgbClr val="FF0000"/>
                </a:solidFill>
              </a:rPr>
              <a:t>whoami</a:t>
            </a:r>
            <a:r>
              <a:rPr lang="en-US" sz="1400" dirty="0" smtClean="0">
                <a:solidFill>
                  <a:srgbClr val="FF0000"/>
                </a:solidFill>
              </a:rPr>
              <a:t>, </a:t>
            </a:r>
            <a:r>
              <a:rPr lang="en-US" sz="1400" dirty="0" err="1" smtClean="0">
                <a:solidFill>
                  <a:srgbClr val="FF0000"/>
                </a:solidFill>
              </a:rPr>
              <a:t>xargs</a:t>
            </a:r>
            <a:r>
              <a:rPr lang="en-US" sz="1400" dirty="0" smtClean="0">
                <a:solidFill>
                  <a:srgbClr val="FF0000"/>
                </a:solidFill>
              </a:rPr>
              <a:t>, yes, </a:t>
            </a:r>
            <a:r>
              <a:rPr lang="en-US" sz="1400" dirty="0" err="1" smtClean="0">
                <a:solidFill>
                  <a:srgbClr val="FF0000"/>
                </a:solidFill>
              </a:rPr>
              <a:t>zcat</a:t>
            </a:r>
            <a:endParaRPr lang="en-US" sz="1400" dirty="0" smtClean="0">
              <a:solidFill>
                <a:srgbClr val="FF0000"/>
              </a:solidFill>
            </a:endParaRPr>
          </a:p>
          <a:p>
            <a:endParaRPr lang="en-US" dirty="0">
              <a:solidFill>
                <a:srgbClr val="FF0000"/>
              </a:solidFill>
            </a:endParaRPr>
          </a:p>
        </p:txBody>
      </p:sp>
      <p:sp>
        <p:nvSpPr>
          <p:cNvPr id="5" name="TextBox 4"/>
          <p:cNvSpPr txBox="1"/>
          <p:nvPr/>
        </p:nvSpPr>
        <p:spPr>
          <a:xfrm>
            <a:off x="0" y="0"/>
            <a:ext cx="2978892" cy="338554"/>
          </a:xfrm>
          <a:prstGeom prst="rect">
            <a:avLst/>
          </a:prstGeom>
          <a:noFill/>
          <a:ln>
            <a:solidFill>
              <a:srgbClr val="FF0000"/>
            </a:solidFill>
          </a:ln>
        </p:spPr>
        <p:txBody>
          <a:bodyPr wrap="none" rtlCol="0">
            <a:spAutoFit/>
          </a:bodyPr>
          <a:lstStyle/>
          <a:p>
            <a:r>
              <a:rPr lang="en-US" sz="1600" dirty="0" smtClean="0">
                <a:solidFill>
                  <a:srgbClr val="FF0000"/>
                </a:solidFill>
              </a:rPr>
              <a:t>Embedded Linux—small footprint</a:t>
            </a:r>
            <a:endParaRPr lang="en-US" sz="16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p:cBhvr override="childStyle">
                                        <p:cTn id="6" dur="2000" fill="hold"/>
                                        <p:tgtEl>
                                          <p:spTgt spid="3">
                                            <p:txEl>
                                              <p:pRg st="0" end="0"/>
                                            </p:txEl>
                                          </p:spTgt>
                                        </p:tgtEl>
                                        <p:attrNameLst>
                                          <p:attrName>style.color</p:attrName>
                                        </p:attrNameLst>
                                      </p:cBhvr>
                                      <p:to>
                                        <a:srgbClr val="DDDDDD"/>
                                      </p:to>
                                    </p:animClr>
                                  </p:childTnLst>
                                </p:cTn>
                              </p:par>
                              <p:par>
                                <p:cTn id="7" presetID="3" presetClass="emph" presetSubtype="2" fill="hold" grpId="0" nodeType="withEffect">
                                  <p:stCondLst>
                                    <p:cond delay="0"/>
                                  </p:stCondLst>
                                  <p:childTnLst>
                                    <p:animClr clrSpc="rgb">
                                      <p:cBhvr override="childStyle">
                                        <p:cTn id="8" dur="2000" fill="hold"/>
                                        <p:tgtEl>
                                          <p:spTgt spid="3">
                                            <p:txEl>
                                              <p:pRg st="1" end="1"/>
                                            </p:txEl>
                                          </p:spTgt>
                                        </p:tgtEl>
                                        <p:attrNameLst>
                                          <p:attrName>style.color</p:attrName>
                                        </p:attrNameLst>
                                      </p:cBhvr>
                                      <p:to>
                                        <a:srgbClr val="DDDDDD"/>
                                      </p:to>
                                    </p:animClr>
                                  </p:childTnLst>
                                </p:cTn>
                              </p:par>
                              <p:par>
                                <p:cTn id="9" presetID="3" presetClass="emph" presetSubtype="2" fill="hold" grpId="0" nodeType="withEffect">
                                  <p:stCondLst>
                                    <p:cond delay="0"/>
                                  </p:stCondLst>
                                  <p:childTnLst>
                                    <p:animClr clrSpc="rgb">
                                      <p:cBhvr override="childStyle">
                                        <p:cTn id="10" dur="2000" fill="hold"/>
                                        <p:tgtEl>
                                          <p:spTgt spid="3">
                                            <p:txEl>
                                              <p:pRg st="2" end="2"/>
                                            </p:txEl>
                                          </p:spTgt>
                                        </p:tgtEl>
                                        <p:attrNameLst>
                                          <p:attrName>style.color</p:attrName>
                                        </p:attrNameLst>
                                      </p:cBhvr>
                                      <p:to>
                                        <a:srgbClr val="DDDDDD"/>
                                      </p:to>
                                    </p:animClr>
                                  </p:childTnLst>
                                </p:cTn>
                              </p:par>
                              <p:par>
                                <p:cTn id="11" presetID="3" presetClass="emph" presetSubtype="2" fill="hold" grpId="0" nodeType="withEffect">
                                  <p:stCondLst>
                                    <p:cond delay="0"/>
                                  </p:stCondLst>
                                  <p:childTnLst>
                                    <p:animClr clrSpc="rgb">
                                      <p:cBhvr override="childStyle">
                                        <p:cTn id="12" dur="2000" fill="hold"/>
                                        <p:tgtEl>
                                          <p:spTgt spid="3">
                                            <p:txEl>
                                              <p:pRg st="3" end="3"/>
                                            </p:txEl>
                                          </p:spTgt>
                                        </p:tgtEl>
                                        <p:attrNameLst>
                                          <p:attrName>style.color</p:attrName>
                                        </p:attrNameLst>
                                      </p:cBhvr>
                                      <p:to>
                                        <a:srgbClr val="DDDDDD"/>
                                      </p:to>
                                    </p:animClr>
                                  </p:childTnLst>
                                </p:cTn>
                              </p:par>
                              <p:par>
                                <p:cTn id="13" presetID="3" presetClass="emph" presetSubtype="2" fill="hold" grpId="0" nodeType="withEffect">
                                  <p:stCondLst>
                                    <p:cond delay="0"/>
                                  </p:stCondLst>
                                  <p:childTnLst>
                                    <p:animClr clrSpc="rgb">
                                      <p:cBhvr override="childStyle">
                                        <p:cTn id="14" dur="2000" fill="hold"/>
                                        <p:tgtEl>
                                          <p:spTgt spid="3">
                                            <p:txEl>
                                              <p:pRg st="4" end="4"/>
                                            </p:txEl>
                                          </p:spTgt>
                                        </p:tgtEl>
                                        <p:attrNameLst>
                                          <p:attrName>style.color</p:attrName>
                                        </p:attrNameLst>
                                      </p:cBhvr>
                                      <p:to>
                                        <a:srgbClr val="DDDDDD"/>
                                      </p:to>
                                    </p:animClr>
                                  </p:childTnLst>
                                </p:cTn>
                              </p:par>
                              <p:par>
                                <p:cTn id="15" presetID="3" presetClass="emph" presetSubtype="2" fill="hold" grpId="0" nodeType="withEffect">
                                  <p:stCondLst>
                                    <p:cond delay="0"/>
                                  </p:stCondLst>
                                  <p:childTnLst>
                                    <p:animClr clrSpc="rgb">
                                      <p:cBhvr override="childStyle">
                                        <p:cTn id="16" dur="2000" fill="hold"/>
                                        <p:tgtEl>
                                          <p:spTgt spid="3">
                                            <p:txEl>
                                              <p:pRg st="5" end="5"/>
                                            </p:txEl>
                                          </p:spTgt>
                                        </p:tgtEl>
                                        <p:attrNameLst>
                                          <p:attrName>style.color</p:attrName>
                                        </p:attrNameLst>
                                      </p:cBhvr>
                                      <p:to>
                                        <a:srgbClr val="DDDDDD"/>
                                      </p:to>
                                    </p:animClr>
                                  </p:childTnLst>
                                </p:cTn>
                              </p:par>
                              <p:par>
                                <p:cTn id="17" presetID="3" presetClass="emph" presetSubtype="2" fill="hold" grpId="0" nodeType="withEffect">
                                  <p:stCondLst>
                                    <p:cond delay="0"/>
                                  </p:stCondLst>
                                  <p:childTnLst>
                                    <p:animClr clrSpc="rgb">
                                      <p:cBhvr override="childStyle">
                                        <p:cTn id="18" dur="2000" fill="hold"/>
                                        <p:tgtEl>
                                          <p:spTgt spid="3">
                                            <p:txEl>
                                              <p:pRg st="6" end="6"/>
                                            </p:txEl>
                                          </p:spTgt>
                                        </p:tgtEl>
                                        <p:attrNameLst>
                                          <p:attrName>style.color</p:attrName>
                                        </p:attrNameLst>
                                      </p:cBhvr>
                                      <p:to>
                                        <a:srgbClr val="DDDDDD"/>
                                      </p:to>
                                    </p:animClr>
                                  </p:childTnLst>
                                </p:cTn>
                              </p:par>
                              <p:par>
                                <p:cTn id="19" presetID="3" presetClass="emph" presetSubtype="2" fill="hold" grpId="0" nodeType="withEffect">
                                  <p:stCondLst>
                                    <p:cond delay="0"/>
                                  </p:stCondLst>
                                  <p:childTnLst>
                                    <p:animClr clrSpc="rgb">
                                      <p:cBhvr override="childStyle">
                                        <p:cTn id="20" dur="2000" fill="hold"/>
                                        <p:tgtEl>
                                          <p:spTgt spid="3">
                                            <p:txEl>
                                              <p:pRg st="7" end="7"/>
                                            </p:txEl>
                                          </p:spTgt>
                                        </p:tgtEl>
                                        <p:attrNameLst>
                                          <p:attrName>style.color</p:attrName>
                                        </p:attrNameLst>
                                      </p:cBhvr>
                                      <p:to>
                                        <a:srgbClr val="DDDDDD"/>
                                      </p:to>
                                    </p:animClr>
                                  </p:childTnLst>
                                </p:cTn>
                              </p:par>
                              <p:par>
                                <p:cTn id="21" presetID="2" presetClass="entr" presetSubtype="4"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a:t>
            </a:r>
            <a:r>
              <a:rPr lang="en-US" dirty="0" err="1" smtClean="0"/>
              <a:t>busybox</a:t>
            </a:r>
            <a:endParaRPr lang="en-US" dirty="0"/>
          </a:p>
        </p:txBody>
      </p:sp>
      <p:sp>
        <p:nvSpPr>
          <p:cNvPr id="3" name="Content Placeholder 2"/>
          <p:cNvSpPr>
            <a:spLocks noGrp="1"/>
          </p:cNvSpPr>
          <p:nvPr>
            <p:ph idx="1"/>
          </p:nvPr>
        </p:nvSpPr>
        <p:spPr/>
        <p:txBody>
          <a:bodyPr/>
          <a:lstStyle/>
          <a:p>
            <a:r>
              <a:rPr lang="en-US" dirty="0" smtClean="0"/>
              <a:t>Two ways to play</a:t>
            </a:r>
          </a:p>
          <a:p>
            <a:pPr lvl="1"/>
            <a:r>
              <a:rPr lang="en-US" dirty="0" smtClean="0"/>
              <a:t>Invoke from the command line as </a:t>
            </a:r>
            <a:r>
              <a:rPr lang="en-US" dirty="0" err="1" smtClean="0"/>
              <a:t>busybox</a:t>
            </a:r>
            <a:endParaRPr lang="en-US" dirty="0" smtClean="0"/>
          </a:p>
          <a:p>
            <a:pPr lvl="2"/>
            <a:r>
              <a:rPr lang="en-US" b="1" dirty="0" err="1">
                <a:latin typeface="Courier New" pitchFamily="49" charset="0"/>
                <a:cs typeface="Courier New" pitchFamily="49" charset="0"/>
              </a:rPr>
              <a:t>busybox</a:t>
            </a:r>
            <a:r>
              <a:rPr lang="en-US" b="1" dirty="0">
                <a:latin typeface="Courier New" pitchFamily="49" charset="0"/>
                <a:cs typeface="Courier New" pitchFamily="49" charset="0"/>
              </a:rPr>
              <a:t> </a:t>
            </a:r>
            <a:r>
              <a:rPr lang="en-US" b="1" dirty="0" err="1">
                <a:latin typeface="Courier New" pitchFamily="49" charset="0"/>
                <a:cs typeface="Courier New" pitchFamily="49" charset="0"/>
              </a:rPr>
              <a:t>ls</a:t>
            </a: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dirty="0" smtClean="0">
              <a:latin typeface="Courier New" pitchFamily="49" charset="0"/>
              <a:cs typeface="Courier New" pitchFamily="49" charset="0"/>
            </a:endParaRPr>
          </a:p>
          <a:p>
            <a:pPr lvl="1"/>
            <a:r>
              <a:rPr lang="en-US" dirty="0" smtClean="0"/>
              <a:t>Or create a </a:t>
            </a:r>
            <a:r>
              <a:rPr lang="en-US" dirty="0" err="1" smtClean="0"/>
              <a:t>softlink</a:t>
            </a:r>
            <a:r>
              <a:rPr lang="en-US" dirty="0" smtClean="0"/>
              <a:t> to </a:t>
            </a:r>
            <a:r>
              <a:rPr lang="en-US" dirty="0" err="1" smtClean="0"/>
              <a:t>busybox</a:t>
            </a:r>
            <a:r>
              <a:rPr lang="en-US" dirty="0" smtClean="0"/>
              <a:t> and it will run as the name of that link.</a:t>
            </a:r>
          </a:p>
          <a:p>
            <a:pPr lvl="2"/>
            <a:r>
              <a:rPr lang="en-US" dirty="0" smtClean="0"/>
              <a:t>So if you have a </a:t>
            </a:r>
            <a:r>
              <a:rPr lang="en-US" dirty="0" err="1" smtClean="0"/>
              <a:t>softlink</a:t>
            </a:r>
            <a:r>
              <a:rPr lang="en-US" dirty="0" smtClean="0"/>
              <a:t> to </a:t>
            </a:r>
            <a:r>
              <a:rPr lang="en-US" dirty="0" err="1" smtClean="0"/>
              <a:t>busybox</a:t>
            </a:r>
            <a:r>
              <a:rPr lang="en-US" dirty="0" smtClean="0"/>
              <a:t> named “</a:t>
            </a:r>
            <a:r>
              <a:rPr lang="en-US" dirty="0" err="1" smtClean="0"/>
              <a:t>ls</a:t>
            </a:r>
            <a:r>
              <a:rPr lang="en-US" dirty="0" smtClean="0"/>
              <a:t>” it will run as </a:t>
            </a:r>
            <a:r>
              <a:rPr lang="en-US" dirty="0" err="1" smtClean="0"/>
              <a:t>ls</a:t>
            </a:r>
            <a:r>
              <a:rPr lang="en-US" dirty="0" smtClean="0"/>
              <a:t>.</a:t>
            </a:r>
          </a:p>
          <a:p>
            <a:pPr lvl="2"/>
            <a:endParaRPr lang="en-US" dirty="0"/>
          </a:p>
        </p:txBody>
      </p:sp>
      <p:sp>
        <p:nvSpPr>
          <p:cNvPr id="4" name="TextBox 3"/>
          <p:cNvSpPr txBox="1"/>
          <p:nvPr/>
        </p:nvSpPr>
        <p:spPr>
          <a:xfrm>
            <a:off x="0" y="0"/>
            <a:ext cx="2978892" cy="338554"/>
          </a:xfrm>
          <a:prstGeom prst="rect">
            <a:avLst/>
          </a:prstGeom>
          <a:noFill/>
          <a:ln>
            <a:solidFill>
              <a:srgbClr val="FF0000"/>
            </a:solidFill>
          </a:ln>
        </p:spPr>
        <p:txBody>
          <a:bodyPr wrap="none" rtlCol="0">
            <a:spAutoFit/>
          </a:bodyPr>
          <a:lstStyle/>
          <a:p>
            <a:r>
              <a:rPr lang="en-US" sz="1600" dirty="0" smtClean="0">
                <a:solidFill>
                  <a:srgbClr val="FF0000"/>
                </a:solidFill>
              </a:rPr>
              <a:t>Embedded Linux—small footprint</a:t>
            </a:r>
            <a:endParaRPr lang="en-US" sz="1600" dirty="0">
              <a:solidFill>
                <a:srgbClr val="FF0000"/>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Links done for you</a:t>
            </a:r>
            <a:endParaRPr lang="en-US" dirty="0"/>
          </a:p>
        </p:txBody>
      </p:sp>
      <p:sp>
        <p:nvSpPr>
          <p:cNvPr id="4" name="Content Placeholder 3"/>
          <p:cNvSpPr>
            <a:spLocks noGrp="1"/>
          </p:cNvSpPr>
          <p:nvPr>
            <p:ph sz="half" idx="1"/>
          </p:nvPr>
        </p:nvSpPr>
        <p:spPr/>
        <p:txBody>
          <a:bodyPr/>
          <a:lstStyle/>
          <a:p>
            <a:r>
              <a:rPr lang="en-US" dirty="0" smtClean="0"/>
              <a:t>Normally speaking, you’ll use the </a:t>
            </a:r>
            <a:r>
              <a:rPr lang="en-US" dirty="0" err="1" smtClean="0"/>
              <a:t>softlink</a:t>
            </a:r>
            <a:r>
              <a:rPr lang="en-US" dirty="0" smtClean="0"/>
              <a:t> option.</a:t>
            </a:r>
          </a:p>
          <a:p>
            <a:pPr lvl="1"/>
            <a:r>
              <a:rPr lang="en-US" dirty="0" smtClean="0"/>
              <a:t>You can get it to put in all the links for you with “make install”</a:t>
            </a:r>
          </a:p>
          <a:p>
            <a:pPr lvl="2"/>
            <a:r>
              <a:rPr lang="en-US" dirty="0" smtClean="0"/>
              <a:t>Be darn careful you don’t overwrite things locally if you are doing this on the host machine. </a:t>
            </a:r>
          </a:p>
          <a:p>
            <a:pPr lvl="3"/>
            <a:r>
              <a:rPr lang="en-US" dirty="0" smtClean="0"/>
              <a:t>That would be bad.</a:t>
            </a:r>
          </a:p>
          <a:p>
            <a:pPr lvl="1"/>
            <a:endParaRPr lang="en-US" dirty="0"/>
          </a:p>
        </p:txBody>
      </p:sp>
      <p:pic>
        <p:nvPicPr>
          <p:cNvPr id="1026" name="Picture 2"/>
          <p:cNvPicPr>
            <a:picLocks noGrp="1" noChangeAspect="1" noChangeArrowheads="1"/>
          </p:cNvPicPr>
          <p:nvPr>
            <p:ph sz="half" idx="2"/>
          </p:nvPr>
        </p:nvPicPr>
        <p:blipFill>
          <a:blip r:embed="rId3" cstate="print"/>
          <a:srcRect/>
          <a:stretch>
            <a:fillRect/>
          </a:stretch>
        </p:blipFill>
        <p:spPr bwMode="auto">
          <a:xfrm>
            <a:off x="4724400" y="1295400"/>
            <a:ext cx="3305799" cy="2543969"/>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4495800" y="4343400"/>
            <a:ext cx="4124325" cy="2009775"/>
          </a:xfrm>
          <a:prstGeom prst="rect">
            <a:avLst/>
          </a:prstGeom>
          <a:noFill/>
          <a:ln w="9525">
            <a:noFill/>
            <a:miter lim="800000"/>
            <a:headEnd/>
            <a:tailEnd/>
          </a:ln>
        </p:spPr>
      </p:pic>
      <p:sp>
        <p:nvSpPr>
          <p:cNvPr id="6" name="TextBox 5"/>
          <p:cNvSpPr txBox="1"/>
          <p:nvPr/>
        </p:nvSpPr>
        <p:spPr>
          <a:xfrm>
            <a:off x="0" y="0"/>
            <a:ext cx="2978892" cy="338554"/>
          </a:xfrm>
          <a:prstGeom prst="rect">
            <a:avLst/>
          </a:prstGeom>
          <a:noFill/>
          <a:ln>
            <a:solidFill>
              <a:srgbClr val="FF0000"/>
            </a:solidFill>
          </a:ln>
        </p:spPr>
        <p:txBody>
          <a:bodyPr wrap="none" rtlCol="0">
            <a:spAutoFit/>
          </a:bodyPr>
          <a:lstStyle/>
          <a:p>
            <a:r>
              <a:rPr lang="en-US" sz="1600" dirty="0" smtClean="0">
                <a:solidFill>
                  <a:srgbClr val="FF0000"/>
                </a:solidFill>
              </a:rPr>
              <a:t>Embedded Linux—small footprint</a:t>
            </a:r>
            <a:endParaRPr lang="en-US" sz="1600" dirty="0">
              <a:solidFill>
                <a:srgbClr val="FF0000"/>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initialization</a:t>
            </a:r>
            <a:endParaRPr lang="en-US" dirty="0"/>
          </a:p>
        </p:txBody>
      </p:sp>
      <p:sp>
        <p:nvSpPr>
          <p:cNvPr id="5" name="Content Placeholder 4"/>
          <p:cNvSpPr>
            <a:spLocks noGrp="1"/>
          </p:cNvSpPr>
          <p:nvPr>
            <p:ph sz="half" idx="1"/>
          </p:nvPr>
        </p:nvSpPr>
        <p:spPr>
          <a:xfrm>
            <a:off x="152400" y="1600200"/>
            <a:ext cx="4343400" cy="4525963"/>
          </a:xfrm>
        </p:spPr>
        <p:txBody>
          <a:bodyPr>
            <a:noAutofit/>
          </a:bodyPr>
          <a:lstStyle/>
          <a:p>
            <a:r>
              <a:rPr lang="en-US" dirty="0" err="1" smtClean="0"/>
              <a:t>Busybot</a:t>
            </a:r>
            <a:r>
              <a:rPr lang="en-US" dirty="0" smtClean="0"/>
              <a:t> can also be “init”</a:t>
            </a:r>
          </a:p>
          <a:p>
            <a:pPr lvl="1"/>
            <a:r>
              <a:rPr lang="en-US" sz="2800" dirty="0" smtClean="0"/>
              <a:t>But it’s a simpler/different version than the init material covered </a:t>
            </a:r>
            <a:r>
              <a:rPr lang="en-US" sz="2800" dirty="0" smtClean="0"/>
              <a:t>above.</a:t>
            </a:r>
            <a:endParaRPr lang="en-US" sz="2800" dirty="0" smtClean="0"/>
          </a:p>
          <a:p>
            <a:pPr lvl="1"/>
            <a:r>
              <a:rPr lang="en-US" sz="2800" dirty="0" smtClean="0"/>
              <a:t>More </a:t>
            </a:r>
            <a:r>
              <a:rPr lang="en-US" sz="2800" dirty="0" smtClean="0"/>
              <a:t>“bash” like</a:t>
            </a:r>
            <a:endParaRPr lang="en-US" sz="2800" dirty="0"/>
          </a:p>
        </p:txBody>
      </p:sp>
      <p:sp>
        <p:nvSpPr>
          <p:cNvPr id="6" name="Content Placeholder 5"/>
          <p:cNvSpPr>
            <a:spLocks noGrp="1"/>
          </p:cNvSpPr>
          <p:nvPr>
            <p:ph sz="half" idx="2"/>
          </p:nvPr>
        </p:nvSpPr>
        <p:spPr>
          <a:xfrm>
            <a:off x="4648200" y="1600200"/>
            <a:ext cx="4343400" cy="4525963"/>
          </a:xfrm>
        </p:spPr>
        <p:txBody>
          <a:bodyPr>
            <a:normAutofit fontScale="62500" lnSpcReduction="20000"/>
          </a:bodyPr>
          <a:lstStyle/>
          <a:p>
            <a:pPr>
              <a:buNone/>
            </a:pPr>
            <a:r>
              <a:rPr lang="en-US" b="1" dirty="0" smtClean="0">
                <a:latin typeface="Courier New" pitchFamily="49" charset="0"/>
                <a:cs typeface="Courier New" pitchFamily="49" charset="0"/>
              </a:rPr>
              <a:t>#!/bin/</a:t>
            </a:r>
            <a:r>
              <a:rPr lang="en-US" b="1" dirty="0" err="1" smtClean="0">
                <a:latin typeface="Courier New" pitchFamily="49" charset="0"/>
                <a:cs typeface="Courier New" pitchFamily="49" charset="0"/>
              </a:rPr>
              <a:t>sh</a:t>
            </a:r>
            <a:endParaRPr lang="en-US" b="1" dirty="0">
              <a:latin typeface="Courier New" pitchFamily="49" charset="0"/>
              <a:cs typeface="Courier New" pitchFamily="49" charset="0"/>
            </a:endParaRPr>
          </a:p>
          <a:p>
            <a:pPr>
              <a:buNone/>
            </a:pPr>
            <a:r>
              <a:rPr lang="en-US" b="1" dirty="0">
                <a:latin typeface="Courier New" pitchFamily="49" charset="0"/>
                <a:cs typeface="Courier New" pitchFamily="49" charset="0"/>
              </a:rPr>
              <a:t>echo “Mounting proc”</a:t>
            </a:r>
          </a:p>
          <a:p>
            <a:pPr>
              <a:buNone/>
            </a:pPr>
            <a:r>
              <a:rPr lang="pl-PL" b="1" dirty="0">
                <a:latin typeface="Courier New" pitchFamily="49" charset="0"/>
                <a:cs typeface="Courier New" pitchFamily="49" charset="0"/>
              </a:rPr>
              <a:t>mount -t proc /proc /</a:t>
            </a:r>
            <a:r>
              <a:rPr lang="pl-PL" b="1" dirty="0" smtClean="0">
                <a:latin typeface="Courier New" pitchFamily="49" charset="0"/>
                <a:cs typeface="Courier New" pitchFamily="49" charset="0"/>
              </a:rPr>
              <a:t>proc</a:t>
            </a:r>
            <a:r>
              <a:rPr lang="en-US" b="1" dirty="0" smtClean="0">
                <a:latin typeface="Courier New" pitchFamily="49" charset="0"/>
                <a:cs typeface="Courier New" pitchFamily="49" charset="0"/>
              </a:rPr>
              <a:t/>
            </a:r>
            <a:br>
              <a:rPr lang="en-US" b="1" dirty="0" smtClean="0">
                <a:latin typeface="Courier New" pitchFamily="49" charset="0"/>
                <a:cs typeface="Courier New" pitchFamily="49" charset="0"/>
              </a:rPr>
            </a:br>
            <a:endParaRPr lang="pl-PL" b="1" dirty="0">
              <a:latin typeface="Courier New" pitchFamily="49" charset="0"/>
              <a:cs typeface="Courier New" pitchFamily="49" charset="0"/>
            </a:endParaRPr>
          </a:p>
          <a:p>
            <a:pPr>
              <a:buNone/>
            </a:pPr>
            <a:r>
              <a:rPr lang="en-US" b="1" dirty="0">
                <a:latin typeface="Courier New" pitchFamily="49" charset="0"/>
                <a:cs typeface="Courier New" pitchFamily="49" charset="0"/>
              </a:rPr>
              <a:t>echo “Starting system loggers”</a:t>
            </a:r>
          </a:p>
          <a:p>
            <a:pPr>
              <a:buNone/>
            </a:pPr>
            <a:r>
              <a:rPr lang="en-US" b="1" dirty="0" err="1">
                <a:latin typeface="Courier New" pitchFamily="49" charset="0"/>
                <a:cs typeface="Courier New" pitchFamily="49" charset="0"/>
              </a:rPr>
              <a:t>syslogd</a:t>
            </a:r>
            <a:endParaRPr lang="en-US" b="1" dirty="0">
              <a:latin typeface="Courier New" pitchFamily="49" charset="0"/>
              <a:cs typeface="Courier New" pitchFamily="49" charset="0"/>
            </a:endParaRPr>
          </a:p>
          <a:p>
            <a:pPr>
              <a:buNone/>
            </a:pPr>
            <a:r>
              <a:rPr lang="en-US" b="1" dirty="0" err="1" smtClean="0">
                <a:latin typeface="Courier New" pitchFamily="49" charset="0"/>
                <a:cs typeface="Courier New" pitchFamily="49" charset="0"/>
              </a:rPr>
              <a:t>klogd</a:t>
            </a:r>
            <a:r>
              <a:rPr lang="en-US" b="1" dirty="0" smtClean="0">
                <a:latin typeface="Courier New" pitchFamily="49" charset="0"/>
                <a:cs typeface="Courier New" pitchFamily="49" charset="0"/>
              </a:rPr>
              <a:t/>
            </a:r>
            <a:br>
              <a:rPr lang="en-US" b="1" dirty="0" smtClean="0">
                <a:latin typeface="Courier New" pitchFamily="49" charset="0"/>
                <a:cs typeface="Courier New" pitchFamily="49" charset="0"/>
              </a:rPr>
            </a:br>
            <a:endParaRPr lang="en-US" b="1" dirty="0">
              <a:latin typeface="Courier New" pitchFamily="49" charset="0"/>
              <a:cs typeface="Courier New" pitchFamily="49" charset="0"/>
            </a:endParaRPr>
          </a:p>
          <a:p>
            <a:pPr>
              <a:buNone/>
            </a:pPr>
            <a:r>
              <a:rPr lang="en-US" b="1" dirty="0">
                <a:latin typeface="Courier New" pitchFamily="49" charset="0"/>
                <a:cs typeface="Courier New" pitchFamily="49" charset="0"/>
              </a:rPr>
              <a:t>echo “Configuring loopback interface”</a:t>
            </a:r>
          </a:p>
          <a:p>
            <a:pPr>
              <a:buNone/>
            </a:pPr>
            <a:r>
              <a:rPr lang="en-US" b="1" dirty="0" err="1">
                <a:latin typeface="Courier New" pitchFamily="49" charset="0"/>
                <a:cs typeface="Courier New" pitchFamily="49" charset="0"/>
              </a:rPr>
              <a:t>ifconfig</a:t>
            </a:r>
            <a:r>
              <a:rPr lang="en-US" b="1" dirty="0">
                <a:latin typeface="Courier New" pitchFamily="49" charset="0"/>
                <a:cs typeface="Courier New" pitchFamily="49" charset="0"/>
              </a:rPr>
              <a:t> lo </a:t>
            </a:r>
            <a:r>
              <a:rPr lang="en-US" b="1" dirty="0" smtClean="0">
                <a:latin typeface="Courier New" pitchFamily="49" charset="0"/>
                <a:cs typeface="Courier New" pitchFamily="49" charset="0"/>
              </a:rPr>
              <a:t>127.0.0.1</a:t>
            </a:r>
            <a:br>
              <a:rPr lang="en-US" b="1" dirty="0" smtClean="0">
                <a:latin typeface="Courier New" pitchFamily="49" charset="0"/>
                <a:cs typeface="Courier New" pitchFamily="49" charset="0"/>
              </a:rPr>
            </a:br>
            <a:endParaRPr lang="en-US" b="1" dirty="0">
              <a:latin typeface="Courier New" pitchFamily="49" charset="0"/>
              <a:cs typeface="Courier New" pitchFamily="49" charset="0"/>
            </a:endParaRPr>
          </a:p>
          <a:p>
            <a:pPr>
              <a:buNone/>
            </a:pPr>
            <a:r>
              <a:rPr lang="en-US" b="1" dirty="0">
                <a:latin typeface="Courier New" pitchFamily="49" charset="0"/>
                <a:cs typeface="Courier New" pitchFamily="49" charset="0"/>
              </a:rPr>
              <a:t>echo “Starting </a:t>
            </a:r>
            <a:r>
              <a:rPr lang="en-US" b="1" dirty="0" err="1">
                <a:latin typeface="Courier New" pitchFamily="49" charset="0"/>
                <a:cs typeface="Courier New" pitchFamily="49" charset="0"/>
              </a:rPr>
              <a:t>inetd</a:t>
            </a:r>
            <a:r>
              <a:rPr lang="en-US" b="1" dirty="0">
                <a:latin typeface="Courier New" pitchFamily="49" charset="0"/>
                <a:cs typeface="Courier New" pitchFamily="49" charset="0"/>
              </a:rPr>
              <a:t>”</a:t>
            </a:r>
          </a:p>
          <a:p>
            <a:pPr>
              <a:buNone/>
            </a:pPr>
            <a:r>
              <a:rPr lang="en-US" b="1" dirty="0" err="1">
                <a:latin typeface="Courier New" pitchFamily="49" charset="0"/>
                <a:cs typeface="Courier New" pitchFamily="49" charset="0"/>
              </a:rPr>
              <a:t>x</a:t>
            </a:r>
            <a:r>
              <a:rPr lang="en-US" b="1" dirty="0" err="1" smtClean="0">
                <a:latin typeface="Courier New" pitchFamily="49" charset="0"/>
                <a:cs typeface="Courier New" pitchFamily="49" charset="0"/>
              </a:rPr>
              <a:t>inetd</a:t>
            </a:r>
            <a:r>
              <a:rPr lang="en-US" b="1" dirty="0" smtClean="0">
                <a:latin typeface="Courier New" pitchFamily="49" charset="0"/>
                <a:cs typeface="Courier New" pitchFamily="49" charset="0"/>
              </a:rPr>
              <a:t/>
            </a:r>
            <a:br>
              <a:rPr lang="en-US" b="1" dirty="0" smtClean="0">
                <a:latin typeface="Courier New" pitchFamily="49" charset="0"/>
                <a:cs typeface="Courier New" pitchFamily="49" charset="0"/>
              </a:rPr>
            </a:br>
            <a:endParaRPr lang="en-US" b="1" dirty="0">
              <a:latin typeface="Courier New" pitchFamily="49" charset="0"/>
              <a:cs typeface="Courier New" pitchFamily="49" charset="0"/>
            </a:endParaRPr>
          </a:p>
          <a:p>
            <a:pPr>
              <a:buNone/>
            </a:pPr>
            <a:r>
              <a:rPr lang="en-US" b="1" dirty="0">
                <a:latin typeface="Courier New" pitchFamily="49" charset="0"/>
                <a:cs typeface="Courier New" pitchFamily="49" charset="0"/>
              </a:rPr>
              <a:t># start a shell</a:t>
            </a:r>
          </a:p>
          <a:p>
            <a:pPr>
              <a:buNone/>
            </a:pPr>
            <a:r>
              <a:rPr lang="en-US" b="1" dirty="0" err="1">
                <a:latin typeface="Courier New" pitchFamily="49" charset="0"/>
                <a:cs typeface="Courier New" pitchFamily="49" charset="0"/>
              </a:rPr>
              <a:t>busybox</a:t>
            </a:r>
            <a:r>
              <a:rPr lang="en-US" b="1" dirty="0">
                <a:latin typeface="Courier New" pitchFamily="49" charset="0"/>
                <a:cs typeface="Courier New" pitchFamily="49" charset="0"/>
              </a:rPr>
              <a:t> </a:t>
            </a:r>
            <a:r>
              <a:rPr lang="en-US" b="1" dirty="0" err="1">
                <a:latin typeface="Courier New" pitchFamily="49" charset="0"/>
                <a:cs typeface="Courier New" pitchFamily="49" charset="0"/>
              </a:rPr>
              <a:t>sh</a:t>
            </a:r>
            <a:endParaRPr lang="en-US" b="1" dirty="0">
              <a:latin typeface="Courier New" pitchFamily="49" charset="0"/>
              <a:cs typeface="Courier New" pitchFamily="49" charset="0"/>
            </a:endParaRPr>
          </a:p>
        </p:txBody>
      </p:sp>
      <p:sp>
        <p:nvSpPr>
          <p:cNvPr id="7" name="TextBox 6"/>
          <p:cNvSpPr txBox="1"/>
          <p:nvPr/>
        </p:nvSpPr>
        <p:spPr>
          <a:xfrm>
            <a:off x="0" y="0"/>
            <a:ext cx="2978892" cy="338554"/>
          </a:xfrm>
          <a:prstGeom prst="rect">
            <a:avLst/>
          </a:prstGeom>
          <a:noFill/>
          <a:ln>
            <a:solidFill>
              <a:srgbClr val="FF0000"/>
            </a:solidFill>
          </a:ln>
        </p:spPr>
        <p:txBody>
          <a:bodyPr wrap="none" rtlCol="0">
            <a:spAutoFit/>
          </a:bodyPr>
          <a:lstStyle/>
          <a:p>
            <a:r>
              <a:rPr lang="en-US" sz="1600" dirty="0" smtClean="0">
                <a:solidFill>
                  <a:srgbClr val="FF0000"/>
                </a:solidFill>
              </a:rPr>
              <a:t>Embedded Linux—small footprint</a:t>
            </a:r>
            <a:endParaRPr lang="en-US" sz="1600" dirty="0">
              <a:solidFill>
                <a:srgbClr val="FF0000"/>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err="1" smtClean="0"/>
              <a:t>BusyBox</a:t>
            </a:r>
            <a:r>
              <a:rPr lang="en-US" dirty="0" smtClean="0"/>
              <a:t> Summary</a:t>
            </a:r>
            <a:endParaRPr lang="en-US" dirty="0"/>
          </a:p>
        </p:txBody>
      </p:sp>
      <p:sp>
        <p:nvSpPr>
          <p:cNvPr id="6" name="Content Placeholder 5"/>
          <p:cNvSpPr>
            <a:spLocks noGrp="1"/>
          </p:cNvSpPr>
          <p:nvPr>
            <p:ph idx="1"/>
          </p:nvPr>
        </p:nvSpPr>
        <p:spPr/>
        <p:txBody>
          <a:bodyPr>
            <a:normAutofit fontScale="92500" lnSpcReduction="10000"/>
          </a:bodyPr>
          <a:lstStyle/>
          <a:p>
            <a:r>
              <a:rPr lang="en-US" dirty="0" err="1"/>
              <a:t>BusyBox</a:t>
            </a:r>
            <a:r>
              <a:rPr lang="en-US" dirty="0"/>
              <a:t> is a powerful tool for embedded systems that replaces many </a:t>
            </a:r>
            <a:r>
              <a:rPr lang="en-US" dirty="0" smtClean="0"/>
              <a:t>common Linux </a:t>
            </a:r>
            <a:r>
              <a:rPr lang="en-US" dirty="0"/>
              <a:t>utilities in a single </a:t>
            </a:r>
            <a:r>
              <a:rPr lang="en-US" dirty="0" err="1"/>
              <a:t>multicall</a:t>
            </a:r>
            <a:r>
              <a:rPr lang="en-US" dirty="0"/>
              <a:t> </a:t>
            </a:r>
            <a:r>
              <a:rPr lang="en-US" dirty="0" smtClean="0"/>
              <a:t>binary.</a:t>
            </a:r>
          </a:p>
          <a:p>
            <a:r>
              <a:rPr lang="en-US" dirty="0" err="1" smtClean="0"/>
              <a:t>BusyBox</a:t>
            </a:r>
            <a:r>
              <a:rPr lang="en-US" dirty="0" smtClean="0"/>
              <a:t> </a:t>
            </a:r>
            <a:r>
              <a:rPr lang="en-US" dirty="0"/>
              <a:t>can significantly reduce the size of your root file system image.</a:t>
            </a:r>
          </a:p>
          <a:p>
            <a:r>
              <a:rPr lang="en-US" dirty="0" smtClean="0"/>
              <a:t>Configuring </a:t>
            </a:r>
            <a:r>
              <a:rPr lang="en-US" dirty="0" err="1"/>
              <a:t>BusyBox</a:t>
            </a:r>
            <a:r>
              <a:rPr lang="en-US" dirty="0"/>
              <a:t> is straightforward, using an interface similar to that </a:t>
            </a:r>
            <a:r>
              <a:rPr lang="en-US" dirty="0" smtClean="0"/>
              <a:t>used for </a:t>
            </a:r>
            <a:r>
              <a:rPr lang="en-US" dirty="0"/>
              <a:t>Linux configuration.</a:t>
            </a:r>
          </a:p>
          <a:p>
            <a:r>
              <a:rPr lang="en-US" dirty="0" smtClean="0"/>
              <a:t>System </a:t>
            </a:r>
            <a:r>
              <a:rPr lang="en-US" dirty="0"/>
              <a:t>initialization is </a:t>
            </a:r>
            <a:r>
              <a:rPr lang="en-US" smtClean="0"/>
              <a:t>possible but somewhat </a:t>
            </a:r>
            <a:r>
              <a:rPr lang="en-US" dirty="0"/>
              <a:t>different with </a:t>
            </a:r>
            <a:r>
              <a:rPr lang="en-US" dirty="0" err="1" smtClean="0"/>
              <a:t>BusyBox</a:t>
            </a:r>
            <a:endParaRPr lang="en-US" dirty="0" smtClean="0"/>
          </a:p>
        </p:txBody>
      </p:sp>
      <p:sp>
        <p:nvSpPr>
          <p:cNvPr id="4" name="TextBox 3"/>
          <p:cNvSpPr txBox="1"/>
          <p:nvPr/>
        </p:nvSpPr>
        <p:spPr>
          <a:xfrm>
            <a:off x="228600" y="6553200"/>
            <a:ext cx="4010650" cy="338554"/>
          </a:xfrm>
          <a:prstGeom prst="rect">
            <a:avLst/>
          </a:prstGeom>
          <a:noFill/>
        </p:spPr>
        <p:txBody>
          <a:bodyPr wrap="none" rtlCol="0">
            <a:spAutoFit/>
          </a:bodyPr>
          <a:lstStyle/>
          <a:p>
            <a:r>
              <a:rPr lang="en-US" sz="1600" dirty="0" smtClean="0"/>
              <a:t>From </a:t>
            </a:r>
            <a:r>
              <a:rPr lang="en-US" sz="1600" i="1" u="sng" dirty="0" smtClean="0"/>
              <a:t>Embedded Linux Primer</a:t>
            </a:r>
            <a:r>
              <a:rPr lang="en-US" sz="1600" dirty="0" smtClean="0"/>
              <a:t>, second edition </a:t>
            </a:r>
            <a:endParaRPr lang="en-US" sz="1600" dirty="0"/>
          </a:p>
        </p:txBody>
      </p:sp>
      <p:sp>
        <p:nvSpPr>
          <p:cNvPr id="7" name="TextBox 6"/>
          <p:cNvSpPr txBox="1"/>
          <p:nvPr/>
        </p:nvSpPr>
        <p:spPr>
          <a:xfrm>
            <a:off x="0" y="0"/>
            <a:ext cx="2978892" cy="338554"/>
          </a:xfrm>
          <a:prstGeom prst="rect">
            <a:avLst/>
          </a:prstGeom>
          <a:noFill/>
          <a:ln>
            <a:solidFill>
              <a:srgbClr val="FF0000"/>
            </a:solidFill>
          </a:ln>
        </p:spPr>
        <p:txBody>
          <a:bodyPr wrap="none" rtlCol="0">
            <a:spAutoFit/>
          </a:bodyPr>
          <a:lstStyle/>
          <a:p>
            <a:r>
              <a:rPr lang="en-US" sz="1600" dirty="0" smtClean="0">
                <a:solidFill>
                  <a:srgbClr val="FF0000"/>
                </a:solidFill>
              </a:rPr>
              <a:t>Embedded Linux—small footprint</a:t>
            </a:r>
            <a:endParaRPr lang="en-US" sz="1600" dirty="0">
              <a:solidFill>
                <a:srgbClr val="FF0000"/>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Background</a:t>
            </a:r>
          </a:p>
          <a:p>
            <a:pPr lvl="1"/>
            <a:r>
              <a:rPr lang="en-US" dirty="0" smtClean="0"/>
              <a:t>Legal issues, versioning, building, user basis, FHS, booting</a:t>
            </a:r>
          </a:p>
          <a:p>
            <a:r>
              <a:rPr lang="en-US" dirty="0" smtClean="0"/>
              <a:t>Embedded Linux </a:t>
            </a:r>
            <a:r>
              <a:rPr lang="en-US" sz="2000" dirty="0" smtClean="0"/>
              <a:t>(common but </a:t>
            </a:r>
            <a:r>
              <a:rPr lang="en-US" sz="2000" b="1" u="sng" dirty="0" smtClean="0"/>
              <a:t>not</a:t>
            </a:r>
            <a:r>
              <a:rPr lang="en-US" sz="2000" dirty="0" smtClean="0"/>
              <a:t> required attributes)</a:t>
            </a:r>
            <a:endParaRPr lang="en-US" dirty="0" smtClean="0"/>
          </a:p>
          <a:p>
            <a:pPr lvl="1"/>
            <a:r>
              <a:rPr lang="en-US" dirty="0" smtClean="0"/>
              <a:t>Small footprint (</a:t>
            </a:r>
            <a:r>
              <a:rPr lang="en-US" dirty="0" err="1" smtClean="0"/>
              <a:t>BusyBox</a:t>
            </a:r>
            <a:r>
              <a:rPr lang="en-US" dirty="0" smtClean="0"/>
              <a:t>)</a:t>
            </a:r>
          </a:p>
          <a:p>
            <a:pPr lvl="1"/>
            <a:r>
              <a:rPr lang="en-US" dirty="0" smtClean="0">
                <a:solidFill>
                  <a:srgbClr val="FF0000"/>
                </a:solidFill>
              </a:rPr>
              <a:t>Flash file system</a:t>
            </a:r>
          </a:p>
          <a:p>
            <a:pPr lvl="1"/>
            <a:r>
              <a:rPr lang="en-US" dirty="0" smtClean="0"/>
              <a:t>Real time support</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Shape 108"/>
          <p:cNvSpPr txBox="1">
            <a:spLocks noGrp="1"/>
          </p:cNvSpPr>
          <p:nvPr>
            <p:ph type="title"/>
          </p:nvPr>
        </p:nvSpPr>
        <p:spPr>
          <a:xfrm>
            <a:off x="457200" y="461436"/>
            <a:ext cx="8229600" cy="769401"/>
          </a:xfrm>
          <a:prstGeom prst="rect">
            <a:avLst/>
          </a:prstGeom>
          <a:noFill/>
          <a:ln>
            <a:noFill/>
          </a:ln>
        </p:spPr>
        <p:txBody>
          <a:bodyPr lIns="91425" tIns="45700" rIns="91425" bIns="45700" anchor="ctr" anchorCtr="0">
            <a:spAutoFit/>
          </a:bodyPr>
          <a:lstStyle/>
          <a:p>
            <a:pPr marL="0" marR="0" lvl="0" indent="0" algn="ctr" rtl="0">
              <a:spcBef>
                <a:spcPts val="0"/>
              </a:spcBef>
              <a:buClr>
                <a:schemeClr val="dk1"/>
              </a:buClr>
              <a:buSzPct val="25000"/>
              <a:buFont typeface="Arial"/>
              <a:buNone/>
            </a:pPr>
            <a:r>
              <a:rPr lang="x-none" sz="4400" b="0" i="0" u="none" strike="noStrike" cap="none" baseline="0" smtClean="0">
                <a:solidFill>
                  <a:schemeClr val="dk1"/>
                </a:solidFill>
                <a:latin typeface="Arial"/>
                <a:ea typeface="Arial"/>
                <a:cs typeface="Arial"/>
                <a:sym typeface="Arial"/>
              </a:rPr>
              <a:t>Flash </a:t>
            </a:r>
            <a:r>
              <a:rPr lang="x-none" sz="4400" b="0" i="0" u="none" strike="noStrike" cap="none" baseline="0">
                <a:solidFill>
                  <a:schemeClr val="dk1"/>
                </a:solidFill>
                <a:latin typeface="Arial"/>
                <a:ea typeface="Arial"/>
                <a:cs typeface="Arial"/>
                <a:sym typeface="Arial"/>
              </a:rPr>
              <a:t>storage devices</a:t>
            </a:r>
          </a:p>
        </p:txBody>
      </p:sp>
      <p:sp>
        <p:nvSpPr>
          <p:cNvPr id="4" name="Content Placeholder 3"/>
          <p:cNvSpPr>
            <a:spLocks noGrp="1"/>
          </p:cNvSpPr>
          <p:nvPr>
            <p:ph idx="1"/>
          </p:nvPr>
        </p:nvSpPr>
        <p:spPr/>
        <p:txBody>
          <a:bodyPr>
            <a:normAutofit/>
          </a:bodyPr>
          <a:lstStyle/>
          <a:p>
            <a:pPr lvl="0">
              <a:spcBef>
                <a:spcPts val="640"/>
              </a:spcBef>
              <a:buClr>
                <a:schemeClr val="dk1"/>
              </a:buClr>
              <a:buSzPct val="137681"/>
              <a:buFont typeface="Arial"/>
              <a:buChar char="•"/>
            </a:pPr>
            <a:r>
              <a:rPr lang="en-US" sz="2400" b="0" i="0" u="none" strike="noStrike" cap="none" baseline="0" dirty="0" smtClean="0">
                <a:solidFill>
                  <a:schemeClr val="dk1"/>
                </a:solidFill>
                <a:latin typeface="Arial"/>
                <a:ea typeface="Arial"/>
                <a:cs typeface="Arial"/>
                <a:sym typeface="Arial"/>
              </a:rPr>
              <a:t>Significant restrictions on writing</a:t>
            </a:r>
          </a:p>
          <a:p>
            <a:pPr lvl="1">
              <a:spcBef>
                <a:spcPts val="640"/>
              </a:spcBef>
              <a:buClr>
                <a:schemeClr val="dk1"/>
              </a:buClr>
              <a:buSzPct val="137681"/>
              <a:buFont typeface="Arial"/>
              <a:buChar char="•"/>
            </a:pPr>
            <a:r>
              <a:rPr lang="x-none" sz="2000" b="0" i="0" u="none" strike="noStrike" cap="none" baseline="0" smtClean="0">
                <a:solidFill>
                  <a:schemeClr val="dk1"/>
                </a:solidFill>
                <a:latin typeface="Arial"/>
                <a:ea typeface="Arial"/>
                <a:cs typeface="Arial"/>
                <a:sym typeface="Arial"/>
              </a:rPr>
              <a:t>data can be changed from a 1 to a 0 </a:t>
            </a:r>
            <a:r>
              <a:rPr lang="en-US" sz="2000" b="0" i="0" u="none" strike="noStrike" cap="none" baseline="0" dirty="0" smtClean="0">
                <a:solidFill>
                  <a:schemeClr val="dk1"/>
                </a:solidFill>
                <a:latin typeface="Arial"/>
                <a:ea typeface="Arial"/>
                <a:cs typeface="Arial"/>
                <a:sym typeface="Arial"/>
              </a:rPr>
              <a:t>with</a:t>
            </a:r>
            <a:r>
              <a:rPr lang="en-US" sz="2000" b="0" i="0" u="none" strike="noStrike" cap="none" dirty="0" smtClean="0">
                <a:solidFill>
                  <a:schemeClr val="dk1"/>
                </a:solidFill>
                <a:latin typeface="Arial"/>
                <a:ea typeface="Arial"/>
                <a:cs typeface="Arial"/>
                <a:sym typeface="Arial"/>
              </a:rPr>
              <a:t> writes to the </a:t>
            </a:r>
            <a:r>
              <a:rPr lang="x-none" sz="2000" b="0" i="0" u="none" strike="noStrike" cap="none" baseline="0" smtClean="0">
                <a:solidFill>
                  <a:schemeClr val="dk1"/>
                </a:solidFill>
                <a:latin typeface="Arial"/>
                <a:ea typeface="Arial"/>
                <a:cs typeface="Arial"/>
                <a:sym typeface="Arial"/>
              </a:rPr>
              <a:t>cell’s address</a:t>
            </a:r>
            <a:endParaRPr lang="en-US" sz="2000" b="0" i="0" u="none" strike="noStrike" cap="none" baseline="0" dirty="0" smtClean="0">
              <a:solidFill>
                <a:schemeClr val="dk1"/>
              </a:solidFill>
              <a:latin typeface="Arial"/>
              <a:ea typeface="Arial"/>
              <a:cs typeface="Arial"/>
              <a:sym typeface="Arial"/>
            </a:endParaRPr>
          </a:p>
          <a:p>
            <a:pPr lvl="1">
              <a:spcBef>
                <a:spcPts val="640"/>
              </a:spcBef>
              <a:buClr>
                <a:schemeClr val="dk1"/>
              </a:buClr>
              <a:buSzPct val="137681"/>
              <a:buFont typeface="Arial"/>
              <a:buChar char="•"/>
            </a:pPr>
            <a:r>
              <a:rPr lang="en-US" sz="2000" b="0" i="0" u="none" strike="noStrike" cap="none" baseline="0" dirty="0" smtClean="0">
                <a:solidFill>
                  <a:schemeClr val="dk1"/>
                </a:solidFill>
                <a:latin typeface="Arial"/>
                <a:ea typeface="Arial"/>
                <a:cs typeface="Arial"/>
                <a:sym typeface="Arial"/>
              </a:rPr>
              <a:t>0 to 1 requires </a:t>
            </a:r>
            <a:r>
              <a:rPr lang="x-none" sz="2000" b="0" i="0" u="none" strike="noStrike" cap="none" baseline="0" smtClean="0">
                <a:solidFill>
                  <a:schemeClr val="dk1"/>
                </a:solidFill>
                <a:latin typeface="Arial"/>
                <a:ea typeface="Arial"/>
                <a:cs typeface="Arial"/>
                <a:sym typeface="Arial"/>
              </a:rPr>
              <a:t>an entire </a:t>
            </a:r>
            <a:r>
              <a:rPr lang="en-US" sz="2000" b="0" i="0" u="none" strike="noStrike" cap="none" baseline="0" dirty="0" smtClean="0">
                <a:solidFill>
                  <a:schemeClr val="dk1"/>
                </a:solidFill>
                <a:latin typeface="Arial"/>
                <a:ea typeface="Arial"/>
                <a:cs typeface="Arial"/>
                <a:sym typeface="Arial"/>
              </a:rPr>
              <a:t>block be </a:t>
            </a:r>
            <a:r>
              <a:rPr lang="x-none" sz="2000" b="0" i="0" u="none" strike="noStrike" cap="none" baseline="0" smtClean="0">
                <a:solidFill>
                  <a:schemeClr val="dk1"/>
                </a:solidFill>
                <a:latin typeface="Arial"/>
                <a:ea typeface="Arial"/>
                <a:cs typeface="Arial"/>
                <a:sym typeface="Arial"/>
              </a:rPr>
              <a:t>erase</a:t>
            </a:r>
            <a:r>
              <a:rPr lang="en-US" sz="2000" dirty="0" smtClean="0">
                <a:solidFill>
                  <a:schemeClr val="dk1"/>
                </a:solidFill>
                <a:latin typeface="Arial"/>
                <a:ea typeface="Arial"/>
                <a:cs typeface="Arial"/>
                <a:sym typeface="Arial"/>
              </a:rPr>
              <a:t>d.</a:t>
            </a:r>
          </a:p>
          <a:p>
            <a:pPr>
              <a:spcBef>
                <a:spcPts val="640"/>
              </a:spcBef>
              <a:buClr>
                <a:schemeClr val="dk1"/>
              </a:buClr>
              <a:buSzPct val="137681"/>
              <a:buFont typeface="Arial"/>
              <a:buChar char="•"/>
            </a:pPr>
            <a:r>
              <a:rPr lang="en-US" sz="2200" b="0" i="0" u="none" strike="noStrike" cap="none" baseline="0" dirty="0" smtClean="0">
                <a:solidFill>
                  <a:schemeClr val="dk1"/>
                </a:solidFill>
                <a:latin typeface="Arial"/>
                <a:ea typeface="Arial"/>
                <a:cs typeface="Arial"/>
                <a:sym typeface="Arial"/>
              </a:rPr>
              <a:t>Therefore,</a:t>
            </a:r>
            <a:r>
              <a:rPr lang="en-US" sz="2200" b="0" i="0" u="none" strike="noStrike" cap="none" dirty="0" smtClean="0">
                <a:solidFill>
                  <a:schemeClr val="dk1"/>
                </a:solidFill>
                <a:latin typeface="Arial"/>
                <a:ea typeface="Arial"/>
                <a:cs typeface="Arial"/>
                <a:sym typeface="Arial"/>
              </a:rPr>
              <a:t> t</a:t>
            </a:r>
            <a:r>
              <a:rPr lang="x-none" sz="2200" b="0" i="0" u="none" strike="noStrike" cap="none" baseline="0" smtClean="0">
                <a:solidFill>
                  <a:schemeClr val="dk1"/>
                </a:solidFill>
                <a:latin typeface="Arial"/>
                <a:ea typeface="Arial"/>
                <a:cs typeface="Arial"/>
                <a:sym typeface="Arial"/>
              </a:rPr>
              <a:t>o modify data stored in a Flash memory, the block in which the modiﬁed data resides must be completely erased</a:t>
            </a:r>
            <a:r>
              <a:rPr lang="en-US" sz="2200" dirty="0" smtClean="0">
                <a:solidFill>
                  <a:schemeClr val="dk1"/>
                </a:solidFill>
                <a:latin typeface="Arial"/>
                <a:ea typeface="Arial"/>
                <a:cs typeface="Arial"/>
                <a:sym typeface="Arial"/>
              </a:rPr>
              <a:t>.</a:t>
            </a:r>
          </a:p>
          <a:p>
            <a:pPr lvl="1">
              <a:spcBef>
                <a:spcPts val="640"/>
              </a:spcBef>
              <a:buClr>
                <a:schemeClr val="dk1"/>
              </a:buClr>
              <a:buSzPct val="137681"/>
              <a:buFont typeface="Arial"/>
              <a:buChar char="•"/>
            </a:pPr>
            <a:r>
              <a:rPr lang="x-none" sz="1800" b="0" i="0" u="none" strike="noStrike" cap="none" baseline="0" smtClean="0">
                <a:solidFill>
                  <a:schemeClr val="dk1"/>
                </a:solidFill>
                <a:latin typeface="Arial"/>
                <a:ea typeface="Arial"/>
                <a:cs typeface="Arial"/>
                <a:sym typeface="Arial"/>
              </a:rPr>
              <a:t>Write times for updating data in Flash memory can be many  times that of a hard drive</a:t>
            </a:r>
            <a:r>
              <a:rPr lang="en-US" sz="2000" b="0" i="0" u="none" strike="noStrike" cap="none" baseline="0" dirty="0" smtClean="0">
                <a:solidFill>
                  <a:schemeClr val="dk1"/>
                </a:solidFill>
                <a:latin typeface="Arial"/>
                <a:ea typeface="Arial"/>
                <a:cs typeface="Arial"/>
                <a:sym typeface="Arial"/>
              </a:rPr>
              <a:t>.</a:t>
            </a:r>
          </a:p>
          <a:p>
            <a:pPr>
              <a:spcBef>
                <a:spcPts val="640"/>
              </a:spcBef>
              <a:buClr>
                <a:schemeClr val="dk1"/>
              </a:buClr>
              <a:buSzPct val="137681"/>
              <a:buFont typeface="Arial"/>
              <a:buChar char="•"/>
            </a:pPr>
            <a:r>
              <a:rPr lang="en-US" sz="2400" b="0" i="0" u="none" strike="noStrike" cap="none" baseline="0" dirty="0" smtClean="0">
                <a:solidFill>
                  <a:schemeClr val="dk1"/>
                </a:solidFill>
                <a:latin typeface="Arial"/>
                <a:ea typeface="Arial"/>
                <a:cs typeface="Arial"/>
                <a:sym typeface="Arial"/>
              </a:rPr>
              <a:t>Also very limited write cycles (100 to 1,000,000</a:t>
            </a:r>
            <a:r>
              <a:rPr lang="en-US" sz="2400" b="0" i="0" u="none" strike="noStrike" cap="none" dirty="0" smtClean="0">
                <a:solidFill>
                  <a:schemeClr val="dk1"/>
                </a:solidFill>
                <a:latin typeface="Arial"/>
                <a:ea typeface="Arial"/>
                <a:cs typeface="Arial"/>
                <a:sym typeface="Arial"/>
              </a:rPr>
              <a:t> or so) </a:t>
            </a:r>
            <a:r>
              <a:rPr lang="en-US" sz="2400" b="0" i="0" u="none" strike="noStrike" cap="none" baseline="0" dirty="0" smtClean="0">
                <a:solidFill>
                  <a:schemeClr val="dk1"/>
                </a:solidFill>
                <a:latin typeface="Arial"/>
                <a:ea typeface="Arial"/>
                <a:cs typeface="Arial"/>
                <a:sym typeface="Arial"/>
              </a:rPr>
              <a:t>before wear out</a:t>
            </a:r>
            <a:r>
              <a:rPr lang="en-US" sz="2400" dirty="0" smtClean="0">
                <a:solidFill>
                  <a:schemeClr val="dk1"/>
                </a:solidFill>
                <a:latin typeface="Arial"/>
                <a:ea typeface="Arial"/>
                <a:cs typeface="Arial"/>
                <a:sym typeface="Arial"/>
              </a:rPr>
              <a:t>.</a:t>
            </a:r>
            <a:endParaRPr lang="en-US" sz="2400" dirty="0">
              <a:solidFill>
                <a:schemeClr val="dk1"/>
              </a:solidFill>
              <a:latin typeface="Arial"/>
              <a:ea typeface="Arial"/>
              <a:cs typeface="Arial"/>
              <a:sym typeface="Arial"/>
            </a:endParaRPr>
          </a:p>
          <a:p>
            <a:pPr>
              <a:spcBef>
                <a:spcPts val="640"/>
              </a:spcBef>
              <a:buClr>
                <a:schemeClr val="dk1"/>
              </a:buClr>
              <a:buSzPct val="137681"/>
              <a:buFont typeface="Arial"/>
              <a:buChar char="•"/>
            </a:pPr>
            <a:endParaRPr lang="en-US" sz="2400" b="0" i="0" u="none" strike="noStrike" cap="none" baseline="0" dirty="0" smtClean="0">
              <a:solidFill>
                <a:schemeClr val="dk1"/>
              </a:solidFill>
              <a:latin typeface="Arial"/>
              <a:ea typeface="Arial"/>
              <a:cs typeface="Arial"/>
              <a:sym typeface="Arial"/>
            </a:endParaRPr>
          </a:p>
          <a:p>
            <a:pPr>
              <a:spcBef>
                <a:spcPts val="640"/>
              </a:spcBef>
              <a:buClr>
                <a:schemeClr val="dk1"/>
              </a:buClr>
              <a:buSzPct val="137681"/>
              <a:buFont typeface="Arial"/>
              <a:buChar char="•"/>
            </a:pPr>
            <a:endParaRPr lang="x-none" sz="2400" b="0" i="0" u="none" strike="noStrike" cap="none" baseline="0" smtClean="0">
              <a:solidFill>
                <a:schemeClr val="dk1"/>
              </a:solidFill>
              <a:latin typeface="Arial"/>
              <a:ea typeface="Arial"/>
              <a:cs typeface="Arial"/>
              <a:sym typeface="Arial"/>
            </a:endParaRPr>
          </a:p>
          <a:p>
            <a:endParaRPr lang="en-US" dirty="0"/>
          </a:p>
        </p:txBody>
      </p:sp>
      <p:sp>
        <p:nvSpPr>
          <p:cNvPr id="5" name="TextBox 4"/>
          <p:cNvSpPr txBox="1"/>
          <p:nvPr/>
        </p:nvSpPr>
        <p:spPr>
          <a:xfrm>
            <a:off x="0" y="0"/>
            <a:ext cx="3029484" cy="338554"/>
          </a:xfrm>
          <a:prstGeom prst="rect">
            <a:avLst/>
          </a:prstGeom>
          <a:noFill/>
          <a:ln>
            <a:solidFill>
              <a:srgbClr val="FF0000"/>
            </a:solidFill>
          </a:ln>
        </p:spPr>
        <p:txBody>
          <a:bodyPr wrap="none" rtlCol="0">
            <a:spAutoFit/>
          </a:bodyPr>
          <a:lstStyle/>
          <a:p>
            <a:r>
              <a:rPr lang="en-US" sz="1600" dirty="0" smtClean="0">
                <a:solidFill>
                  <a:srgbClr val="FF0000"/>
                </a:solidFill>
              </a:rPr>
              <a:t>Embedded Linux—flash </a:t>
            </a:r>
            <a:r>
              <a:rPr lang="en-US" sz="1600" dirty="0" err="1" smtClean="0">
                <a:solidFill>
                  <a:srgbClr val="FF0000"/>
                </a:solidFill>
              </a:rPr>
              <a:t>filesystem</a:t>
            </a:r>
            <a:endParaRPr lang="en-US" sz="1600" dirty="0">
              <a:solidFill>
                <a:srgbClr val="FF0000"/>
              </a:solidFill>
            </a:endParaRPr>
          </a:p>
        </p:txBody>
      </p:sp>
    </p:spTree>
  </p:cSld>
  <p:clrMapOvr>
    <a:masterClrMapping/>
  </p:clrMapOvr>
  <p:transition spd="slow">
    <p:cu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Flash: NAND vs. NOR</a:t>
            </a:r>
            <a:endParaRPr lang="en-US" dirty="0"/>
          </a:p>
        </p:txBody>
      </p:sp>
      <p:sp>
        <p:nvSpPr>
          <p:cNvPr id="4" name="Content Placeholder 3"/>
          <p:cNvSpPr>
            <a:spLocks noGrp="1"/>
          </p:cNvSpPr>
          <p:nvPr>
            <p:ph idx="1"/>
          </p:nvPr>
        </p:nvSpPr>
        <p:spPr/>
        <p:txBody>
          <a:bodyPr/>
          <a:lstStyle/>
          <a:p>
            <a:r>
              <a:rPr lang="en-US" dirty="0" smtClean="0"/>
              <a:t>Differences vary by manufacturer.</a:t>
            </a:r>
          </a:p>
          <a:p>
            <a:pPr lvl="1"/>
            <a:r>
              <a:rPr lang="en-US" dirty="0" smtClean="0"/>
              <a:t>NAND typically has longer until wear out.</a:t>
            </a:r>
            <a:endParaRPr lang="en-US" dirty="0"/>
          </a:p>
        </p:txBody>
      </p:sp>
      <p:pic>
        <p:nvPicPr>
          <p:cNvPr id="39938" name="Picture 2"/>
          <p:cNvPicPr>
            <a:picLocks noGrp="1" noChangeAspect="1" noChangeArrowheads="1"/>
          </p:cNvPicPr>
          <p:nvPr>
            <p:ph sz="half" idx="4294967295"/>
          </p:nvPr>
        </p:nvPicPr>
        <p:blipFill>
          <a:blip r:embed="rId3" cstate="print"/>
          <a:srcRect/>
          <a:stretch>
            <a:fillRect/>
          </a:stretch>
        </p:blipFill>
        <p:spPr bwMode="auto">
          <a:xfrm>
            <a:off x="328612" y="4038600"/>
            <a:ext cx="7977188" cy="1524000"/>
          </a:xfrm>
          <a:prstGeom prst="rect">
            <a:avLst/>
          </a:prstGeom>
          <a:noFill/>
          <a:ln w="9525">
            <a:noFill/>
            <a:miter lim="800000"/>
            <a:headEnd/>
            <a:tailEnd/>
          </a:ln>
        </p:spPr>
      </p:pic>
      <p:sp>
        <p:nvSpPr>
          <p:cNvPr id="7" name="TextBox 6"/>
          <p:cNvSpPr txBox="1"/>
          <p:nvPr/>
        </p:nvSpPr>
        <p:spPr>
          <a:xfrm>
            <a:off x="0" y="0"/>
            <a:ext cx="3029484" cy="338554"/>
          </a:xfrm>
          <a:prstGeom prst="rect">
            <a:avLst/>
          </a:prstGeom>
          <a:noFill/>
          <a:ln>
            <a:solidFill>
              <a:srgbClr val="FF0000"/>
            </a:solidFill>
          </a:ln>
        </p:spPr>
        <p:txBody>
          <a:bodyPr wrap="none" rtlCol="0">
            <a:spAutoFit/>
          </a:bodyPr>
          <a:lstStyle/>
          <a:p>
            <a:r>
              <a:rPr lang="en-US" sz="1600" dirty="0" smtClean="0">
                <a:solidFill>
                  <a:srgbClr val="FF0000"/>
                </a:solidFill>
              </a:rPr>
              <a:t>Embedded Linux—flash </a:t>
            </a:r>
            <a:r>
              <a:rPr lang="en-US" sz="1600" dirty="0" err="1" smtClean="0">
                <a:solidFill>
                  <a:srgbClr val="FF0000"/>
                </a:solidFill>
              </a:rPr>
              <a:t>filesystem</a:t>
            </a:r>
            <a:endParaRPr lang="en-US" sz="1600" dirty="0">
              <a:solidFill>
                <a:srgbClr val="FF0000"/>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spAutoFit/>
          </a:bodyPr>
          <a:lstStyle/>
          <a:p>
            <a:pPr marL="0" marR="0" lvl="0" indent="0" algn="ctr" rtl="0">
              <a:spcBef>
                <a:spcPts val="0"/>
              </a:spcBef>
              <a:buClr>
                <a:schemeClr val="dk1"/>
              </a:buClr>
              <a:buSzPct val="25000"/>
              <a:buFont typeface="Arial"/>
              <a:buNone/>
            </a:pPr>
            <a:r>
              <a:rPr lang="x-none" sz="4400" b="0" i="0" u="none" strike="noStrike" cap="none" baseline="0">
                <a:solidFill>
                  <a:schemeClr val="dk1"/>
                </a:solidFill>
                <a:latin typeface="Arial"/>
                <a:ea typeface="Arial"/>
                <a:cs typeface="Arial"/>
                <a:sym typeface="Arial"/>
              </a:rPr>
              <a:t>Organizing flash memory</a:t>
            </a:r>
          </a:p>
        </p:txBody>
      </p:sp>
      <p:sp>
        <p:nvSpPr>
          <p:cNvPr id="121" name="Shape 121"/>
          <p:cNvSpPr txBox="1">
            <a:spLocks noGrp="1"/>
          </p:cNvSpPr>
          <p:nvPr>
            <p:ph type="body" idx="1"/>
          </p:nvPr>
        </p:nvSpPr>
        <p:spPr>
          <a:xfrm>
            <a:off x="457200" y="1600200"/>
            <a:ext cx="8458200" cy="4525963"/>
          </a:xfrm>
          <a:prstGeom prst="rect">
            <a:avLst/>
          </a:prstGeom>
          <a:noFill/>
          <a:ln>
            <a:noFill/>
          </a:ln>
        </p:spPr>
        <p:txBody>
          <a:bodyPr lIns="91425" tIns="45700" rIns="91425" bIns="45700" anchor="t" anchorCtr="0">
            <a:spAutoFit/>
          </a:bodyPr>
          <a:lstStyle/>
          <a:p>
            <a:pPr marL="342900" marR="0" lvl="0" indent="-342900" algn="l" rtl="0">
              <a:spcBef>
                <a:spcPts val="640"/>
              </a:spcBef>
              <a:buClr>
                <a:schemeClr val="dk1"/>
              </a:buClr>
              <a:buSzPct val="98958"/>
              <a:buFont typeface="Arial"/>
              <a:buChar char="•"/>
            </a:pPr>
            <a:r>
              <a:rPr lang="x-none" sz="3200" b="0" i="0" u="none" strike="noStrike" cap="none" baseline="0">
                <a:solidFill>
                  <a:schemeClr val="dk1"/>
                </a:solidFill>
                <a:latin typeface="Arial"/>
                <a:ea typeface="Arial"/>
                <a:cs typeface="Arial"/>
                <a:sym typeface="Arial"/>
              </a:rPr>
              <a:t>The bootloader is often placed in the top or bottom of the Flash memory array</a:t>
            </a:r>
          </a:p>
          <a:p>
            <a:pPr marL="342900" marR="0" lvl="0" indent="-342900" algn="l" rtl="0">
              <a:spcBef>
                <a:spcPts val="640"/>
              </a:spcBef>
              <a:buClr>
                <a:schemeClr val="dk1"/>
              </a:buClr>
              <a:buSzPct val="98958"/>
              <a:buFont typeface="Arial"/>
              <a:buChar char="•"/>
            </a:pPr>
            <a:r>
              <a:rPr lang="x-none" sz="3200" b="0" i="0" u="none" strike="noStrike" cap="none" baseline="0">
                <a:solidFill>
                  <a:schemeClr val="dk1"/>
                </a:solidFill>
                <a:latin typeface="Arial"/>
                <a:ea typeface="Arial"/>
                <a:cs typeface="Arial"/>
                <a:sym typeface="Arial"/>
              </a:rPr>
              <a:t>Following the bootloader, space is allocated for the Linux kernel image and the ramdisk ﬁlesystem image, which holds the root ﬁlesystem</a:t>
            </a:r>
          </a:p>
          <a:p>
            <a:pPr marL="742950" marR="0" lvl="1" indent="-285750" algn="l" rtl="0">
              <a:spcBef>
                <a:spcPts val="560"/>
              </a:spcBef>
              <a:buClr>
                <a:schemeClr val="dk1"/>
              </a:buClr>
              <a:buSzPct val="101190"/>
              <a:buFont typeface="Arial"/>
              <a:buChar char="•"/>
            </a:pPr>
            <a:r>
              <a:rPr lang="x-none" sz="2800" b="0" i="0" u="none" strike="noStrike" cap="none" baseline="0">
                <a:solidFill>
                  <a:schemeClr val="dk1"/>
                </a:solidFill>
                <a:latin typeface="Arial"/>
                <a:ea typeface="Arial"/>
                <a:cs typeface="Arial"/>
                <a:sym typeface="Arial"/>
              </a:rPr>
              <a:t> When booted, a ﬁlesystem image stored in Flash is read into a Linux ramdisk block device, mounted as a ﬁlesystem, and accessed only from RAM</a:t>
            </a:r>
          </a:p>
        </p:txBody>
      </p:sp>
      <p:sp>
        <p:nvSpPr>
          <p:cNvPr id="4" name="TextBox 3"/>
          <p:cNvSpPr txBox="1"/>
          <p:nvPr/>
        </p:nvSpPr>
        <p:spPr>
          <a:xfrm>
            <a:off x="0" y="0"/>
            <a:ext cx="3029484" cy="338554"/>
          </a:xfrm>
          <a:prstGeom prst="rect">
            <a:avLst/>
          </a:prstGeom>
          <a:noFill/>
          <a:ln>
            <a:solidFill>
              <a:srgbClr val="FF0000"/>
            </a:solidFill>
          </a:ln>
        </p:spPr>
        <p:txBody>
          <a:bodyPr wrap="none" rtlCol="0">
            <a:spAutoFit/>
          </a:bodyPr>
          <a:lstStyle/>
          <a:p>
            <a:r>
              <a:rPr lang="en-US" sz="1600" dirty="0" smtClean="0">
                <a:solidFill>
                  <a:srgbClr val="FF0000"/>
                </a:solidFill>
              </a:rPr>
              <a:t>Embedded Linux—flash </a:t>
            </a:r>
            <a:r>
              <a:rPr lang="en-US" sz="1600" dirty="0" err="1" smtClean="0">
                <a:solidFill>
                  <a:srgbClr val="FF0000"/>
                </a:solidFill>
              </a:rPr>
              <a:t>filesystem</a:t>
            </a:r>
            <a:endParaRPr lang="en-US" sz="1600" dirty="0">
              <a:solidFill>
                <a:srgbClr val="FF0000"/>
              </a:solidFill>
            </a:endParaRPr>
          </a:p>
        </p:txBody>
      </p:sp>
    </p:spTree>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we pick a platform?</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The very first question should almost always be “can I use an off-the-shelf solution?”</a:t>
            </a:r>
          </a:p>
          <a:p>
            <a:pPr lvl="1"/>
            <a:r>
              <a:rPr lang="en-US" dirty="0" smtClean="0"/>
              <a:t>In this case, I mean a pre-built board.</a:t>
            </a:r>
          </a:p>
          <a:p>
            <a:r>
              <a:rPr lang="en-US" dirty="0" smtClean="0"/>
              <a:t>Unless you have huge quantities, you are almost always better off with an existing board.</a:t>
            </a:r>
          </a:p>
          <a:p>
            <a:pPr lvl="1"/>
            <a:r>
              <a:rPr lang="en-US" dirty="0" smtClean="0"/>
              <a:t>No engineering cost (to you)</a:t>
            </a:r>
          </a:p>
          <a:p>
            <a:pPr lvl="1"/>
            <a:r>
              <a:rPr lang="en-US" dirty="0" smtClean="0"/>
              <a:t>(Hopefully) no testing or debugging phase</a:t>
            </a:r>
          </a:p>
          <a:p>
            <a:pPr lvl="2"/>
            <a:r>
              <a:rPr lang="en-US" dirty="0" smtClean="0"/>
              <a:t>Well, some testing during evaluation…</a:t>
            </a:r>
          </a:p>
          <a:p>
            <a:r>
              <a:rPr lang="en-US" dirty="0" smtClean="0"/>
              <a:t>But we’ll find we can almost never use a pre-built board.</a:t>
            </a:r>
          </a:p>
          <a:p>
            <a:pPr lvl="1"/>
            <a:r>
              <a:rPr lang="en-US" dirty="0" smtClean="0"/>
              <a:t>Why not?</a:t>
            </a:r>
          </a:p>
          <a:p>
            <a:pPr lvl="1"/>
            <a:endParaRPr lang="en-US" dirty="0" smtClean="0"/>
          </a:p>
          <a:p>
            <a:pPr lvl="2"/>
            <a:endParaRPr lang="en-US" dirty="0" smtClean="0"/>
          </a:p>
          <a:p>
            <a:pPr lvl="1"/>
            <a:endParaRPr lang="en-US" dirty="0" smtClean="0"/>
          </a:p>
        </p:txBody>
      </p:sp>
      <p:sp>
        <p:nvSpPr>
          <p:cNvPr id="4" name="TextBox 3"/>
          <p:cNvSpPr txBox="1"/>
          <p:nvPr/>
        </p:nvSpPr>
        <p:spPr>
          <a:xfrm>
            <a:off x="0" y="0"/>
            <a:ext cx="1864613" cy="338554"/>
          </a:xfrm>
          <a:prstGeom prst="rect">
            <a:avLst/>
          </a:prstGeom>
          <a:noFill/>
          <a:ln>
            <a:solidFill>
              <a:srgbClr val="FF0000"/>
            </a:solidFill>
          </a:ln>
        </p:spPr>
        <p:txBody>
          <a:bodyPr wrap="none" rtlCol="0">
            <a:spAutoFit/>
          </a:bodyPr>
          <a:lstStyle/>
          <a:p>
            <a:r>
              <a:rPr lang="en-US" sz="1600" dirty="0" smtClean="0">
                <a:solidFill>
                  <a:srgbClr val="FF0000"/>
                </a:solidFill>
              </a:rPr>
              <a:t>Off-the-shelf boards</a:t>
            </a:r>
            <a:endParaRPr lang="en-US" sz="16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ox(in)">
                                      <p:cBhvr>
                                        <p:cTn id="7" dur="500"/>
                                        <p:tgtEl>
                                          <p:spTgt spid="3">
                                            <p:txEl>
                                              <p:pRg st="2" end="2"/>
                                            </p:txEl>
                                          </p:spTgt>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box(in)">
                                      <p:cBhvr>
                                        <p:cTn id="10" dur="500"/>
                                        <p:tgtEl>
                                          <p:spTgt spid="3">
                                            <p:txEl>
                                              <p:pRg st="3" end="3"/>
                                            </p:txEl>
                                          </p:spTgt>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box(in)">
                                      <p:cBhvr>
                                        <p:cTn id="13" dur="500"/>
                                        <p:tgtEl>
                                          <p:spTgt spid="3">
                                            <p:txEl>
                                              <p:pRg st="4" end="4"/>
                                            </p:txEl>
                                          </p:spTgt>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box(in)">
                                      <p:cBhvr>
                                        <p:cTn id="16" dur="500"/>
                                        <p:tgtEl>
                                          <p:spTgt spid="3">
                                            <p:txEl>
                                              <p:pRg st="5" end="5"/>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box(in)">
                                      <p:cBhvr>
                                        <p:cTn id="21" dur="500"/>
                                        <p:tgtEl>
                                          <p:spTgt spid="3">
                                            <p:txEl>
                                              <p:pRg st="6" end="6"/>
                                            </p:txEl>
                                          </p:spTgt>
                                        </p:tgtEl>
                                      </p:cBhvr>
                                    </p:animEffect>
                                  </p:childTnLst>
                                </p:cTn>
                              </p:par>
                              <p:par>
                                <p:cTn id="22" presetID="4" presetClass="entr" presetSubtype="16" fill="hold" grpId="0" nodeType="with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box(in)">
                                      <p:cBhvr>
                                        <p:cTn id="24"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Shape 127"/>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spAutoFit/>
          </a:bodyPr>
          <a:lstStyle/>
          <a:p>
            <a:pPr marL="0" marR="0" lvl="0" indent="0" algn="ctr" rtl="0">
              <a:spcBef>
                <a:spcPts val="0"/>
              </a:spcBef>
              <a:buClr>
                <a:schemeClr val="dk1"/>
              </a:buClr>
              <a:buSzPct val="25000"/>
              <a:buFont typeface="Arial"/>
              <a:buNone/>
            </a:pPr>
            <a:r>
              <a:rPr lang="x-none" sz="4400" b="0" i="0" u="none" strike="noStrike" cap="none" baseline="0">
                <a:solidFill>
                  <a:schemeClr val="dk1"/>
                </a:solidFill>
                <a:latin typeface="Arial"/>
                <a:ea typeface="Arial"/>
                <a:cs typeface="Arial"/>
                <a:sym typeface="Arial"/>
              </a:rPr>
              <a:t>Flash file systems</a:t>
            </a:r>
          </a:p>
        </p:txBody>
      </p:sp>
      <p:sp>
        <p:nvSpPr>
          <p:cNvPr id="128" name="Shape 128"/>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spAutoFit/>
          </a:bodyPr>
          <a:lstStyle/>
          <a:p>
            <a:pPr marL="342900" marR="0" lvl="0" indent="-342900" algn="l" rtl="0">
              <a:spcBef>
                <a:spcPts val="640"/>
              </a:spcBef>
              <a:buClr>
                <a:schemeClr val="dk1"/>
              </a:buClr>
              <a:buSzPct val="117283"/>
              <a:buFont typeface="Arial"/>
              <a:buChar char="•"/>
            </a:pPr>
            <a:r>
              <a:rPr lang="x-none" sz="2700" b="0" i="0" u="none" strike="noStrike" cap="none" baseline="0">
                <a:solidFill>
                  <a:schemeClr val="dk1"/>
                </a:solidFill>
                <a:latin typeface="Arial"/>
                <a:ea typeface="Arial"/>
                <a:cs typeface="Arial"/>
                <a:sym typeface="Arial"/>
              </a:rPr>
              <a:t>Manage data similar to a hard drive</a:t>
            </a:r>
          </a:p>
          <a:p>
            <a:pPr marL="342900" marR="0" lvl="0" indent="-342900" algn="l" rtl="0">
              <a:spcBef>
                <a:spcPts val="640"/>
              </a:spcBef>
              <a:buClr>
                <a:schemeClr val="dk1"/>
              </a:buClr>
              <a:buSzPct val="117283"/>
              <a:buFont typeface="Arial"/>
              <a:buChar char="•"/>
            </a:pPr>
            <a:r>
              <a:rPr lang="x-none" sz="2700" b="0" i="0" u="none" strike="noStrike" cap="none" baseline="0">
                <a:solidFill>
                  <a:schemeClr val="dk1"/>
                </a:solidFill>
                <a:latin typeface="Arial"/>
                <a:ea typeface="Arial"/>
                <a:cs typeface="Arial"/>
                <a:sym typeface="Arial"/>
              </a:rPr>
              <a:t>Wear leveling</a:t>
            </a:r>
          </a:p>
          <a:p>
            <a:pPr marL="742950" marR="0" lvl="1" indent="-285750" algn="l" rtl="0">
              <a:spcBef>
                <a:spcPts val="560"/>
              </a:spcBef>
              <a:buClr>
                <a:schemeClr val="dk1"/>
              </a:buClr>
              <a:buSzPct val="118055"/>
              <a:buFont typeface="Arial"/>
              <a:buChar char="•"/>
            </a:pPr>
            <a:r>
              <a:rPr lang="x-none" sz="2400" b="0" i="0" u="none" strike="noStrike" cap="none" baseline="0">
                <a:solidFill>
                  <a:schemeClr val="dk1"/>
                </a:solidFill>
                <a:latin typeface="Arial"/>
                <a:ea typeface="Arial"/>
                <a:cs typeface="Arial"/>
                <a:sym typeface="Arial"/>
              </a:rPr>
              <a:t>As discussed earlier, Flash blocks are subject to a ﬁnite write lifetime. Wear leveling algorithms are used to distribute writes evenly over the physical erase blocks of the Flash memory in order to extend the life of the Flash memory chip.</a:t>
            </a:r>
          </a:p>
          <a:p>
            <a:pPr marL="342900" marR="0" lvl="0" indent="-342900" algn="l" rtl="0">
              <a:spcBef>
                <a:spcPts val="640"/>
              </a:spcBef>
              <a:buClr>
                <a:schemeClr val="dk1"/>
              </a:buClr>
              <a:buSzPct val="117283"/>
              <a:buFont typeface="Arial"/>
              <a:buChar char="•"/>
            </a:pPr>
            <a:r>
              <a:rPr lang="x-none" sz="2700" b="0" i="0" u="none" strike="noStrike" cap="none" baseline="0">
                <a:solidFill>
                  <a:schemeClr val="dk1"/>
                </a:solidFill>
                <a:latin typeface="Arial"/>
                <a:ea typeface="Arial"/>
                <a:cs typeface="Arial"/>
                <a:sym typeface="Arial"/>
              </a:rPr>
              <a:t>One of the more popular Flash ﬁle systems in use today is JFFS2, or Journaling Flash File System 2</a:t>
            </a:r>
          </a:p>
          <a:p>
            <a:pPr marL="742950" marR="0" lvl="1" indent="-285750" algn="l" rtl="0">
              <a:spcBef>
                <a:spcPts val="560"/>
              </a:spcBef>
              <a:buClr>
                <a:schemeClr val="dk1"/>
              </a:buClr>
              <a:buSzPct val="118055"/>
              <a:buFont typeface="Arial"/>
              <a:buChar char="•"/>
            </a:pPr>
            <a:r>
              <a:rPr lang="x-none" sz="2400" b="0" i="0" u="none" strike="noStrike" cap="none" baseline="0">
                <a:solidFill>
                  <a:schemeClr val="dk1"/>
                </a:solidFill>
                <a:latin typeface="Arial"/>
                <a:ea typeface="Arial"/>
                <a:cs typeface="Arial"/>
                <a:sym typeface="Arial"/>
              </a:rPr>
              <a:t>It has several important features aimed at improving overall performance, increasing Flash lifetime, and reducing the risk of data loss in the case of power failure</a:t>
            </a:r>
          </a:p>
        </p:txBody>
      </p:sp>
      <p:sp>
        <p:nvSpPr>
          <p:cNvPr id="4" name="TextBox 3"/>
          <p:cNvSpPr txBox="1"/>
          <p:nvPr/>
        </p:nvSpPr>
        <p:spPr>
          <a:xfrm>
            <a:off x="0" y="0"/>
            <a:ext cx="3029484" cy="338554"/>
          </a:xfrm>
          <a:prstGeom prst="rect">
            <a:avLst/>
          </a:prstGeom>
          <a:noFill/>
          <a:ln>
            <a:solidFill>
              <a:srgbClr val="FF0000"/>
            </a:solidFill>
          </a:ln>
        </p:spPr>
        <p:txBody>
          <a:bodyPr wrap="none" rtlCol="0">
            <a:spAutoFit/>
          </a:bodyPr>
          <a:lstStyle/>
          <a:p>
            <a:r>
              <a:rPr lang="en-US" sz="1600" dirty="0" smtClean="0">
                <a:solidFill>
                  <a:srgbClr val="FF0000"/>
                </a:solidFill>
              </a:rPr>
              <a:t>Embedded Linux—flash </a:t>
            </a:r>
            <a:r>
              <a:rPr lang="en-US" sz="1600" dirty="0" err="1" smtClean="0">
                <a:solidFill>
                  <a:srgbClr val="FF0000"/>
                </a:solidFill>
              </a:rPr>
              <a:t>filesystem</a:t>
            </a:r>
            <a:endParaRPr lang="en-US" sz="1600" dirty="0">
              <a:solidFill>
                <a:srgbClr val="FF0000"/>
              </a:solidFill>
            </a:endParaRPr>
          </a:p>
        </p:txBody>
      </p:sp>
    </p:spTree>
  </p:cSld>
  <p:clrMapOvr>
    <a:masterClrMapping/>
  </p:clrMapOvr>
  <p:transition spd="slow">
    <p:cut/>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Background</a:t>
            </a:r>
          </a:p>
          <a:p>
            <a:pPr lvl="1"/>
            <a:r>
              <a:rPr lang="en-US" dirty="0" smtClean="0"/>
              <a:t>Legal issues, versioning, building, user basis, FHS, booting</a:t>
            </a:r>
          </a:p>
          <a:p>
            <a:r>
              <a:rPr lang="en-US" dirty="0" smtClean="0"/>
              <a:t>Embedded Linux </a:t>
            </a:r>
            <a:r>
              <a:rPr lang="en-US" sz="2000" dirty="0" smtClean="0"/>
              <a:t>(common but </a:t>
            </a:r>
            <a:r>
              <a:rPr lang="en-US" sz="2000" b="1" u="sng" dirty="0" smtClean="0"/>
              <a:t>not</a:t>
            </a:r>
            <a:r>
              <a:rPr lang="en-US" sz="2000" dirty="0" smtClean="0"/>
              <a:t> required attributes)</a:t>
            </a:r>
            <a:endParaRPr lang="en-US" dirty="0" smtClean="0"/>
          </a:p>
          <a:p>
            <a:pPr lvl="1"/>
            <a:r>
              <a:rPr lang="en-US" dirty="0" smtClean="0"/>
              <a:t>Small footprint (</a:t>
            </a:r>
            <a:r>
              <a:rPr lang="en-US" dirty="0" err="1" smtClean="0"/>
              <a:t>BusyBox</a:t>
            </a:r>
            <a:r>
              <a:rPr lang="en-US" dirty="0" smtClean="0"/>
              <a:t>)</a:t>
            </a:r>
          </a:p>
          <a:p>
            <a:pPr lvl="1"/>
            <a:r>
              <a:rPr lang="en-US" dirty="0" smtClean="0"/>
              <a:t>Flash file system</a:t>
            </a:r>
          </a:p>
          <a:p>
            <a:pPr lvl="1"/>
            <a:r>
              <a:rPr lang="en-US" dirty="0" smtClean="0">
                <a:solidFill>
                  <a:srgbClr val="FF0000"/>
                </a:solidFill>
              </a:rPr>
              <a:t>Real time support</a:t>
            </a:r>
          </a:p>
          <a:p>
            <a:pPr lvl="2"/>
            <a:r>
              <a:rPr lang="en-US" dirty="0" smtClean="0">
                <a:solidFill>
                  <a:srgbClr val="FF0000"/>
                </a:solidFill>
              </a:rPr>
              <a:t>RT Linux patch</a:t>
            </a:r>
          </a:p>
          <a:p>
            <a:pPr lvl="2"/>
            <a:r>
              <a:rPr lang="en-US" dirty="0" smtClean="0">
                <a:solidFill>
                  <a:srgbClr val="FF0000"/>
                </a:solidFill>
              </a:rPr>
              <a:t>Other solutions</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7" name="Shape 87"/>
          <p:cNvSpPr txBox="1">
            <a:spLocks noGrp="1"/>
          </p:cNvSpPr>
          <p:nvPr>
            <p:ph type="body" idx="1"/>
          </p:nvPr>
        </p:nvSpPr>
        <p:spPr>
          <a:xfrm>
            <a:off x="457200" y="1600200"/>
            <a:ext cx="8229600" cy="4062610"/>
          </a:xfrm>
          <a:prstGeom prst="rect">
            <a:avLst/>
          </a:prstGeom>
          <a:noFill/>
          <a:ln>
            <a:noFill/>
          </a:ln>
        </p:spPr>
        <p:txBody>
          <a:bodyPr lIns="91425" tIns="45700" rIns="91425" bIns="45700" anchor="t" anchorCtr="0">
            <a:spAutoFit/>
          </a:bodyPr>
          <a:lstStyle/>
          <a:p>
            <a:pPr marL="342900" marR="0" lvl="0" indent="-342900" algn="l" rtl="0">
              <a:spcBef>
                <a:spcPts val="640"/>
              </a:spcBef>
              <a:buClr>
                <a:schemeClr val="dk1"/>
              </a:buClr>
              <a:buSzPct val="98958"/>
              <a:buFont typeface="Arial"/>
              <a:buChar char="•"/>
            </a:pPr>
            <a:r>
              <a:rPr lang="x-none" sz="3200" b="0" i="0" u="none" strike="noStrike" cap="none" baseline="0">
                <a:solidFill>
                  <a:schemeClr val="dk1"/>
                </a:solidFill>
                <a:latin typeface="Arial"/>
                <a:ea typeface="Arial"/>
                <a:cs typeface="Arial"/>
                <a:sym typeface="Arial"/>
              </a:rPr>
              <a:t>The patch had many contributors, and it is currently maintained by Ingo Molnar; you can find it at: </a:t>
            </a:r>
          </a:p>
          <a:p>
            <a:pPr marL="742950" marR="0" lvl="1" indent="-285750" algn="l" rtl="0">
              <a:spcBef>
                <a:spcPts val="560"/>
              </a:spcBef>
              <a:buClr>
                <a:schemeClr val="dk1"/>
              </a:buClr>
              <a:buSzPct val="101190"/>
              <a:buFont typeface="Arial"/>
              <a:buChar char="•"/>
            </a:pPr>
            <a:r>
              <a:rPr lang="x-none" sz="2400" b="1" i="0" u="sng" strike="noStrike" cap="none" baseline="0">
                <a:solidFill>
                  <a:schemeClr val="hlink"/>
                </a:solidFill>
                <a:latin typeface="Arial"/>
                <a:ea typeface="Arial"/>
                <a:cs typeface="Arial"/>
                <a:sym typeface="Arial"/>
                <a:hlinkClick r:id="rId3"/>
              </a:rPr>
              <a:t>www.kernel.org/pub/linux/kernel/projects/rt/</a:t>
            </a:r>
          </a:p>
          <a:p>
            <a:pPr marL="342900" marR="0" lvl="0" indent="-342900" algn="l" rtl="0">
              <a:spcBef>
                <a:spcPts val="640"/>
              </a:spcBef>
              <a:buClr>
                <a:schemeClr val="dk1"/>
              </a:buClr>
              <a:buSzPct val="98958"/>
              <a:buFont typeface="Arial"/>
              <a:buChar char="•"/>
            </a:pPr>
            <a:r>
              <a:rPr lang="x-none" sz="3200" b="0" i="0" u="none" strike="noStrike" cap="none" baseline="0">
                <a:solidFill>
                  <a:schemeClr val="dk1"/>
                </a:solidFill>
                <a:latin typeface="Arial"/>
                <a:ea typeface="Arial"/>
                <a:cs typeface="Arial"/>
                <a:sym typeface="Arial"/>
              </a:rPr>
              <a:t>Since about Linux 2.6.12, soft real-time performance in the single-digit milliseconds on a reasonably fast x86 processor is readily achieved</a:t>
            </a:r>
          </a:p>
        </p:txBody>
      </p:sp>
      <p:sp>
        <p:nvSpPr>
          <p:cNvPr id="4" name="Title 3"/>
          <p:cNvSpPr>
            <a:spLocks noGrp="1"/>
          </p:cNvSpPr>
          <p:nvPr>
            <p:ph type="title"/>
          </p:nvPr>
        </p:nvSpPr>
        <p:spPr/>
        <p:txBody>
          <a:bodyPr/>
          <a:lstStyle/>
          <a:p>
            <a:r>
              <a:rPr lang="en-US" dirty="0" smtClean="0"/>
              <a:t>Real-time Kernel Patch</a:t>
            </a:r>
            <a:endParaRPr lang="en-US" dirty="0"/>
          </a:p>
        </p:txBody>
      </p:sp>
      <p:sp>
        <p:nvSpPr>
          <p:cNvPr id="5" name="TextBox 4"/>
          <p:cNvSpPr txBox="1"/>
          <p:nvPr/>
        </p:nvSpPr>
        <p:spPr>
          <a:xfrm>
            <a:off x="0" y="0"/>
            <a:ext cx="2591287" cy="338554"/>
          </a:xfrm>
          <a:prstGeom prst="rect">
            <a:avLst/>
          </a:prstGeom>
          <a:noFill/>
          <a:ln>
            <a:solidFill>
              <a:srgbClr val="FF0000"/>
            </a:solidFill>
          </a:ln>
        </p:spPr>
        <p:txBody>
          <a:bodyPr wrap="none" rtlCol="0">
            <a:spAutoFit/>
          </a:bodyPr>
          <a:lstStyle/>
          <a:p>
            <a:r>
              <a:rPr lang="en-US" sz="1600" dirty="0" smtClean="0">
                <a:solidFill>
                  <a:srgbClr val="FF0000"/>
                </a:solidFill>
              </a:rPr>
              <a:t>Embedded Linux—real time?</a:t>
            </a:r>
            <a:endParaRPr lang="en-US" sz="1600" dirty="0">
              <a:solidFill>
                <a:srgbClr val="FF0000"/>
              </a:solidFill>
            </a:endParaRPr>
          </a:p>
        </p:txBody>
      </p:sp>
    </p:spTree>
  </p:cSld>
  <p:clrMapOvr>
    <a:masterClrMapping/>
  </p:clrMapOvr>
  <p:transition spd="slow">
    <p:cut/>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4" name="Content Placeholder 3"/>
          <p:cNvSpPr>
            <a:spLocks noGrp="1"/>
          </p:cNvSpPr>
          <p:nvPr>
            <p:ph idx="1"/>
          </p:nvPr>
        </p:nvSpPr>
        <p:spPr/>
        <p:txBody>
          <a:bodyPr/>
          <a:lstStyle/>
          <a:p>
            <a:pPr lvl="0">
              <a:spcBef>
                <a:spcPts val="640"/>
              </a:spcBef>
              <a:buClr>
                <a:schemeClr val="dk1"/>
              </a:buClr>
              <a:buSzPct val="126666"/>
              <a:buFont typeface="Arial"/>
              <a:buChar char="•"/>
            </a:pPr>
            <a:r>
              <a:rPr lang="x-none" sz="2500" b="0" i="0" u="none" strike="noStrike" cap="none" baseline="0" smtClean="0">
                <a:solidFill>
                  <a:schemeClr val="dk1"/>
                </a:solidFill>
                <a:latin typeface="Arial"/>
                <a:ea typeface="Arial"/>
                <a:cs typeface="Arial"/>
                <a:sym typeface="Arial"/>
              </a:rPr>
              <a:t>The real-time patch adds a fourth preemption mode called PREEMPT_RT, or Preempt Real Time.</a:t>
            </a:r>
          </a:p>
          <a:p>
            <a:pPr lvl="1" indent="-342900">
              <a:spcBef>
                <a:spcPts val="640"/>
              </a:spcBef>
              <a:buClr>
                <a:schemeClr val="dk1"/>
              </a:buClr>
              <a:buSzPct val="126666"/>
              <a:buFont typeface="Arial"/>
              <a:buChar char="•"/>
            </a:pPr>
            <a:r>
              <a:rPr lang="x-none" sz="2100" b="0" i="0" u="none" strike="noStrike" cap="none" baseline="0" smtClean="0">
                <a:solidFill>
                  <a:schemeClr val="dk1"/>
                </a:solidFill>
                <a:latin typeface="Arial"/>
                <a:ea typeface="Arial"/>
                <a:cs typeface="Arial"/>
                <a:sym typeface="Arial"/>
              </a:rPr>
              <a:t>Features from the real-time patch are added, including replacing spinlocks with preemptable mutexes. </a:t>
            </a:r>
            <a:endParaRPr lang="en-US" sz="2100" b="0" i="0" u="none" strike="noStrike" cap="none" baseline="0" dirty="0" smtClean="0">
              <a:solidFill>
                <a:schemeClr val="dk1"/>
              </a:solidFill>
              <a:latin typeface="Arial"/>
              <a:ea typeface="Arial"/>
              <a:cs typeface="Arial"/>
              <a:sym typeface="Arial"/>
            </a:endParaRPr>
          </a:p>
          <a:p>
            <a:pPr lvl="2" indent="-342900">
              <a:spcBef>
                <a:spcPts val="640"/>
              </a:spcBef>
              <a:buClr>
                <a:schemeClr val="dk1"/>
              </a:buClr>
              <a:buSzPct val="126666"/>
              <a:buFont typeface="Arial"/>
              <a:buChar char="•"/>
            </a:pPr>
            <a:r>
              <a:rPr lang="x-none" sz="1700" b="0" i="0" u="none" strike="noStrike" cap="none" baseline="0" smtClean="0">
                <a:solidFill>
                  <a:schemeClr val="dk1"/>
                </a:solidFill>
                <a:latin typeface="Arial"/>
                <a:ea typeface="Arial"/>
                <a:cs typeface="Arial"/>
                <a:sym typeface="Arial"/>
              </a:rPr>
              <a:t>This enables involuntary preemption everywhere within the kernel except for areas protected by preempt_disable(). </a:t>
            </a:r>
            <a:endParaRPr lang="en-US" sz="1700" b="0" i="0" u="none" strike="noStrike" cap="none" baseline="0" dirty="0" smtClean="0">
              <a:solidFill>
                <a:schemeClr val="dk1"/>
              </a:solidFill>
              <a:latin typeface="Arial"/>
              <a:ea typeface="Arial"/>
              <a:cs typeface="Arial"/>
              <a:sym typeface="Arial"/>
            </a:endParaRPr>
          </a:p>
          <a:p>
            <a:pPr lvl="2" indent="-342900">
              <a:spcBef>
                <a:spcPts val="640"/>
              </a:spcBef>
              <a:buClr>
                <a:schemeClr val="dk1"/>
              </a:buClr>
              <a:buSzPct val="126666"/>
              <a:buFont typeface="Arial"/>
              <a:buChar char="•"/>
            </a:pPr>
            <a:r>
              <a:rPr lang="x-none" sz="1700" b="0" i="0" u="none" strike="noStrike" cap="none" baseline="0" smtClean="0">
                <a:solidFill>
                  <a:schemeClr val="dk1"/>
                </a:solidFill>
                <a:latin typeface="Arial"/>
                <a:ea typeface="Arial"/>
                <a:cs typeface="Arial"/>
                <a:sym typeface="Arial"/>
              </a:rPr>
              <a:t>This mode significantly smoothes out the variation in latency (jitter) and allows a low and predictable latency for time-critical real-time applications.</a:t>
            </a:r>
            <a:endParaRPr lang="en-US" dirty="0" smtClean="0">
              <a:sym typeface="Arial"/>
            </a:endParaRPr>
          </a:p>
          <a:p>
            <a:pPr lvl="1" indent="-342900">
              <a:spcBef>
                <a:spcPts val="640"/>
              </a:spcBef>
              <a:buClr>
                <a:schemeClr val="dk1"/>
              </a:buClr>
              <a:buSzPct val="126666"/>
              <a:buFont typeface="Arial"/>
              <a:buChar char="•"/>
            </a:pPr>
            <a:r>
              <a:rPr lang="en-US" sz="2100" b="0" i="0" u="none" strike="noStrike" cap="none" baseline="0" dirty="0" smtClean="0">
                <a:solidFill>
                  <a:schemeClr val="dk1"/>
                </a:solidFill>
                <a:latin typeface="Arial"/>
                <a:ea typeface="Arial"/>
                <a:cs typeface="Arial"/>
                <a:sym typeface="Arial"/>
              </a:rPr>
              <a:t>The</a:t>
            </a:r>
            <a:r>
              <a:rPr lang="en-US" sz="2100" b="0" i="0" u="none" strike="noStrike" cap="none" dirty="0" smtClean="0">
                <a:solidFill>
                  <a:schemeClr val="dk1"/>
                </a:solidFill>
                <a:latin typeface="Arial"/>
                <a:ea typeface="Arial"/>
                <a:cs typeface="Arial"/>
                <a:sym typeface="Arial"/>
              </a:rPr>
              <a:t> problem is…</a:t>
            </a:r>
          </a:p>
          <a:p>
            <a:pPr lvl="2" indent="-342900">
              <a:spcBef>
                <a:spcPts val="640"/>
              </a:spcBef>
              <a:buClr>
                <a:schemeClr val="dk1"/>
              </a:buClr>
              <a:buSzPct val="126666"/>
              <a:buFont typeface="Arial"/>
              <a:buChar char="•"/>
            </a:pPr>
            <a:r>
              <a:rPr lang="en-US" sz="1700" baseline="0" dirty="0" smtClean="0">
                <a:solidFill>
                  <a:schemeClr val="dk1"/>
                </a:solidFill>
                <a:latin typeface="Arial"/>
                <a:ea typeface="Arial"/>
                <a:cs typeface="Arial"/>
                <a:sym typeface="Arial"/>
              </a:rPr>
              <a:t>Not</a:t>
            </a:r>
            <a:r>
              <a:rPr lang="en-US" sz="1700" dirty="0" smtClean="0">
                <a:solidFill>
                  <a:schemeClr val="dk1"/>
                </a:solidFill>
                <a:latin typeface="Arial"/>
                <a:ea typeface="Arial"/>
                <a:cs typeface="Arial"/>
                <a:sym typeface="Arial"/>
              </a:rPr>
              <a:t> all devices can handle being interrupted.</a:t>
            </a:r>
          </a:p>
          <a:p>
            <a:pPr lvl="2" indent="-342900">
              <a:spcBef>
                <a:spcPts val="640"/>
              </a:spcBef>
              <a:buClr>
                <a:schemeClr val="dk1"/>
              </a:buClr>
              <a:buSzPct val="126666"/>
              <a:buFont typeface="Arial"/>
              <a:buChar char="•"/>
            </a:pPr>
            <a:r>
              <a:rPr lang="en-US" sz="1700" b="0" i="0" u="none" strike="noStrike" cap="none" baseline="0" dirty="0" smtClean="0">
                <a:solidFill>
                  <a:schemeClr val="dk1"/>
                </a:solidFill>
                <a:latin typeface="Arial"/>
                <a:ea typeface="Arial"/>
                <a:cs typeface="Arial"/>
                <a:sym typeface="Arial"/>
              </a:rPr>
              <a:t>This</a:t>
            </a:r>
            <a:r>
              <a:rPr lang="en-US" sz="1700" b="0" i="0" u="none" strike="noStrike" cap="none" dirty="0" smtClean="0">
                <a:solidFill>
                  <a:schemeClr val="dk1"/>
                </a:solidFill>
                <a:latin typeface="Arial"/>
                <a:ea typeface="Arial"/>
                <a:cs typeface="Arial"/>
                <a:sym typeface="Arial"/>
              </a:rPr>
              <a:t> means that with the RT patch in play you might get random crashes.</a:t>
            </a:r>
            <a:endParaRPr lang="x-none" sz="1300" b="0" i="0" u="none" strike="noStrike" cap="none" baseline="0" smtClean="0">
              <a:solidFill>
                <a:schemeClr val="dk1"/>
              </a:solidFill>
              <a:latin typeface="Arial"/>
              <a:ea typeface="Arial"/>
              <a:cs typeface="Arial"/>
              <a:sym typeface="Arial"/>
            </a:endParaRPr>
          </a:p>
          <a:p>
            <a:endParaRPr lang="en-US" dirty="0"/>
          </a:p>
        </p:txBody>
      </p:sp>
      <p:sp>
        <p:nvSpPr>
          <p:cNvPr id="5" name="Title 4"/>
          <p:cNvSpPr>
            <a:spLocks noGrp="1"/>
          </p:cNvSpPr>
          <p:nvPr>
            <p:ph type="title"/>
          </p:nvPr>
        </p:nvSpPr>
        <p:spPr/>
        <p:txBody>
          <a:bodyPr/>
          <a:lstStyle/>
          <a:p>
            <a:r>
              <a:rPr lang="en-US" dirty="0" smtClean="0"/>
              <a:t>Features</a:t>
            </a:r>
            <a:endParaRPr lang="en-US" dirty="0"/>
          </a:p>
        </p:txBody>
      </p:sp>
      <p:sp>
        <p:nvSpPr>
          <p:cNvPr id="6" name="TextBox 5"/>
          <p:cNvSpPr txBox="1"/>
          <p:nvPr/>
        </p:nvSpPr>
        <p:spPr>
          <a:xfrm>
            <a:off x="0" y="0"/>
            <a:ext cx="2591287" cy="338554"/>
          </a:xfrm>
          <a:prstGeom prst="rect">
            <a:avLst/>
          </a:prstGeom>
          <a:noFill/>
          <a:ln>
            <a:solidFill>
              <a:srgbClr val="FF0000"/>
            </a:solidFill>
          </a:ln>
        </p:spPr>
        <p:txBody>
          <a:bodyPr wrap="none" rtlCol="0">
            <a:spAutoFit/>
          </a:bodyPr>
          <a:lstStyle/>
          <a:p>
            <a:r>
              <a:rPr lang="en-US" sz="1600" dirty="0" smtClean="0">
                <a:solidFill>
                  <a:srgbClr val="FF0000"/>
                </a:solidFill>
              </a:rPr>
              <a:t>Embedded Linux—real time?</a:t>
            </a:r>
            <a:endParaRPr lang="en-US" sz="1600" dirty="0">
              <a:solidFill>
                <a:srgbClr val="FF0000"/>
              </a:solidFill>
            </a:endParaRPr>
          </a:p>
        </p:txBody>
      </p:sp>
    </p:spTree>
  </p:cSld>
  <p:clrMapOvr>
    <a:masterClrMapping/>
  </p:clrMapOvr>
  <p:transition spd="slow">
    <p:cut/>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There are lots of other attempts and discussions about a real-time Linux</a:t>
            </a:r>
            <a:endParaRPr lang="en-US" dirty="0"/>
          </a:p>
        </p:txBody>
      </p:sp>
      <p:sp>
        <p:nvSpPr>
          <p:cNvPr id="3" name="Content Placeholder 2"/>
          <p:cNvSpPr>
            <a:spLocks noGrp="1"/>
          </p:cNvSpPr>
          <p:nvPr>
            <p:ph idx="1"/>
          </p:nvPr>
        </p:nvSpPr>
        <p:spPr/>
        <p:txBody>
          <a:bodyPr>
            <a:normAutofit lnSpcReduction="10000"/>
          </a:bodyPr>
          <a:lstStyle/>
          <a:p>
            <a:r>
              <a:rPr lang="en-US" dirty="0" err="1"/>
              <a:t>RTLinux</a:t>
            </a:r>
            <a:endParaRPr lang="en-US" dirty="0"/>
          </a:p>
          <a:p>
            <a:pPr lvl="1"/>
            <a:r>
              <a:rPr lang="en-US" dirty="0" smtClean="0"/>
              <a:t>Wind River had something up and running for years.</a:t>
            </a:r>
          </a:p>
          <a:p>
            <a:pPr lvl="2"/>
            <a:r>
              <a:rPr lang="en-US" dirty="0" smtClean="0"/>
              <a:t>Ended support in 2011.</a:t>
            </a:r>
          </a:p>
          <a:p>
            <a:pPr lvl="2"/>
            <a:r>
              <a:rPr lang="en-US" dirty="0" smtClean="0"/>
              <a:t>Seems fairly restrictive.</a:t>
            </a:r>
          </a:p>
          <a:p>
            <a:r>
              <a:rPr lang="en-US" dirty="0" smtClean="0"/>
              <a:t>Real Time Linux Foundation, Inc.</a:t>
            </a:r>
          </a:p>
          <a:p>
            <a:pPr lvl="1"/>
            <a:r>
              <a:rPr lang="en-US" dirty="0" smtClean="0"/>
              <a:t>Holding workshops on this for 13 years.</a:t>
            </a:r>
          </a:p>
          <a:p>
            <a:r>
              <a:rPr lang="en-US" dirty="0" smtClean="0">
                <a:hlinkClick r:id="rId3"/>
              </a:rPr>
              <a:t>http://lwn.net/Articles/397422/</a:t>
            </a:r>
            <a:endParaRPr lang="en-US" dirty="0" smtClean="0"/>
          </a:p>
          <a:p>
            <a:pPr lvl="1"/>
            <a:r>
              <a:rPr lang="en-US" dirty="0" smtClean="0"/>
              <a:t>Nice overview of some of the issues</a:t>
            </a:r>
          </a:p>
          <a:p>
            <a:endParaRPr lang="en-US" dirty="0" smtClean="0"/>
          </a:p>
          <a:p>
            <a:endParaRPr lang="en-US" dirty="0" smtClean="0"/>
          </a:p>
          <a:p>
            <a:endParaRPr lang="en-US" dirty="0"/>
          </a:p>
        </p:txBody>
      </p:sp>
      <p:sp>
        <p:nvSpPr>
          <p:cNvPr id="4" name="TextBox 3"/>
          <p:cNvSpPr txBox="1"/>
          <p:nvPr/>
        </p:nvSpPr>
        <p:spPr>
          <a:xfrm>
            <a:off x="0" y="0"/>
            <a:ext cx="2591287" cy="338554"/>
          </a:xfrm>
          <a:prstGeom prst="rect">
            <a:avLst/>
          </a:prstGeom>
          <a:noFill/>
          <a:ln>
            <a:solidFill>
              <a:srgbClr val="FF0000"/>
            </a:solidFill>
          </a:ln>
        </p:spPr>
        <p:txBody>
          <a:bodyPr wrap="none" rtlCol="0">
            <a:spAutoFit/>
          </a:bodyPr>
          <a:lstStyle/>
          <a:p>
            <a:r>
              <a:rPr lang="en-US" sz="1600" dirty="0" smtClean="0">
                <a:solidFill>
                  <a:srgbClr val="FF0000"/>
                </a:solidFill>
              </a:rPr>
              <a:t>Embedded Linux—real time?</a:t>
            </a:r>
            <a:endParaRPr lang="en-US" sz="1600" dirty="0">
              <a:solidFill>
                <a:srgbClr val="FF0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r>
              <a:rPr lang="en-US" dirty="0" smtClean="0"/>
              <a:t>There are many “generic” boards that exist mainly to give developers the chance to evaluate and prototype devices.</a:t>
            </a:r>
          </a:p>
          <a:p>
            <a:pPr lvl="1"/>
            <a:r>
              <a:rPr lang="en-US" dirty="0" smtClean="0"/>
              <a:t>The </a:t>
            </a:r>
            <a:r>
              <a:rPr lang="en-US" dirty="0" err="1" smtClean="0"/>
              <a:t>Actel</a:t>
            </a:r>
            <a:r>
              <a:rPr lang="en-US" dirty="0" smtClean="0"/>
              <a:t> board in 373 is an example.</a:t>
            </a:r>
          </a:p>
          <a:p>
            <a:r>
              <a:rPr lang="en-US" dirty="0" smtClean="0"/>
              <a:t>If you are doing embedded development you </a:t>
            </a:r>
            <a:r>
              <a:rPr lang="en-US" i="1" dirty="0" smtClean="0"/>
              <a:t>really</a:t>
            </a:r>
            <a:r>
              <a:rPr lang="en-US" dirty="0" smtClean="0"/>
              <a:t> want to be able to use a dev. board to prototype where possible.</a:t>
            </a:r>
          </a:p>
          <a:p>
            <a:pPr lvl="1"/>
            <a:r>
              <a:rPr lang="en-US" dirty="0" smtClean="0"/>
              <a:t>Nice to be able to get software up and running</a:t>
            </a:r>
            <a:endParaRPr lang="en-US" dirty="0"/>
          </a:p>
          <a:p>
            <a:pPr lvl="2"/>
            <a:r>
              <a:rPr lang="en-US" dirty="0" smtClean="0"/>
              <a:t>Not to mention nice to learn you </a:t>
            </a:r>
            <a:r>
              <a:rPr lang="en-US" i="1" dirty="0" smtClean="0"/>
              <a:t>can’t</a:t>
            </a:r>
            <a:r>
              <a:rPr lang="en-US" dirty="0" smtClean="0"/>
              <a:t> do what you thought you could do!</a:t>
            </a:r>
          </a:p>
          <a:p>
            <a:pPr lvl="1"/>
            <a:r>
              <a:rPr lang="en-US" dirty="0" smtClean="0"/>
              <a:t>Also nice because the schematics are often available to you.</a:t>
            </a:r>
          </a:p>
          <a:p>
            <a:pPr lvl="2"/>
            <a:r>
              <a:rPr lang="en-US" dirty="0" smtClean="0"/>
              <a:t>Things like power supply design are done and tested!</a:t>
            </a:r>
          </a:p>
          <a:p>
            <a:r>
              <a:rPr lang="en-US" dirty="0" smtClean="0"/>
              <a:t>Huge variety of these…</a:t>
            </a:r>
          </a:p>
        </p:txBody>
      </p:sp>
      <p:sp>
        <p:nvSpPr>
          <p:cNvPr id="2" name="Title 1"/>
          <p:cNvSpPr>
            <a:spLocks noGrp="1"/>
          </p:cNvSpPr>
          <p:nvPr>
            <p:ph type="title"/>
          </p:nvPr>
        </p:nvSpPr>
        <p:spPr>
          <a:xfrm>
            <a:off x="457200" y="152400"/>
            <a:ext cx="8229600" cy="533400"/>
          </a:xfrm>
        </p:spPr>
        <p:txBody>
          <a:bodyPr>
            <a:noAutofit/>
          </a:bodyPr>
          <a:lstStyle/>
          <a:p>
            <a:r>
              <a:rPr lang="en-US" sz="3600" dirty="0" smtClean="0"/>
              <a:t>Development board, evaluation board etc.</a:t>
            </a:r>
            <a:endParaRPr lang="en-US" sz="3600" dirty="0"/>
          </a:p>
        </p:txBody>
      </p:sp>
      <p:pic>
        <p:nvPicPr>
          <p:cNvPr id="19458" name="Picture 2" descr="http://www.electronics-lab.com/blog/wp-content/uploads/2008/02/xc9572xl_cpld_development_board.jpg"/>
          <p:cNvPicPr>
            <a:picLocks noChangeAspect="1" noChangeArrowheads="1"/>
          </p:cNvPicPr>
          <p:nvPr/>
        </p:nvPicPr>
        <p:blipFill>
          <a:blip r:embed="rId3" cstate="print"/>
          <a:srcRect/>
          <a:stretch>
            <a:fillRect/>
          </a:stretch>
        </p:blipFill>
        <p:spPr bwMode="auto">
          <a:xfrm>
            <a:off x="152400" y="228600"/>
            <a:ext cx="5344228" cy="3981450"/>
          </a:xfrm>
          <a:prstGeom prst="rect">
            <a:avLst/>
          </a:prstGeom>
          <a:noFill/>
        </p:spPr>
      </p:pic>
      <p:pic>
        <p:nvPicPr>
          <p:cNvPr id="19460" name="Picture 4" descr="http://karuppuswamy.com/wordpress/wp-content/uploads/2010/10/ez430-f2013.jpg"/>
          <p:cNvPicPr>
            <a:picLocks noChangeAspect="1" noChangeArrowheads="1"/>
          </p:cNvPicPr>
          <p:nvPr/>
        </p:nvPicPr>
        <p:blipFill>
          <a:blip r:embed="rId4" cstate="print"/>
          <a:srcRect/>
          <a:stretch>
            <a:fillRect/>
          </a:stretch>
        </p:blipFill>
        <p:spPr bwMode="auto">
          <a:xfrm>
            <a:off x="5257800" y="4114800"/>
            <a:ext cx="3886200" cy="2428875"/>
          </a:xfrm>
          <a:prstGeom prst="rect">
            <a:avLst/>
          </a:prstGeom>
          <a:noFill/>
        </p:spPr>
      </p:pic>
      <p:pic>
        <p:nvPicPr>
          <p:cNvPr id="19462" name="Picture 6" descr="http://www.digikey.com/web%20export/supplier%20content/TI_296/mkt/ti_university_C5515.jpg"/>
          <p:cNvPicPr>
            <a:picLocks noChangeAspect="1" noChangeArrowheads="1"/>
          </p:cNvPicPr>
          <p:nvPr/>
        </p:nvPicPr>
        <p:blipFill>
          <a:blip r:embed="rId5" cstate="print"/>
          <a:srcRect/>
          <a:stretch>
            <a:fillRect/>
          </a:stretch>
        </p:blipFill>
        <p:spPr bwMode="auto">
          <a:xfrm>
            <a:off x="4800600" y="0"/>
            <a:ext cx="3962400" cy="3962400"/>
          </a:xfrm>
          <a:prstGeom prst="rect">
            <a:avLst/>
          </a:prstGeom>
          <a:noFill/>
        </p:spPr>
      </p:pic>
      <p:pic>
        <p:nvPicPr>
          <p:cNvPr id="19464" name="Picture 8" descr="http://www.microchip.com/_images/audio/Explorer-16-Development-Board_large.jpg"/>
          <p:cNvPicPr>
            <a:picLocks noChangeAspect="1" noChangeArrowheads="1"/>
          </p:cNvPicPr>
          <p:nvPr/>
        </p:nvPicPr>
        <p:blipFill>
          <a:blip r:embed="rId6" cstate="print"/>
          <a:srcRect/>
          <a:stretch>
            <a:fillRect/>
          </a:stretch>
        </p:blipFill>
        <p:spPr bwMode="auto">
          <a:xfrm>
            <a:off x="0" y="1998377"/>
            <a:ext cx="6477000" cy="4859623"/>
          </a:xfrm>
          <a:prstGeom prst="rect">
            <a:avLst/>
          </a:prstGeom>
          <a:noFill/>
        </p:spPr>
      </p:pic>
      <p:sp>
        <p:nvSpPr>
          <p:cNvPr id="8" name="TextBox 7"/>
          <p:cNvSpPr txBox="1"/>
          <p:nvPr/>
        </p:nvSpPr>
        <p:spPr>
          <a:xfrm>
            <a:off x="0" y="0"/>
            <a:ext cx="1864613" cy="338554"/>
          </a:xfrm>
          <a:prstGeom prst="rect">
            <a:avLst/>
          </a:prstGeom>
          <a:noFill/>
          <a:ln>
            <a:solidFill>
              <a:srgbClr val="FF0000"/>
            </a:solidFill>
          </a:ln>
        </p:spPr>
        <p:txBody>
          <a:bodyPr wrap="none" rtlCol="0">
            <a:spAutoFit/>
          </a:bodyPr>
          <a:lstStyle/>
          <a:p>
            <a:r>
              <a:rPr lang="en-US" sz="1600" dirty="0" smtClean="0">
                <a:solidFill>
                  <a:srgbClr val="FF0000"/>
                </a:solidFill>
              </a:rPr>
              <a:t>Off-the-shelf boards</a:t>
            </a:r>
            <a:endParaRPr lang="en-US" sz="16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grpId="0" nodeType="clickEffect">
                                  <p:stCondLst>
                                    <p:cond delay="0"/>
                                  </p:stCondLst>
                                  <p:childTnLst>
                                    <p:set>
                                      <p:cBhvr rctx="PPT">
                                        <p:cTn id="6" dur="indefinite"/>
                                        <p:tgtEl>
                                          <p:spTgt spid="3">
                                            <p:txEl>
                                              <p:pRg st="0" end="0"/>
                                            </p:txEl>
                                          </p:spTgt>
                                        </p:tgtEl>
                                        <p:attrNameLst>
                                          <p:attrName>style.opacity</p:attrName>
                                        </p:attrNameLst>
                                      </p:cBhvr>
                                      <p:to>
                                        <p:strVal val="0.25"/>
                                      </p:to>
                                    </p:set>
                                    <p:animEffect filter="image" prLst="opacity: 0.25">
                                      <p:cBhvr rctx="IE">
                                        <p:cTn id="7" dur="indefinite"/>
                                        <p:tgtEl>
                                          <p:spTgt spid="3">
                                            <p:txEl>
                                              <p:pRg st="0" end="0"/>
                                            </p:txEl>
                                          </p:spTgt>
                                        </p:tgtEl>
                                      </p:cBhvr>
                                    </p:animEffect>
                                  </p:childTnLst>
                                </p:cTn>
                              </p:par>
                              <p:par>
                                <p:cTn id="8" presetID="9" presetClass="emph" presetSubtype="0" grpId="0" nodeType="withEffect">
                                  <p:stCondLst>
                                    <p:cond delay="0"/>
                                  </p:stCondLst>
                                  <p:childTnLst>
                                    <p:set>
                                      <p:cBhvr rctx="PPT">
                                        <p:cTn id="9" dur="indefinite"/>
                                        <p:tgtEl>
                                          <p:spTgt spid="3">
                                            <p:txEl>
                                              <p:pRg st="1" end="1"/>
                                            </p:txEl>
                                          </p:spTgt>
                                        </p:tgtEl>
                                        <p:attrNameLst>
                                          <p:attrName>style.opacity</p:attrName>
                                        </p:attrNameLst>
                                      </p:cBhvr>
                                      <p:to>
                                        <p:strVal val="0.25"/>
                                      </p:to>
                                    </p:set>
                                    <p:animEffect filter="image" prLst="opacity: 0.25">
                                      <p:cBhvr rctx="IE">
                                        <p:cTn id="10" dur="indefinite"/>
                                        <p:tgtEl>
                                          <p:spTgt spid="3">
                                            <p:txEl>
                                              <p:pRg st="1" end="1"/>
                                            </p:txEl>
                                          </p:spTgt>
                                        </p:tgtEl>
                                      </p:cBhvr>
                                    </p:animEffect>
                                  </p:childTnLst>
                                </p:cTn>
                              </p:par>
                              <p:par>
                                <p:cTn id="11" presetID="9" presetClass="emph" presetSubtype="0" grpId="0" nodeType="withEffect">
                                  <p:stCondLst>
                                    <p:cond delay="0"/>
                                  </p:stCondLst>
                                  <p:childTnLst>
                                    <p:set>
                                      <p:cBhvr rctx="PPT">
                                        <p:cTn id="12" dur="indefinite"/>
                                        <p:tgtEl>
                                          <p:spTgt spid="3">
                                            <p:txEl>
                                              <p:pRg st="2" end="2"/>
                                            </p:txEl>
                                          </p:spTgt>
                                        </p:tgtEl>
                                        <p:attrNameLst>
                                          <p:attrName>style.opacity</p:attrName>
                                        </p:attrNameLst>
                                      </p:cBhvr>
                                      <p:to>
                                        <p:strVal val="0.25"/>
                                      </p:to>
                                    </p:set>
                                    <p:animEffect filter="image" prLst="opacity: 0.25">
                                      <p:cBhvr rctx="IE">
                                        <p:cTn id="13" dur="indefinite"/>
                                        <p:tgtEl>
                                          <p:spTgt spid="3">
                                            <p:txEl>
                                              <p:pRg st="2" end="2"/>
                                            </p:txEl>
                                          </p:spTgt>
                                        </p:tgtEl>
                                      </p:cBhvr>
                                    </p:animEffect>
                                  </p:childTnLst>
                                </p:cTn>
                              </p:par>
                              <p:par>
                                <p:cTn id="14" presetID="9" presetClass="emph" presetSubtype="0" grpId="0" nodeType="withEffect">
                                  <p:stCondLst>
                                    <p:cond delay="0"/>
                                  </p:stCondLst>
                                  <p:childTnLst>
                                    <p:set>
                                      <p:cBhvr rctx="PPT">
                                        <p:cTn id="15" dur="indefinite"/>
                                        <p:tgtEl>
                                          <p:spTgt spid="3">
                                            <p:txEl>
                                              <p:pRg st="3" end="3"/>
                                            </p:txEl>
                                          </p:spTgt>
                                        </p:tgtEl>
                                        <p:attrNameLst>
                                          <p:attrName>style.opacity</p:attrName>
                                        </p:attrNameLst>
                                      </p:cBhvr>
                                      <p:to>
                                        <p:strVal val="0.25"/>
                                      </p:to>
                                    </p:set>
                                    <p:animEffect filter="image" prLst="opacity: 0.25">
                                      <p:cBhvr rctx="IE">
                                        <p:cTn id="16" dur="indefinite"/>
                                        <p:tgtEl>
                                          <p:spTgt spid="3">
                                            <p:txEl>
                                              <p:pRg st="3" end="3"/>
                                            </p:txEl>
                                          </p:spTgt>
                                        </p:tgtEl>
                                      </p:cBhvr>
                                    </p:animEffect>
                                  </p:childTnLst>
                                </p:cTn>
                              </p:par>
                              <p:par>
                                <p:cTn id="17" presetID="9" presetClass="emph" presetSubtype="0" grpId="0" nodeType="withEffect">
                                  <p:stCondLst>
                                    <p:cond delay="0"/>
                                  </p:stCondLst>
                                  <p:childTnLst>
                                    <p:set>
                                      <p:cBhvr rctx="PPT">
                                        <p:cTn id="18" dur="indefinite"/>
                                        <p:tgtEl>
                                          <p:spTgt spid="3">
                                            <p:txEl>
                                              <p:pRg st="4" end="4"/>
                                            </p:txEl>
                                          </p:spTgt>
                                        </p:tgtEl>
                                        <p:attrNameLst>
                                          <p:attrName>style.opacity</p:attrName>
                                        </p:attrNameLst>
                                      </p:cBhvr>
                                      <p:to>
                                        <p:strVal val="0.25"/>
                                      </p:to>
                                    </p:set>
                                    <p:animEffect filter="image" prLst="opacity: 0.25">
                                      <p:cBhvr rctx="IE">
                                        <p:cTn id="19" dur="indefinite"/>
                                        <p:tgtEl>
                                          <p:spTgt spid="3">
                                            <p:txEl>
                                              <p:pRg st="4" end="4"/>
                                            </p:txEl>
                                          </p:spTgt>
                                        </p:tgtEl>
                                      </p:cBhvr>
                                    </p:animEffect>
                                  </p:childTnLst>
                                </p:cTn>
                              </p:par>
                              <p:par>
                                <p:cTn id="20" presetID="9" presetClass="emph" presetSubtype="0" grpId="0" nodeType="withEffect">
                                  <p:stCondLst>
                                    <p:cond delay="0"/>
                                  </p:stCondLst>
                                  <p:childTnLst>
                                    <p:set>
                                      <p:cBhvr rctx="PPT">
                                        <p:cTn id="21" dur="indefinite"/>
                                        <p:tgtEl>
                                          <p:spTgt spid="3">
                                            <p:txEl>
                                              <p:pRg st="5" end="5"/>
                                            </p:txEl>
                                          </p:spTgt>
                                        </p:tgtEl>
                                        <p:attrNameLst>
                                          <p:attrName>style.opacity</p:attrName>
                                        </p:attrNameLst>
                                      </p:cBhvr>
                                      <p:to>
                                        <p:strVal val="0.25"/>
                                      </p:to>
                                    </p:set>
                                    <p:animEffect filter="image" prLst="opacity: 0.25">
                                      <p:cBhvr rctx="IE">
                                        <p:cTn id="22" dur="indefinite"/>
                                        <p:tgtEl>
                                          <p:spTgt spid="3">
                                            <p:txEl>
                                              <p:pRg st="5" end="5"/>
                                            </p:txEl>
                                          </p:spTgt>
                                        </p:tgtEl>
                                      </p:cBhvr>
                                    </p:animEffect>
                                  </p:childTnLst>
                                </p:cTn>
                              </p:par>
                              <p:par>
                                <p:cTn id="23" presetID="9" presetClass="emph" presetSubtype="0" grpId="0" nodeType="withEffect">
                                  <p:stCondLst>
                                    <p:cond delay="0"/>
                                  </p:stCondLst>
                                  <p:childTnLst>
                                    <p:set>
                                      <p:cBhvr rctx="PPT">
                                        <p:cTn id="24" dur="indefinite"/>
                                        <p:tgtEl>
                                          <p:spTgt spid="3">
                                            <p:txEl>
                                              <p:pRg st="6" end="6"/>
                                            </p:txEl>
                                          </p:spTgt>
                                        </p:tgtEl>
                                        <p:attrNameLst>
                                          <p:attrName>style.opacity</p:attrName>
                                        </p:attrNameLst>
                                      </p:cBhvr>
                                      <p:to>
                                        <p:strVal val="0.25"/>
                                      </p:to>
                                    </p:set>
                                    <p:animEffect filter="image" prLst="opacity: 0.25">
                                      <p:cBhvr rctx="IE">
                                        <p:cTn id="25" dur="indefinite"/>
                                        <p:tgtEl>
                                          <p:spTgt spid="3">
                                            <p:txEl>
                                              <p:pRg st="6" end="6"/>
                                            </p:txEl>
                                          </p:spTgt>
                                        </p:tgtEl>
                                      </p:cBhvr>
                                    </p:animEffect>
                                  </p:childTnLst>
                                </p:cTn>
                              </p:par>
                              <p:par>
                                <p:cTn id="26" presetID="9" presetClass="emph" presetSubtype="0" grpId="0" nodeType="withEffect">
                                  <p:stCondLst>
                                    <p:cond delay="0"/>
                                  </p:stCondLst>
                                  <p:childTnLst>
                                    <p:set>
                                      <p:cBhvr rctx="PPT">
                                        <p:cTn id="27" dur="indefinite"/>
                                        <p:tgtEl>
                                          <p:spTgt spid="3">
                                            <p:txEl>
                                              <p:pRg st="7" end="7"/>
                                            </p:txEl>
                                          </p:spTgt>
                                        </p:tgtEl>
                                        <p:attrNameLst>
                                          <p:attrName>style.opacity</p:attrName>
                                        </p:attrNameLst>
                                      </p:cBhvr>
                                      <p:to>
                                        <p:strVal val="0.25"/>
                                      </p:to>
                                    </p:set>
                                    <p:animEffect filter="image" prLst="opacity: 0.25">
                                      <p:cBhvr rctx="IE">
                                        <p:cTn id="28" dur="indefinite"/>
                                        <p:tgtEl>
                                          <p:spTgt spid="3">
                                            <p:txEl>
                                              <p:pRg st="7" end="7"/>
                                            </p:txEl>
                                          </p:spTgt>
                                        </p:tgtEl>
                                      </p:cBhvr>
                                    </p:animEffect>
                                  </p:childTnLst>
                                </p:cTn>
                              </p:par>
                              <p:par>
                                <p:cTn id="29" presetID="3" presetClass="entr" presetSubtype="10" fill="hold" nodeType="withEffect">
                                  <p:stCondLst>
                                    <p:cond delay="0"/>
                                  </p:stCondLst>
                                  <p:childTnLst>
                                    <p:set>
                                      <p:cBhvr>
                                        <p:cTn id="30" dur="1" fill="hold">
                                          <p:stCondLst>
                                            <p:cond delay="0"/>
                                          </p:stCondLst>
                                        </p:cTn>
                                        <p:tgtEl>
                                          <p:spTgt spid="19458"/>
                                        </p:tgtEl>
                                        <p:attrNameLst>
                                          <p:attrName>style.visibility</p:attrName>
                                        </p:attrNameLst>
                                      </p:cBhvr>
                                      <p:to>
                                        <p:strVal val="visible"/>
                                      </p:to>
                                    </p:set>
                                    <p:animEffect transition="in" filter="blinds(horizontal)">
                                      <p:cBhvr>
                                        <p:cTn id="31" dur="500"/>
                                        <p:tgtEl>
                                          <p:spTgt spid="19458"/>
                                        </p:tgtEl>
                                      </p:cBhvr>
                                    </p:animEffect>
                                  </p:childTnLst>
                                </p:cTn>
                              </p:par>
                            </p:childTnLst>
                          </p:cTn>
                        </p:par>
                      </p:childTnLst>
                    </p:cTn>
                  </p:par>
                  <p:par>
                    <p:cTn id="32" fill="hold">
                      <p:stCondLst>
                        <p:cond delay="indefinite"/>
                      </p:stCondLst>
                      <p:childTnLst>
                        <p:par>
                          <p:cTn id="33" fill="hold">
                            <p:stCondLst>
                              <p:cond delay="0"/>
                            </p:stCondLst>
                            <p:childTnLst>
                              <p:par>
                                <p:cTn id="34" presetID="25" presetClass="entr" presetSubtype="0" fill="hold" nodeType="clickEffect">
                                  <p:stCondLst>
                                    <p:cond delay="0"/>
                                  </p:stCondLst>
                                  <p:childTnLst>
                                    <p:set>
                                      <p:cBhvr>
                                        <p:cTn id="35" dur="1" fill="hold">
                                          <p:stCondLst>
                                            <p:cond delay="0"/>
                                          </p:stCondLst>
                                        </p:cTn>
                                        <p:tgtEl>
                                          <p:spTgt spid="19460"/>
                                        </p:tgtEl>
                                        <p:attrNameLst>
                                          <p:attrName>style.visibility</p:attrName>
                                        </p:attrNameLst>
                                      </p:cBhvr>
                                      <p:to>
                                        <p:strVal val="visible"/>
                                      </p:to>
                                    </p:set>
                                    <p:anim calcmode="lin" valueType="num">
                                      <p:cBhvr>
                                        <p:cTn id="36" dur="500" decel="50000" fill="hold">
                                          <p:stCondLst>
                                            <p:cond delay="0"/>
                                          </p:stCondLst>
                                        </p:cTn>
                                        <p:tgtEl>
                                          <p:spTgt spid="19460"/>
                                        </p:tgtEl>
                                        <p:attrNameLst>
                                          <p:attrName>style.rotation</p:attrName>
                                        </p:attrNameLst>
                                      </p:cBhvr>
                                      <p:tavLst>
                                        <p:tav tm="0">
                                          <p:val>
                                            <p:fltVal val="-90"/>
                                          </p:val>
                                        </p:tav>
                                        <p:tav tm="100000">
                                          <p:val>
                                            <p:fltVal val="0"/>
                                          </p:val>
                                        </p:tav>
                                      </p:tavLst>
                                    </p:anim>
                                    <p:anim calcmode="lin" valueType="num">
                                      <p:cBhvr>
                                        <p:cTn id="37" dur="500" decel="50000" fill="hold">
                                          <p:stCondLst>
                                            <p:cond delay="0"/>
                                          </p:stCondLst>
                                        </p:cTn>
                                        <p:tgtEl>
                                          <p:spTgt spid="19460"/>
                                        </p:tgtEl>
                                        <p:attrNameLst>
                                          <p:attrName>ppt_w</p:attrName>
                                        </p:attrNameLst>
                                      </p:cBhvr>
                                      <p:tavLst>
                                        <p:tav tm="0">
                                          <p:val>
                                            <p:strVal val="#ppt_w"/>
                                          </p:val>
                                        </p:tav>
                                        <p:tav tm="100000">
                                          <p:val>
                                            <p:strVal val="#ppt_w*.05"/>
                                          </p:val>
                                        </p:tav>
                                      </p:tavLst>
                                    </p:anim>
                                    <p:anim calcmode="lin" valueType="num">
                                      <p:cBhvr>
                                        <p:cTn id="38" dur="500" accel="50000" fill="hold">
                                          <p:stCondLst>
                                            <p:cond delay="500"/>
                                          </p:stCondLst>
                                        </p:cTn>
                                        <p:tgtEl>
                                          <p:spTgt spid="19460"/>
                                        </p:tgtEl>
                                        <p:attrNameLst>
                                          <p:attrName>ppt_w</p:attrName>
                                        </p:attrNameLst>
                                      </p:cBhvr>
                                      <p:tavLst>
                                        <p:tav tm="0">
                                          <p:val>
                                            <p:strVal val="#ppt_w*.05"/>
                                          </p:val>
                                        </p:tav>
                                        <p:tav tm="100000">
                                          <p:val>
                                            <p:strVal val="#ppt_w"/>
                                          </p:val>
                                        </p:tav>
                                      </p:tavLst>
                                    </p:anim>
                                    <p:anim calcmode="lin" valueType="num">
                                      <p:cBhvr>
                                        <p:cTn id="39" dur="1000" fill="hold"/>
                                        <p:tgtEl>
                                          <p:spTgt spid="19460"/>
                                        </p:tgtEl>
                                        <p:attrNameLst>
                                          <p:attrName>ppt_h</p:attrName>
                                        </p:attrNameLst>
                                      </p:cBhvr>
                                      <p:tavLst>
                                        <p:tav tm="0">
                                          <p:val>
                                            <p:strVal val="#ppt_h"/>
                                          </p:val>
                                        </p:tav>
                                        <p:tav tm="100000">
                                          <p:val>
                                            <p:strVal val="#ppt_h"/>
                                          </p:val>
                                        </p:tav>
                                      </p:tavLst>
                                    </p:anim>
                                    <p:anim calcmode="lin" valueType="num">
                                      <p:cBhvr>
                                        <p:cTn id="40" dur="500" decel="50000" fill="hold">
                                          <p:stCondLst>
                                            <p:cond delay="0"/>
                                          </p:stCondLst>
                                        </p:cTn>
                                        <p:tgtEl>
                                          <p:spTgt spid="19460"/>
                                        </p:tgtEl>
                                        <p:attrNameLst>
                                          <p:attrName>ppt_x</p:attrName>
                                        </p:attrNameLst>
                                      </p:cBhvr>
                                      <p:tavLst>
                                        <p:tav tm="0">
                                          <p:val>
                                            <p:strVal val="#ppt_x+.4"/>
                                          </p:val>
                                        </p:tav>
                                        <p:tav tm="100000">
                                          <p:val>
                                            <p:strVal val="#ppt_x"/>
                                          </p:val>
                                        </p:tav>
                                      </p:tavLst>
                                    </p:anim>
                                    <p:anim calcmode="lin" valueType="num">
                                      <p:cBhvr>
                                        <p:cTn id="41" dur="500" decel="50000" fill="hold">
                                          <p:stCondLst>
                                            <p:cond delay="0"/>
                                          </p:stCondLst>
                                        </p:cTn>
                                        <p:tgtEl>
                                          <p:spTgt spid="19460"/>
                                        </p:tgtEl>
                                        <p:attrNameLst>
                                          <p:attrName>ppt_y</p:attrName>
                                        </p:attrNameLst>
                                      </p:cBhvr>
                                      <p:tavLst>
                                        <p:tav tm="0">
                                          <p:val>
                                            <p:strVal val="#ppt_y-.2"/>
                                          </p:val>
                                        </p:tav>
                                        <p:tav tm="100000">
                                          <p:val>
                                            <p:strVal val="#ppt_y+.1"/>
                                          </p:val>
                                        </p:tav>
                                      </p:tavLst>
                                    </p:anim>
                                    <p:anim calcmode="lin" valueType="num">
                                      <p:cBhvr>
                                        <p:cTn id="42" dur="500" accel="50000" fill="hold">
                                          <p:stCondLst>
                                            <p:cond delay="500"/>
                                          </p:stCondLst>
                                        </p:cTn>
                                        <p:tgtEl>
                                          <p:spTgt spid="19460"/>
                                        </p:tgtEl>
                                        <p:attrNameLst>
                                          <p:attrName>ppt_y</p:attrName>
                                        </p:attrNameLst>
                                      </p:cBhvr>
                                      <p:tavLst>
                                        <p:tav tm="0">
                                          <p:val>
                                            <p:strVal val="#ppt_y+.1"/>
                                          </p:val>
                                        </p:tav>
                                        <p:tav tm="100000">
                                          <p:val>
                                            <p:strVal val="#ppt_y"/>
                                          </p:val>
                                        </p:tav>
                                      </p:tavLst>
                                    </p:anim>
                                    <p:animEffect transition="in" filter="fade">
                                      <p:cBhvr>
                                        <p:cTn id="43" dur="1000" decel="50000">
                                          <p:stCondLst>
                                            <p:cond delay="0"/>
                                          </p:stCondLst>
                                        </p:cTn>
                                        <p:tgtEl>
                                          <p:spTgt spid="19460"/>
                                        </p:tgtEl>
                                      </p:cBhvr>
                                    </p:animEffect>
                                  </p:childTnLst>
                                </p:cTn>
                              </p:par>
                            </p:childTnLst>
                          </p:cTn>
                        </p:par>
                      </p:childTnLst>
                    </p:cTn>
                  </p:par>
                  <p:par>
                    <p:cTn id="44" fill="hold">
                      <p:stCondLst>
                        <p:cond delay="indefinite"/>
                      </p:stCondLst>
                      <p:childTnLst>
                        <p:par>
                          <p:cTn id="45" fill="hold">
                            <p:stCondLst>
                              <p:cond delay="0"/>
                            </p:stCondLst>
                            <p:childTnLst>
                              <p:par>
                                <p:cTn id="46" presetID="4" presetClass="entr" presetSubtype="16" fill="hold" nodeType="clickEffect">
                                  <p:stCondLst>
                                    <p:cond delay="0"/>
                                  </p:stCondLst>
                                  <p:childTnLst>
                                    <p:set>
                                      <p:cBhvr>
                                        <p:cTn id="47" dur="1" fill="hold">
                                          <p:stCondLst>
                                            <p:cond delay="0"/>
                                          </p:stCondLst>
                                        </p:cTn>
                                        <p:tgtEl>
                                          <p:spTgt spid="19462"/>
                                        </p:tgtEl>
                                        <p:attrNameLst>
                                          <p:attrName>style.visibility</p:attrName>
                                        </p:attrNameLst>
                                      </p:cBhvr>
                                      <p:to>
                                        <p:strVal val="visible"/>
                                      </p:to>
                                    </p:set>
                                    <p:animEffect transition="in" filter="box(in)">
                                      <p:cBhvr>
                                        <p:cTn id="48" dur="500"/>
                                        <p:tgtEl>
                                          <p:spTgt spid="19462"/>
                                        </p:tgtEl>
                                      </p:cBhvr>
                                    </p:animEffect>
                                  </p:childTnLst>
                                </p:cTn>
                              </p:par>
                            </p:childTnLst>
                          </p:cTn>
                        </p:par>
                      </p:childTnLst>
                    </p:cTn>
                  </p:par>
                  <p:par>
                    <p:cTn id="49" fill="hold">
                      <p:stCondLst>
                        <p:cond delay="indefinite"/>
                      </p:stCondLst>
                      <p:childTnLst>
                        <p:par>
                          <p:cTn id="50" fill="hold">
                            <p:stCondLst>
                              <p:cond delay="0"/>
                            </p:stCondLst>
                            <p:childTnLst>
                              <p:par>
                                <p:cTn id="51" presetID="5" presetClass="entr" presetSubtype="10" fill="hold" nodeType="clickEffect">
                                  <p:stCondLst>
                                    <p:cond delay="0"/>
                                  </p:stCondLst>
                                  <p:childTnLst>
                                    <p:set>
                                      <p:cBhvr>
                                        <p:cTn id="52" dur="1" fill="hold">
                                          <p:stCondLst>
                                            <p:cond delay="0"/>
                                          </p:stCondLst>
                                        </p:cTn>
                                        <p:tgtEl>
                                          <p:spTgt spid="19464"/>
                                        </p:tgtEl>
                                        <p:attrNameLst>
                                          <p:attrName>style.visibility</p:attrName>
                                        </p:attrNameLst>
                                      </p:cBhvr>
                                      <p:to>
                                        <p:strVal val="visible"/>
                                      </p:to>
                                    </p:set>
                                    <p:animEffect transition="in" filter="checkerboard(across)">
                                      <p:cBhvr>
                                        <p:cTn id="53" dur="500"/>
                                        <p:tgtEl>
                                          <p:spTgt spid="194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40000"/>
                <a:lumOff val="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Personal Example:</a:t>
            </a:r>
            <a:endParaRPr lang="en-US" dirty="0"/>
          </a:p>
        </p:txBody>
      </p:sp>
      <p:sp>
        <p:nvSpPr>
          <p:cNvPr id="3" name="Content Placeholder 2"/>
          <p:cNvSpPr>
            <a:spLocks noGrp="1"/>
          </p:cNvSpPr>
          <p:nvPr>
            <p:ph idx="1"/>
          </p:nvPr>
        </p:nvSpPr>
        <p:spPr/>
        <p:txBody>
          <a:bodyPr>
            <a:normAutofit/>
          </a:bodyPr>
          <a:lstStyle/>
          <a:p>
            <a:r>
              <a:rPr lang="en-US" sz="2800" dirty="0" smtClean="0"/>
              <a:t>I am currently “</a:t>
            </a:r>
            <a:r>
              <a:rPr lang="en-US" sz="2800" dirty="0" err="1" smtClean="0"/>
              <a:t>specing</a:t>
            </a:r>
            <a:r>
              <a:rPr lang="en-US" sz="2800" dirty="0" smtClean="0"/>
              <a:t>” a board.  It needs to be:</a:t>
            </a:r>
          </a:p>
          <a:p>
            <a:pPr lvl="1"/>
            <a:r>
              <a:rPr lang="en-US" sz="2400" dirty="0" smtClean="0"/>
              <a:t>Be able to mostly do the 270 labs</a:t>
            </a:r>
          </a:p>
          <a:p>
            <a:pPr lvl="2"/>
            <a:r>
              <a:rPr lang="en-US" sz="2000" dirty="0" smtClean="0"/>
              <a:t>Switches, buttons, LEDs, FPGA with decent free software.</a:t>
            </a:r>
          </a:p>
          <a:p>
            <a:pPr lvl="3"/>
            <a:r>
              <a:rPr lang="en-US" sz="1800" dirty="0" smtClean="0"/>
              <a:t>7-segment displays would be really nice.</a:t>
            </a:r>
          </a:p>
          <a:p>
            <a:pPr lvl="2"/>
            <a:r>
              <a:rPr lang="en-US" sz="2000" dirty="0" smtClean="0"/>
              <a:t>2000+ gates, 100+ flip-flops</a:t>
            </a:r>
          </a:p>
          <a:p>
            <a:pPr lvl="3"/>
            <a:r>
              <a:rPr lang="en-US" sz="1800" dirty="0" smtClean="0"/>
              <a:t>Ideally twice that or more</a:t>
            </a:r>
          </a:p>
          <a:p>
            <a:pPr lvl="1"/>
            <a:r>
              <a:rPr lang="en-US" sz="2400" dirty="0" smtClean="0"/>
              <a:t>Cheap in quantity--$20 target price at 5,000 units.</a:t>
            </a:r>
          </a:p>
          <a:p>
            <a:pPr lvl="2"/>
            <a:r>
              <a:rPr lang="en-US" sz="2000" dirty="0" smtClean="0"/>
              <a:t>No external wiring or power supply other than a USB cable.</a:t>
            </a:r>
            <a:endParaRPr lang="en-US" sz="2000" dirty="0" smtClean="0"/>
          </a:p>
          <a:p>
            <a:r>
              <a:rPr lang="en-US" sz="2800" dirty="0" smtClean="0"/>
              <a:t>First check is what’s out there…</a:t>
            </a:r>
            <a:endParaRPr lang="en-US" sz="2800" dirty="0" smtClean="0"/>
          </a:p>
        </p:txBody>
      </p:sp>
      <p:sp>
        <p:nvSpPr>
          <p:cNvPr id="4" name="TextBox 3"/>
          <p:cNvSpPr txBox="1"/>
          <p:nvPr/>
        </p:nvSpPr>
        <p:spPr>
          <a:xfrm>
            <a:off x="0" y="0"/>
            <a:ext cx="1864613" cy="338554"/>
          </a:xfrm>
          <a:prstGeom prst="rect">
            <a:avLst/>
          </a:prstGeom>
          <a:noFill/>
          <a:ln>
            <a:solidFill>
              <a:srgbClr val="FF0000"/>
            </a:solidFill>
          </a:ln>
        </p:spPr>
        <p:txBody>
          <a:bodyPr wrap="none" rtlCol="0">
            <a:spAutoFit/>
          </a:bodyPr>
          <a:lstStyle/>
          <a:p>
            <a:r>
              <a:rPr lang="en-US" sz="1600" dirty="0" smtClean="0">
                <a:solidFill>
                  <a:srgbClr val="FF0000"/>
                </a:solidFill>
              </a:rPr>
              <a:t>Off-the-shelf boards</a:t>
            </a:r>
            <a:endParaRPr lang="en-US" sz="1600" dirty="0">
              <a:solidFill>
                <a:srgbClr val="FF00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40000"/>
                <a:lumOff val="60000"/>
              </a:schemeClr>
            </a:gs>
            <a:gs pos="50000">
              <a:schemeClr val="accent1">
                <a:tint val="44500"/>
                <a:satMod val="160000"/>
              </a:schemeClr>
            </a:gs>
            <a:gs pos="100000">
              <a:schemeClr val="accent1">
                <a:tint val="23500"/>
                <a:satMod val="160000"/>
              </a:schemeClr>
            </a:gs>
          </a:gsLs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Market check</a:t>
            </a:r>
            <a:endParaRPr lang="en-US" dirty="0"/>
          </a:p>
        </p:txBody>
      </p:sp>
      <p:sp>
        <p:nvSpPr>
          <p:cNvPr id="3" name="Content Placeholder 2"/>
          <p:cNvSpPr>
            <a:spLocks noGrp="1"/>
          </p:cNvSpPr>
          <p:nvPr>
            <p:ph sz="half" idx="1"/>
          </p:nvPr>
        </p:nvSpPr>
        <p:spPr>
          <a:xfrm>
            <a:off x="457200" y="1600200"/>
            <a:ext cx="4724400" cy="4953000"/>
          </a:xfrm>
        </p:spPr>
        <p:txBody>
          <a:bodyPr>
            <a:normAutofit fontScale="85000" lnSpcReduction="20000"/>
          </a:bodyPr>
          <a:lstStyle/>
          <a:p>
            <a:r>
              <a:rPr lang="en-US" dirty="0" smtClean="0"/>
              <a:t>Best I could find:</a:t>
            </a:r>
          </a:p>
          <a:p>
            <a:pPr lvl="1"/>
            <a:r>
              <a:rPr lang="en-US" dirty="0" err="1" smtClean="0"/>
              <a:t>Digilent</a:t>
            </a:r>
            <a:r>
              <a:rPr lang="en-US" dirty="0" smtClean="0"/>
              <a:t> C-Mod</a:t>
            </a:r>
          </a:p>
          <a:p>
            <a:pPr lvl="2"/>
            <a:r>
              <a:rPr lang="en-US" dirty="0" smtClean="0">
                <a:solidFill>
                  <a:srgbClr val="00B050"/>
                </a:solidFill>
              </a:rPr>
              <a:t>$22 in quantities of 1, has solid FPGA.</a:t>
            </a:r>
          </a:p>
          <a:p>
            <a:pPr lvl="2"/>
            <a:r>
              <a:rPr lang="en-US" dirty="0" smtClean="0">
                <a:solidFill>
                  <a:srgbClr val="FF0000"/>
                </a:solidFill>
              </a:rPr>
              <a:t>Basically no I/O, requires expensive programming cable.</a:t>
            </a:r>
          </a:p>
          <a:p>
            <a:pPr lvl="1"/>
            <a:r>
              <a:rPr lang="en-US" dirty="0" smtClean="0"/>
              <a:t>Polmaddie2</a:t>
            </a:r>
          </a:p>
          <a:p>
            <a:pPr lvl="2"/>
            <a:r>
              <a:rPr lang="en-US" dirty="0" smtClean="0">
                <a:solidFill>
                  <a:srgbClr val="00B050"/>
                </a:solidFill>
              </a:rPr>
              <a:t>Has </a:t>
            </a:r>
            <a:r>
              <a:rPr lang="en-US" i="1" dirty="0" smtClean="0">
                <a:solidFill>
                  <a:srgbClr val="00B050"/>
                </a:solidFill>
              </a:rPr>
              <a:t>traffic-light </a:t>
            </a:r>
            <a:r>
              <a:rPr lang="en-US" dirty="0" smtClean="0">
                <a:solidFill>
                  <a:srgbClr val="00B050"/>
                </a:solidFill>
              </a:rPr>
              <a:t>LEDs!, plenty of FPGA, only USB cable</a:t>
            </a:r>
          </a:p>
          <a:p>
            <a:pPr lvl="2"/>
            <a:r>
              <a:rPr lang="en-US" dirty="0" smtClean="0">
                <a:solidFill>
                  <a:srgbClr val="FF0000"/>
                </a:solidFill>
              </a:rPr>
              <a:t>$80 in quantities of 100, not enough I/O.</a:t>
            </a:r>
          </a:p>
          <a:p>
            <a:r>
              <a:rPr lang="en-US" dirty="0" smtClean="0"/>
              <a:t>Asked around and found</a:t>
            </a:r>
          </a:p>
          <a:p>
            <a:pPr lvl="1"/>
            <a:r>
              <a:rPr lang="en-US" dirty="0" smtClean="0"/>
              <a:t>MachXO2-1200ZE</a:t>
            </a:r>
          </a:p>
          <a:p>
            <a:pPr lvl="2"/>
            <a:r>
              <a:rPr lang="en-US" dirty="0" smtClean="0">
                <a:solidFill>
                  <a:srgbClr val="00B050"/>
                </a:solidFill>
              </a:rPr>
              <a:t>Plenty of potential I/O (lots of headers), USB-only, $30 in quantities of 1 from </a:t>
            </a:r>
            <a:r>
              <a:rPr lang="en-US" dirty="0" err="1" smtClean="0">
                <a:solidFill>
                  <a:srgbClr val="00B050"/>
                </a:solidFill>
              </a:rPr>
              <a:t>Digikey</a:t>
            </a:r>
            <a:r>
              <a:rPr lang="en-US" dirty="0" smtClean="0">
                <a:solidFill>
                  <a:srgbClr val="00B050"/>
                </a:solidFill>
              </a:rPr>
              <a:t> (lots of potential for lower price), has LEDs.</a:t>
            </a:r>
          </a:p>
          <a:p>
            <a:pPr lvl="2"/>
            <a:r>
              <a:rPr lang="en-US" dirty="0" smtClean="0">
                <a:solidFill>
                  <a:srgbClr val="FF0000"/>
                </a:solidFill>
              </a:rPr>
              <a:t>No actual switches, 108 LUTs, price may be too much?</a:t>
            </a:r>
          </a:p>
          <a:p>
            <a:pPr lvl="1"/>
            <a:endParaRPr lang="en-US" dirty="0" smtClean="0"/>
          </a:p>
          <a:p>
            <a:pPr lvl="1"/>
            <a:endParaRPr lang="en-US" dirty="0" smtClean="0"/>
          </a:p>
          <a:p>
            <a:pPr lvl="2"/>
            <a:endParaRPr lang="en-US" dirty="0"/>
          </a:p>
        </p:txBody>
      </p:sp>
      <p:sp>
        <p:nvSpPr>
          <p:cNvPr id="7" name="Content Placeholder 6"/>
          <p:cNvSpPr>
            <a:spLocks noGrp="1"/>
          </p:cNvSpPr>
          <p:nvPr>
            <p:ph sz="half" idx="2"/>
          </p:nvPr>
        </p:nvSpPr>
        <p:spPr/>
        <p:txBody>
          <a:bodyPr>
            <a:normAutofit fontScale="85000" lnSpcReduction="20000"/>
          </a:bodyPr>
          <a:lstStyle/>
          <a:p>
            <a:endParaRPr lang="en-US" dirty="0"/>
          </a:p>
        </p:txBody>
      </p:sp>
      <p:pic>
        <p:nvPicPr>
          <p:cNvPr id="28676" name="Picture 4"/>
          <p:cNvPicPr>
            <a:picLocks noChangeAspect="1" noChangeArrowheads="1"/>
          </p:cNvPicPr>
          <p:nvPr/>
        </p:nvPicPr>
        <p:blipFill>
          <a:blip r:embed="rId3" cstate="print"/>
          <a:srcRect r="5392"/>
          <a:stretch>
            <a:fillRect/>
          </a:stretch>
        </p:blipFill>
        <p:spPr bwMode="auto">
          <a:xfrm>
            <a:off x="5181600" y="1676400"/>
            <a:ext cx="3962400" cy="2971800"/>
          </a:xfrm>
          <a:prstGeom prst="rect">
            <a:avLst/>
          </a:prstGeom>
          <a:noFill/>
          <a:ln w="9525">
            <a:noFill/>
            <a:miter lim="800000"/>
            <a:headEnd/>
            <a:tailEnd/>
          </a:ln>
        </p:spPr>
      </p:pic>
      <p:sp>
        <p:nvSpPr>
          <p:cNvPr id="8" name="TextBox 7"/>
          <p:cNvSpPr txBox="1"/>
          <p:nvPr/>
        </p:nvSpPr>
        <p:spPr>
          <a:xfrm>
            <a:off x="0" y="0"/>
            <a:ext cx="1864613" cy="338554"/>
          </a:xfrm>
          <a:prstGeom prst="rect">
            <a:avLst/>
          </a:prstGeom>
          <a:noFill/>
          <a:ln>
            <a:solidFill>
              <a:srgbClr val="FF0000"/>
            </a:solidFill>
          </a:ln>
        </p:spPr>
        <p:txBody>
          <a:bodyPr wrap="none" rtlCol="0">
            <a:spAutoFit/>
          </a:bodyPr>
          <a:lstStyle/>
          <a:p>
            <a:r>
              <a:rPr lang="en-US" sz="1600" dirty="0" smtClean="0">
                <a:solidFill>
                  <a:srgbClr val="FF0000"/>
                </a:solidFill>
              </a:rPr>
              <a:t>Off-the-shelf boards</a:t>
            </a:r>
            <a:endParaRPr lang="en-US" sz="16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8676"/>
                                        </p:tgtEl>
                                        <p:attrNameLst>
                                          <p:attrName>style.visibility</p:attrName>
                                        </p:attrNameLst>
                                      </p:cBhvr>
                                      <p:to>
                                        <p:strVal val="visible"/>
                                      </p:to>
                                    </p:set>
                                    <p:animEffect transition="in" filter="blinds(horizontal)">
                                      <p:cBhvr>
                                        <p:cTn id="7" dur="500"/>
                                        <p:tgtEl>
                                          <p:spTgt spid="286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40000"/>
                <a:lumOff val="60000"/>
              </a:schemeClr>
            </a:gs>
            <a:gs pos="50000">
              <a:schemeClr val="accent1">
                <a:tint val="44500"/>
                <a:satMod val="160000"/>
              </a:schemeClr>
            </a:gs>
            <a:gs pos="100000">
              <a:schemeClr val="accent1">
                <a:tint val="23500"/>
                <a:satMod val="160000"/>
              </a:schemeClr>
            </a:gs>
          </a:gsLs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Even that board isn’t ideal</a:t>
            </a:r>
            <a:endParaRPr lang="en-US" dirty="0"/>
          </a:p>
        </p:txBody>
      </p:sp>
      <p:sp>
        <p:nvSpPr>
          <p:cNvPr id="5" name="Content Placeholder 4"/>
          <p:cNvSpPr>
            <a:spLocks noGrp="1"/>
          </p:cNvSpPr>
          <p:nvPr>
            <p:ph idx="1"/>
          </p:nvPr>
        </p:nvSpPr>
        <p:spPr/>
        <p:txBody>
          <a:bodyPr/>
          <a:lstStyle/>
          <a:p>
            <a:r>
              <a:rPr lang="en-US" dirty="0" smtClean="0"/>
              <a:t>But encouraging that I might be able to design one (or have one designed) that fits the specification.</a:t>
            </a:r>
          </a:p>
          <a:p>
            <a:pPr lvl="1"/>
            <a:r>
              <a:rPr lang="en-US" dirty="0" smtClean="0"/>
              <a:t>Spend an extra dollar on the FPGA and probably get one more than large enough.</a:t>
            </a:r>
          </a:p>
          <a:p>
            <a:pPr lvl="1"/>
            <a:r>
              <a:rPr lang="en-US" dirty="0" smtClean="0"/>
              <a:t>Switches/7-segment displays remarkably expensive.</a:t>
            </a:r>
          </a:p>
          <a:p>
            <a:pPr lvl="2"/>
            <a:r>
              <a:rPr lang="en-US" dirty="0" smtClean="0"/>
              <a:t>Probably $3 in parts for what I want?</a:t>
            </a:r>
            <a:endParaRPr lang="en-US" dirty="0"/>
          </a:p>
        </p:txBody>
      </p:sp>
      <p:sp>
        <p:nvSpPr>
          <p:cNvPr id="6" name="TextBox 5"/>
          <p:cNvSpPr txBox="1"/>
          <p:nvPr/>
        </p:nvSpPr>
        <p:spPr>
          <a:xfrm>
            <a:off x="0" y="0"/>
            <a:ext cx="1864613" cy="338554"/>
          </a:xfrm>
          <a:prstGeom prst="rect">
            <a:avLst/>
          </a:prstGeom>
          <a:noFill/>
          <a:ln>
            <a:solidFill>
              <a:srgbClr val="FF0000"/>
            </a:solidFill>
          </a:ln>
        </p:spPr>
        <p:txBody>
          <a:bodyPr wrap="none" rtlCol="0">
            <a:spAutoFit/>
          </a:bodyPr>
          <a:lstStyle/>
          <a:p>
            <a:r>
              <a:rPr lang="en-US" sz="1600" dirty="0" smtClean="0">
                <a:solidFill>
                  <a:srgbClr val="FF0000"/>
                </a:solidFill>
              </a:rPr>
              <a:t>Off-the-shelf boards</a:t>
            </a:r>
            <a:endParaRPr lang="en-US" sz="1600" dirty="0">
              <a:solidFill>
                <a:srgbClr val="FF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a:t>
            </a:r>
            <a:endParaRPr lang="en-US" dirty="0"/>
          </a:p>
        </p:txBody>
      </p:sp>
      <p:sp>
        <p:nvSpPr>
          <p:cNvPr id="3" name="Content Placeholder 2"/>
          <p:cNvSpPr>
            <a:spLocks noGrp="1"/>
          </p:cNvSpPr>
          <p:nvPr>
            <p:ph idx="1"/>
          </p:nvPr>
        </p:nvSpPr>
        <p:spPr/>
        <p:txBody>
          <a:bodyPr/>
          <a:lstStyle/>
          <a:p>
            <a:r>
              <a:rPr lang="en-US" dirty="0" smtClean="0"/>
              <a:t>There may be a board out there that does what you need.</a:t>
            </a:r>
          </a:p>
          <a:p>
            <a:pPr lvl="1"/>
            <a:r>
              <a:rPr lang="en-US" dirty="0" smtClean="0"/>
              <a:t>Even if price/form factor/power isn’t acceptable, still </a:t>
            </a:r>
            <a:r>
              <a:rPr lang="en-US" b="1" u="sng" dirty="0" smtClean="0"/>
              <a:t>really</a:t>
            </a:r>
            <a:r>
              <a:rPr lang="en-US" dirty="0" smtClean="0"/>
              <a:t> useful for development!</a:t>
            </a:r>
          </a:p>
          <a:p>
            <a:pPr lvl="1"/>
            <a:r>
              <a:rPr lang="en-US" dirty="0" smtClean="0"/>
              <a:t>Always look.</a:t>
            </a:r>
          </a:p>
          <a:p>
            <a:r>
              <a:rPr lang="en-US" dirty="0" smtClean="0"/>
              <a:t>You’d rather develop on an existing board.</a:t>
            </a:r>
          </a:p>
          <a:p>
            <a:pPr lvl="1"/>
            <a:r>
              <a:rPr lang="en-US" dirty="0" smtClean="0"/>
              <a:t>You’d also like to have it as a starting point.</a:t>
            </a:r>
          </a:p>
          <a:p>
            <a:pPr lvl="1"/>
            <a:endParaRPr lang="en-US" dirty="0" smtClean="0"/>
          </a:p>
        </p:txBody>
      </p:sp>
      <p:sp>
        <p:nvSpPr>
          <p:cNvPr id="4" name="TextBox 3"/>
          <p:cNvSpPr txBox="1"/>
          <p:nvPr/>
        </p:nvSpPr>
        <p:spPr>
          <a:xfrm>
            <a:off x="0" y="0"/>
            <a:ext cx="1864613" cy="338554"/>
          </a:xfrm>
          <a:prstGeom prst="rect">
            <a:avLst/>
          </a:prstGeom>
          <a:noFill/>
          <a:ln>
            <a:solidFill>
              <a:srgbClr val="FF0000"/>
            </a:solidFill>
          </a:ln>
        </p:spPr>
        <p:txBody>
          <a:bodyPr wrap="none" rtlCol="0">
            <a:spAutoFit/>
          </a:bodyPr>
          <a:lstStyle/>
          <a:p>
            <a:r>
              <a:rPr lang="en-US" sz="1600" dirty="0" smtClean="0">
                <a:solidFill>
                  <a:srgbClr val="FF0000"/>
                </a:solidFill>
              </a:rPr>
              <a:t>Off-the-shelf boards</a:t>
            </a:r>
            <a:endParaRPr lang="en-US" sz="1600" dirty="0">
              <a:solidFill>
                <a:srgbClr val="FF000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1329</TotalTime>
  <Words>3046</Words>
  <Application>Microsoft Office PowerPoint</Application>
  <PresentationFormat>On-screen Show (4:3)</PresentationFormat>
  <Paragraphs>393</Paragraphs>
  <Slides>44</Slides>
  <Notes>44</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Office Theme</vt:lpstr>
      <vt:lpstr>EECS 498 Advanced Embedded Systems</vt:lpstr>
      <vt:lpstr>Outline</vt:lpstr>
      <vt:lpstr>Designing an Embedded System</vt:lpstr>
      <vt:lpstr>How do we pick a platform?</vt:lpstr>
      <vt:lpstr>Development board, evaluation board etc.</vt:lpstr>
      <vt:lpstr>Personal Example:</vt:lpstr>
      <vt:lpstr>Market check</vt:lpstr>
      <vt:lpstr>Even that board isn’t ideal</vt:lpstr>
      <vt:lpstr>So…</vt:lpstr>
      <vt:lpstr>Embedded Linux</vt:lpstr>
      <vt:lpstr>Linux?</vt:lpstr>
      <vt:lpstr>Outline</vt:lpstr>
      <vt:lpstr>Outline</vt:lpstr>
      <vt:lpstr>GPL in two slides (1/2)</vt:lpstr>
      <vt:lpstr>GPL in two slides (2/2)</vt:lpstr>
      <vt:lpstr>Linux Kernel  history</vt:lpstr>
      <vt:lpstr>What version am I working with?</vt:lpstr>
      <vt:lpstr>How do I download and build the kernel?</vt:lpstr>
      <vt:lpstr>Kernel configuration</vt:lpstr>
      <vt:lpstr>Linux user basics--shell</vt:lpstr>
      <vt:lpstr>Linux user basics—file systems</vt:lpstr>
      <vt:lpstr>FHS:  File System Hierarchy Standard</vt:lpstr>
      <vt:lpstr>A “minimal” file system</vt:lpstr>
      <vt:lpstr>Background: booting</vt:lpstr>
      <vt:lpstr>Slide 25</vt:lpstr>
      <vt:lpstr>Handoff from the Kernel</vt:lpstr>
      <vt:lpstr>The init process (6.3)</vt:lpstr>
      <vt:lpstr>Init (continued)</vt:lpstr>
      <vt:lpstr>Outline</vt:lpstr>
      <vt:lpstr>What makes a Linux install “embedded”?</vt:lpstr>
      <vt:lpstr>Small footprint--Busybox</vt:lpstr>
      <vt:lpstr>Using busybox</vt:lpstr>
      <vt:lpstr>Links done for you</vt:lpstr>
      <vt:lpstr>System initialization</vt:lpstr>
      <vt:lpstr>BusyBox Summary</vt:lpstr>
      <vt:lpstr>Outline</vt:lpstr>
      <vt:lpstr>Flash storage devices</vt:lpstr>
      <vt:lpstr>Flash: NAND vs. NOR</vt:lpstr>
      <vt:lpstr>Organizing flash memory</vt:lpstr>
      <vt:lpstr>Flash file systems</vt:lpstr>
      <vt:lpstr>Outline</vt:lpstr>
      <vt:lpstr>Real-time Kernel Patch</vt:lpstr>
      <vt:lpstr>Features</vt:lpstr>
      <vt:lpstr>There are lots of other attempts and discussions about a real-time Linux</vt:lpstr>
    </vt:vector>
  </TitlesOfParts>
  <Company>University of Michigan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EECS 498 Advanced Embedded Systems</dc:title>
  <dc:creator>brehob</dc:creator>
  <cp:lastModifiedBy>brehob</cp:lastModifiedBy>
  <cp:revision>132</cp:revision>
  <dcterms:created xsi:type="dcterms:W3CDTF">2012-09-16T20:42:19Z</dcterms:created>
  <dcterms:modified xsi:type="dcterms:W3CDTF">2012-09-17T18:51:26Z</dcterms:modified>
</cp:coreProperties>
</file>