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57" r:id="rId3"/>
    <p:sldId id="296" r:id="rId4"/>
    <p:sldId id="289" r:id="rId5"/>
    <p:sldId id="290" r:id="rId6"/>
    <p:sldId id="291" r:id="rId7"/>
    <p:sldId id="258" r:id="rId8"/>
    <p:sldId id="297" r:id="rId9"/>
    <p:sldId id="261" r:id="rId10"/>
    <p:sldId id="263" r:id="rId11"/>
    <p:sldId id="262" r:id="rId12"/>
    <p:sldId id="265" r:id="rId13"/>
    <p:sldId id="266" r:id="rId14"/>
    <p:sldId id="287" r:id="rId15"/>
    <p:sldId id="293" r:id="rId16"/>
    <p:sldId id="267" r:id="rId17"/>
    <p:sldId id="268" r:id="rId18"/>
    <p:sldId id="269" r:id="rId19"/>
    <p:sldId id="270" r:id="rId20"/>
    <p:sldId id="271" r:id="rId21"/>
    <p:sldId id="298" r:id="rId22"/>
    <p:sldId id="272" r:id="rId23"/>
    <p:sldId id="273" r:id="rId24"/>
    <p:sldId id="274" r:id="rId25"/>
    <p:sldId id="275" r:id="rId26"/>
    <p:sldId id="277" r:id="rId27"/>
    <p:sldId id="276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99" r:id="rId37"/>
    <p:sldId id="286" r:id="rId38"/>
    <p:sldId id="288" r:id="rId39"/>
    <p:sldId id="294" r:id="rId40"/>
    <p:sldId id="259" r:id="rId41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36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532DE6D7-1EF7-4281-9284-B1F30FEBFB87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5251F64A-5ABC-4089-B4D8-D035D4D3A0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03388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48216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3338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9074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8359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44320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76514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0128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86464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53444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F17D-4815-442D-AC87-43FAC6E06551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97811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9F17D-4815-442D-AC87-43FAC6E06551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41D06-CA20-4C91-8857-3A97C612D8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89605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softwaremagazine.com/articles/drivers_linu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softwaremagazine.com/articles/drivers_linu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softwaremagazine.com/articles/drivers_linux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ldp.org/LDP/lkmpg/2.6/html/lkmpg.html" TargetMode="External"/><Relationship Id="rId5" Type="http://schemas.openxmlformats.org/officeDocument/2006/relationships/hyperlink" Target="http://en.wikipedia.org/wiki/Linux_kernel" TargetMode="External"/><Relationship Id="rId4" Type="http://schemas.openxmlformats.org/officeDocument/2006/relationships/hyperlink" Target="http://en.wikipedia.org/wiki/Loadable_kernel_module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EECS 498</a:t>
            </a:r>
            <a:br>
              <a:rPr lang="en-US" dirty="0" smtClean="0"/>
            </a:br>
            <a:r>
              <a:rPr lang="en-US" dirty="0" smtClean="0"/>
              <a:t>Advanced Embedded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4:</a:t>
            </a:r>
          </a:p>
          <a:p>
            <a:r>
              <a:rPr lang="en-US" dirty="0" smtClean="0"/>
              <a:t>Linux device drivers and</a:t>
            </a:r>
          </a:p>
          <a:p>
            <a:r>
              <a:rPr lang="en-US" dirty="0" smtClean="0"/>
              <a:t>loadable kernel modules</a:t>
            </a:r>
            <a:endParaRPr lang="en-US" dirty="0"/>
          </a:p>
        </p:txBody>
      </p:sp>
      <p:pic>
        <p:nvPicPr>
          <p:cNvPr id="4" name="Picture 2" descr="http://www.eecs.umich.edu/hub/html/pics/ba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56771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995979"/>
            <a:ext cx="1371600" cy="862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5914" y="4419600"/>
            <a:ext cx="1888086" cy="2308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23823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Kernel 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 general must be licensed under a free license.</a:t>
            </a:r>
          </a:p>
          <a:p>
            <a:pPr lvl="1"/>
            <a:r>
              <a:rPr lang="en-US" dirty="0" smtClean="0"/>
              <a:t>Doing otherwise will taint the whole kernel.  </a:t>
            </a:r>
          </a:p>
          <a:p>
            <a:pPr lvl="2"/>
            <a:r>
              <a:rPr lang="en-US" dirty="0" smtClean="0"/>
              <a:t>A tainted kernel sees little </a:t>
            </a:r>
            <a:r>
              <a:rPr lang="en-US" dirty="0" smtClean="0"/>
              <a:t>support.</a:t>
            </a:r>
          </a:p>
          <a:p>
            <a:pPr lvl="2"/>
            <a:r>
              <a:rPr lang="en-US" dirty="0" smtClean="0"/>
              <a:t>Might be a copyright problem if you redistribute.</a:t>
            </a:r>
            <a:endParaRPr lang="en-US" dirty="0" smtClean="0"/>
          </a:p>
          <a:p>
            <a:r>
              <a:rPr lang="en-US" dirty="0" smtClean="0"/>
              <a:t>The Linux kernel changes pretty rapidly, including APIs etc.</a:t>
            </a:r>
          </a:p>
          <a:p>
            <a:pPr lvl="1"/>
            <a:r>
              <a:rPr lang="en-US" dirty="0" smtClean="0"/>
              <a:t>This can make it a real chore to keep LKMs up to date.</a:t>
            </a:r>
          </a:p>
          <a:p>
            <a:pPr lvl="1"/>
            <a:r>
              <a:rPr lang="en-US" dirty="0" smtClean="0"/>
              <a:t>Also makes a tutorial a bit of a pain.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6251" y="11668"/>
            <a:ext cx="100540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Modules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776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All modules need to define functions that are to be run when: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module is loaded into the kernel</a:t>
            </a:r>
          </a:p>
          <a:p>
            <a:pPr lvl="1"/>
            <a:r>
              <a:rPr lang="en-US" dirty="0" smtClean="0"/>
              <a:t>The module is removed from the kernel</a:t>
            </a:r>
          </a:p>
          <a:p>
            <a:r>
              <a:rPr lang="en-US" dirty="0" smtClean="0"/>
              <a:t>We just write C code (see next slide)</a:t>
            </a:r>
          </a:p>
          <a:p>
            <a:r>
              <a:rPr lang="en-US" dirty="0" smtClean="0"/>
              <a:t>We need to compile it as a kernel module.</a:t>
            </a:r>
          </a:p>
          <a:p>
            <a:pPr lvl="1"/>
            <a:r>
              <a:rPr lang="en-US" dirty="0" smtClean="0"/>
              <a:t>We invoke the kernel’s </a:t>
            </a:r>
            <a:r>
              <a:rPr lang="en-US" dirty="0" err="1" smtClean="0"/>
              <a:t>makefile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sudo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make –C /lib/modules/xxx/build M=$PWD modules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This makes (as root) using the </a:t>
            </a:r>
            <a:r>
              <a:rPr lang="en-US" dirty="0" err="1" smtClean="0">
                <a:cs typeface="Courier New" pitchFamily="49" charset="0"/>
              </a:rPr>
              <a:t>makefile</a:t>
            </a:r>
            <a:r>
              <a:rPr lang="en-US" dirty="0" smtClean="0">
                <a:cs typeface="Courier New" pitchFamily="49" charset="0"/>
              </a:rPr>
              <a:t> in the path specified. 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I think it makes all C files in the directory you started </a:t>
            </a:r>
            <a:r>
              <a:rPr lang="en-US" dirty="0" smtClean="0">
                <a:cs typeface="Courier New" pitchFamily="49" charset="0"/>
              </a:rPr>
              <a:t>in</a:t>
            </a:r>
            <a:endParaRPr lang="en-US" dirty="0" smtClean="0">
              <a:cs typeface="Courier New" pitchFamily="49" charset="0"/>
            </a:endParaRPr>
          </a:p>
          <a:p>
            <a:pPr lvl="2"/>
            <a:r>
              <a:rPr lang="en-US" dirty="0" smtClean="0">
                <a:cs typeface="Courier New" pitchFamily="49" charset="0"/>
              </a:rPr>
              <a:t>Creates .</a:t>
            </a:r>
            <a:r>
              <a:rPr lang="en-US" dirty="0" err="1" smtClean="0">
                <a:cs typeface="Courier New" pitchFamily="49" charset="0"/>
              </a:rPr>
              <a:t>ko</a:t>
            </a:r>
            <a:r>
              <a:rPr lang="en-US" dirty="0" smtClean="0">
                <a:cs typeface="Courier New" pitchFamily="49" charset="0"/>
              </a:rPr>
              <a:t> (rather than .o) file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Xxx is some kernel version/directory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6251" y="11668"/>
            <a:ext cx="100540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Modules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108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648200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init.h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module.h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kernel.h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MODULE_LICENSE("Dual BSD/GPL");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hello_init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(void)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("&lt;1&gt; Hello World!\n");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hello_exit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(void)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("&lt;1&gt; Bye world!\n");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module_init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hello_init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module_exit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hello_exit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600200"/>
            <a:ext cx="3581400" cy="5029200"/>
          </a:xfrm>
        </p:spPr>
        <p:txBody>
          <a:bodyPr>
            <a:normAutofit fontScale="55000" lnSpcReduction="20000"/>
          </a:bodyPr>
          <a:lstStyle/>
          <a:p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MODULE_LICENSE</a:t>
            </a:r>
          </a:p>
          <a:p>
            <a:pPr lvl="1"/>
            <a:r>
              <a:rPr lang="en-US" sz="3200" dirty="0" smtClean="0">
                <a:cs typeface="Courier New" pitchFamily="49" charset="0"/>
              </a:rPr>
              <a:t>Required. </a:t>
            </a:r>
          </a:p>
          <a:p>
            <a:pPr lvl="1"/>
            <a:r>
              <a:rPr lang="en-US" sz="3200" dirty="0" smtClean="0">
                <a:cs typeface="Courier New" pitchFamily="49" charset="0"/>
              </a:rPr>
              <a:t>Short list of allowed licenses.</a:t>
            </a:r>
          </a:p>
          <a:p>
            <a:r>
              <a:rPr lang="en-US" sz="3600" dirty="0" err="1" smtClean="0">
                <a:cs typeface="Courier New" pitchFamily="49" charset="0"/>
              </a:rPr>
              <a:t>Printk</a:t>
            </a:r>
            <a:r>
              <a:rPr lang="en-US" sz="3600" dirty="0" smtClean="0">
                <a:cs typeface="Courier New" pitchFamily="49" charset="0"/>
              </a:rPr>
              <a:t>()</a:t>
            </a:r>
          </a:p>
          <a:p>
            <a:pPr lvl="1"/>
            <a:r>
              <a:rPr lang="en-US" sz="3200" dirty="0" smtClean="0">
                <a:cs typeface="Courier New" pitchFamily="49" charset="0"/>
              </a:rPr>
              <a:t>Kernel print.  </a:t>
            </a:r>
          </a:p>
          <a:p>
            <a:pPr lvl="2"/>
            <a:r>
              <a:rPr lang="en-US" sz="2800" dirty="0" smtClean="0">
                <a:cs typeface="Courier New" pitchFamily="49" charset="0"/>
              </a:rPr>
              <a:t>Prints message to console and to log.</a:t>
            </a:r>
          </a:p>
          <a:p>
            <a:pPr lvl="2"/>
            <a:r>
              <a:rPr lang="en-US" sz="2800" dirty="0" smtClean="0">
                <a:cs typeface="Courier New" pitchFamily="49" charset="0"/>
              </a:rPr>
              <a:t>&lt;1&gt; indicates high priority message, so it gets logged.</a:t>
            </a:r>
          </a:p>
          <a:p>
            <a:r>
              <a:rPr lang="en-US" sz="3600" dirty="0" err="1" smtClean="0">
                <a:cs typeface="Courier New" pitchFamily="49" charset="0"/>
              </a:rPr>
              <a:t>Module_init</a:t>
            </a:r>
            <a:r>
              <a:rPr lang="en-US" sz="3600" dirty="0" smtClean="0">
                <a:cs typeface="Courier New" pitchFamily="49" charset="0"/>
              </a:rPr>
              <a:t>()</a:t>
            </a:r>
          </a:p>
          <a:p>
            <a:pPr lvl="1"/>
            <a:r>
              <a:rPr lang="en-US" sz="3200" dirty="0" smtClean="0">
                <a:cs typeface="Courier New" pitchFamily="49" charset="0"/>
              </a:rPr>
              <a:t>Tells system what module to call when we first load the module.</a:t>
            </a:r>
            <a:endParaRPr lang="en-US" sz="3600" dirty="0">
              <a:cs typeface="Courier New" pitchFamily="49" charset="0"/>
            </a:endParaRPr>
          </a:p>
          <a:p>
            <a:pPr lvl="1"/>
            <a:r>
              <a:rPr lang="en-US" sz="3600" dirty="0" smtClean="0">
                <a:cs typeface="Courier New" pitchFamily="49" charset="0"/>
              </a:rPr>
              <a:t>TIMTOWTDI</a:t>
            </a:r>
          </a:p>
          <a:p>
            <a:r>
              <a:rPr lang="en-US" sz="3600" dirty="0" err="1" smtClean="0">
                <a:cs typeface="Courier New" pitchFamily="49" charset="0"/>
              </a:rPr>
              <a:t>Module_exit</a:t>
            </a:r>
            <a:r>
              <a:rPr lang="en-US" sz="3600" dirty="0" smtClean="0">
                <a:cs typeface="Courier New" pitchFamily="49" charset="0"/>
              </a:rPr>
              <a:t>()</a:t>
            </a:r>
          </a:p>
          <a:p>
            <a:pPr lvl="1"/>
            <a:r>
              <a:rPr lang="en-US" sz="3200" dirty="0" smtClean="0">
                <a:cs typeface="Courier New" pitchFamily="49" charset="0"/>
              </a:rPr>
              <a:t>Same but called when module released.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6251" y="11668"/>
            <a:ext cx="100540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Modules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763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Modules:</a:t>
            </a:r>
            <a:br>
              <a:rPr lang="en-US" dirty="0" smtClean="0"/>
            </a:br>
            <a:r>
              <a:rPr lang="en-US" dirty="0" smtClean="0"/>
              <a:t>Listing, loading and removing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 command line:</a:t>
            </a:r>
          </a:p>
          <a:p>
            <a:pPr lvl="1"/>
            <a:r>
              <a:rPr lang="en-US" dirty="0" err="1" smtClean="0"/>
              <a:t>lsmod</a:t>
            </a:r>
            <a:endParaRPr lang="en-US" dirty="0" smtClean="0"/>
          </a:p>
          <a:p>
            <a:pPr lvl="2"/>
            <a:r>
              <a:rPr lang="en-US" dirty="0" smtClean="0"/>
              <a:t>List modules.</a:t>
            </a:r>
          </a:p>
          <a:p>
            <a:pPr lvl="1"/>
            <a:r>
              <a:rPr lang="en-US" dirty="0" err="1" smtClean="0"/>
              <a:t>insmod</a:t>
            </a:r>
            <a:endParaRPr lang="en-US" dirty="0" smtClean="0"/>
          </a:p>
          <a:p>
            <a:pPr lvl="2"/>
            <a:r>
              <a:rPr lang="en-US" dirty="0" smtClean="0"/>
              <a:t>Insert module into kernel</a:t>
            </a:r>
          </a:p>
          <a:p>
            <a:pPr lvl="3"/>
            <a:r>
              <a:rPr lang="en-US" dirty="0" smtClean="0"/>
              <a:t>Adds to list of available modules</a:t>
            </a:r>
          </a:p>
          <a:p>
            <a:pPr lvl="2"/>
            <a:r>
              <a:rPr lang="en-US" dirty="0" smtClean="0"/>
              <a:t>Causes function specified by </a:t>
            </a:r>
            <a:r>
              <a:rPr lang="en-US" dirty="0" err="1" smtClean="0"/>
              <a:t>module_init</a:t>
            </a:r>
            <a:r>
              <a:rPr lang="en-US" dirty="0" smtClean="0"/>
              <a:t>() to be called.</a:t>
            </a:r>
          </a:p>
          <a:p>
            <a:pPr lvl="1"/>
            <a:r>
              <a:rPr lang="en-US" dirty="0" err="1" smtClean="0"/>
              <a:t>rmmod</a:t>
            </a:r>
            <a:endParaRPr lang="en-US" dirty="0" smtClean="0"/>
          </a:p>
          <a:p>
            <a:pPr lvl="2"/>
            <a:r>
              <a:rPr lang="en-US" dirty="0" smtClean="0"/>
              <a:t>Removes module from kernel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-6251" y="11668"/>
            <a:ext cx="100540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Modules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60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lsmod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Module               Size  Used by</a:t>
            </a:r>
            <a:br>
              <a:rPr lang="en-US" sz="2800" b="1" dirty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>
                <a:latin typeface="Courier New" pitchFamily="49" charset="0"/>
                <a:cs typeface="Courier New" pitchFamily="49" charset="0"/>
              </a:rPr>
              <a:t>memory              10888  0</a:t>
            </a:r>
            <a:br>
              <a:rPr lang="en-US" sz="2800" b="1" dirty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>
                <a:latin typeface="Courier New" pitchFamily="49" charset="0"/>
                <a:cs typeface="Courier New" pitchFamily="49" charset="0"/>
              </a:rPr>
              <a:t>hello                9600  0</a:t>
            </a:r>
            <a:br>
              <a:rPr lang="en-US" sz="2800" b="1" dirty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binfmt_misc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        18572  1</a:t>
            </a:r>
            <a:br>
              <a:rPr lang="en-US" sz="2800" b="1" dirty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>
                <a:latin typeface="Courier New" pitchFamily="49" charset="0"/>
                <a:cs typeface="Courier New" pitchFamily="49" charset="0"/>
              </a:rPr>
              <a:t>bridge              63776  0</a:t>
            </a:r>
            <a:br>
              <a:rPr lang="en-US" sz="2800" b="1" dirty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stp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                11140  1 bridge</a:t>
            </a:r>
            <a:br>
              <a:rPr lang="en-US" sz="2800" b="1" dirty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bnep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               22912  2</a:t>
            </a:r>
            <a:br>
              <a:rPr lang="en-US" sz="2800" b="1" dirty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>
                <a:latin typeface="Courier New" pitchFamily="49" charset="0"/>
                <a:cs typeface="Courier New" pitchFamily="49" charset="0"/>
              </a:rPr>
              <a:t>video               29844  0</a:t>
            </a:r>
          </a:p>
          <a:p>
            <a:pPr marL="0" indent="0"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6251" y="11668"/>
            <a:ext cx="100540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Modules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1587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insmod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(very) simple</a:t>
            </a:r>
          </a:p>
          <a:p>
            <a:pPr lvl="1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insmod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xxxxx.ko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2"/>
            <a:r>
              <a:rPr lang="en-US" dirty="0" smtClean="0"/>
              <a:t>Says to insert the module into the kernel</a:t>
            </a:r>
          </a:p>
          <a:p>
            <a:pPr lvl="2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-6251" y="11668"/>
            <a:ext cx="100540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Modules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(better) way to load a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Modprobe</a:t>
            </a:r>
            <a:r>
              <a:rPr lang="en-US" dirty="0" smtClean="0"/>
              <a:t> is a smarter version of </a:t>
            </a:r>
            <a:r>
              <a:rPr lang="en-US" dirty="0" err="1" smtClean="0"/>
              <a:t>insmod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Actually it’s a smarter version of </a:t>
            </a:r>
            <a:r>
              <a:rPr lang="en-US" dirty="0" err="1" smtClean="0"/>
              <a:t>insmod</a:t>
            </a:r>
            <a:r>
              <a:rPr lang="en-US" dirty="0" smtClean="0"/>
              <a:t>, </a:t>
            </a:r>
            <a:r>
              <a:rPr lang="en-US" dirty="0" err="1" smtClean="0"/>
              <a:t>lsmod</a:t>
            </a:r>
            <a:r>
              <a:rPr lang="en-US" dirty="0" smtClean="0"/>
              <a:t> and </a:t>
            </a:r>
            <a:r>
              <a:rPr lang="en-US" dirty="0" err="1" smtClean="0"/>
              <a:t>rmmod</a:t>
            </a:r>
            <a:r>
              <a:rPr lang="en-US" dirty="0" smtClean="0"/>
              <a:t>…</a:t>
            </a:r>
            <a:endParaRPr lang="en-US" dirty="0" smtClean="0"/>
          </a:p>
          <a:p>
            <a:pPr lvl="2"/>
            <a:r>
              <a:rPr lang="en-US" dirty="0" smtClean="0"/>
              <a:t>It can use short names/aliases for modules</a:t>
            </a:r>
          </a:p>
          <a:p>
            <a:pPr lvl="2"/>
            <a:r>
              <a:rPr lang="en-US" dirty="0" smtClean="0"/>
              <a:t>It </a:t>
            </a:r>
            <a:r>
              <a:rPr lang="en-US" dirty="0" smtClean="0"/>
              <a:t>will first install any dependent modules</a:t>
            </a:r>
          </a:p>
          <a:p>
            <a:r>
              <a:rPr lang="en-US" dirty="0" smtClean="0"/>
              <a:t>We’ll use </a:t>
            </a:r>
            <a:r>
              <a:rPr lang="en-US" dirty="0" err="1" smtClean="0"/>
              <a:t>insmod</a:t>
            </a:r>
            <a:r>
              <a:rPr lang="en-US" dirty="0" smtClean="0"/>
              <a:t> for the most </a:t>
            </a:r>
            <a:r>
              <a:rPr lang="en-US" dirty="0" smtClean="0"/>
              <a:t>part</a:t>
            </a:r>
          </a:p>
          <a:p>
            <a:pPr lvl="1"/>
            <a:r>
              <a:rPr lang="en-US" dirty="0" smtClean="0"/>
              <a:t>But be aware of </a:t>
            </a:r>
            <a:r>
              <a:rPr lang="en-US" dirty="0" err="1" smtClean="0"/>
              <a:t>modprobe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52400" y="6196930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[3]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6251" y="11668"/>
            <a:ext cx="100540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Modules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545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When </a:t>
            </a:r>
            <a:r>
              <a:rPr lang="en-US" dirty="0" err="1" smtClean="0"/>
              <a:t>insmod</a:t>
            </a:r>
            <a:r>
              <a:rPr lang="en-US" dirty="0" smtClean="0"/>
              <a:t>, log file gets a “Hello World!”</a:t>
            </a:r>
          </a:p>
          <a:p>
            <a:endParaRPr lang="en-US" dirty="0"/>
          </a:p>
          <a:p>
            <a:r>
              <a:rPr lang="en-US" dirty="0" smtClean="0"/>
              <a:t>When </a:t>
            </a:r>
            <a:r>
              <a:rPr lang="en-US" dirty="0" err="1" smtClean="0"/>
              <a:t>rmmod</a:t>
            </a:r>
            <a:r>
              <a:rPr lang="en-US" dirty="0" smtClean="0"/>
              <a:t>, that message prints to log (and console…)</a:t>
            </a:r>
          </a:p>
          <a:p>
            <a:endParaRPr lang="en-US" dirty="0"/>
          </a:p>
          <a:p>
            <a:r>
              <a:rPr lang="en-US" dirty="0" smtClean="0"/>
              <a:t>It’s not the name, it’s the </a:t>
            </a:r>
            <a:r>
              <a:rPr lang="en-US" dirty="0" err="1" smtClean="0"/>
              <a:t>module_init</a:t>
            </a:r>
            <a:r>
              <a:rPr lang="en-US" dirty="0" smtClean="0"/>
              <a:t>().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init.h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module.h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kernel.h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MODULE_LICENSE("Dual BSD/GPL");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hello_init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(void)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("&lt;1&gt; Hello World!\n");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hello_exit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(void)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("&lt;1&gt; Bye world!\n");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module_init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hello_init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module_exit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hello_exit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-6251" y="11668"/>
            <a:ext cx="100540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Modules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55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a number of different reasons one might have a module</a:t>
            </a:r>
          </a:p>
          <a:p>
            <a:pPr lvl="1"/>
            <a:r>
              <a:rPr lang="en-US" dirty="0" smtClean="0"/>
              <a:t>But the main one is to create a device driver</a:t>
            </a:r>
          </a:p>
          <a:p>
            <a:pPr lvl="1"/>
            <a:r>
              <a:rPr lang="en-US" dirty="0" smtClean="0"/>
              <a:t>It’s not realistic for Linux to have a device driver for all possible </a:t>
            </a:r>
            <a:r>
              <a:rPr lang="en-US" dirty="0" smtClean="0"/>
              <a:t>hardware in memory all at once.</a:t>
            </a:r>
            <a:endParaRPr lang="en-US" dirty="0" smtClean="0"/>
          </a:p>
          <a:p>
            <a:pPr lvl="2"/>
            <a:r>
              <a:rPr lang="en-US" dirty="0" smtClean="0"/>
              <a:t>Would be too much code, requiring too much memory.</a:t>
            </a:r>
          </a:p>
          <a:p>
            <a:pPr lvl="1"/>
            <a:r>
              <a:rPr lang="en-US" dirty="0" smtClean="0"/>
              <a:t>So we have devices as modules</a:t>
            </a:r>
          </a:p>
          <a:p>
            <a:pPr lvl="2"/>
            <a:r>
              <a:rPr lang="en-US" dirty="0" smtClean="0"/>
              <a:t>Loaded as needed.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-6251" y="11668"/>
            <a:ext cx="100540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Modules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585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a “device”?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As mentioned in the overview, Linux devices </a:t>
            </a:r>
            <a:r>
              <a:rPr lang="en-US" dirty="0" smtClean="0"/>
              <a:t>are accessed from user space in exactly the same way files are accessed.</a:t>
            </a:r>
          </a:p>
          <a:p>
            <a:pPr lvl="1"/>
            <a:r>
              <a:rPr lang="en-US" dirty="0" smtClean="0"/>
              <a:t>They are generally found in /</a:t>
            </a:r>
            <a:r>
              <a:rPr lang="en-US" dirty="0" smtClean="0"/>
              <a:t>dev and /sys</a:t>
            </a:r>
            <a:endParaRPr lang="en-US" dirty="0" smtClean="0"/>
          </a:p>
          <a:p>
            <a:r>
              <a:rPr lang="en-US" dirty="0" smtClean="0"/>
              <a:t>To link normal files with a kernel module, each device has a “major number”</a:t>
            </a:r>
          </a:p>
          <a:p>
            <a:pPr lvl="1"/>
            <a:r>
              <a:rPr lang="en-US" dirty="0" smtClean="0"/>
              <a:t>Each device also has a “minor number” which can be used by the device to distinguish what job it is doing.</a:t>
            </a:r>
            <a:endParaRPr lang="en-US" dirty="0"/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 -l /</a:t>
            </a: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dev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/fd0 /</a:t>
            </a: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dev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/fd0u1680</a:t>
            </a:r>
          </a:p>
          <a:p>
            <a:pPr marL="0" indent="0">
              <a:buNone/>
            </a:pP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brwxrwxrwx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   1 root  floppy   2,  0 Jul  5  2000 /</a:t>
            </a: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dev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/fd0</a:t>
            </a:r>
          </a:p>
          <a:p>
            <a:pPr marL="0" indent="0">
              <a:buNone/>
            </a:pP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brw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rw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----   1 root  floppy   2, 44 Jul  5  2000 /</a:t>
            </a: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dev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/fd0u1680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6260068"/>
            <a:ext cx="8707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Two floppy devices.  They are actually both the same bit of hardware using the same driver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(major number is 2), but one is 1.68MB the other 1.44.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6251" y="11668"/>
            <a:ext cx="2407967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Modules: device review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745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  <a:p>
            <a:pPr lvl="1"/>
            <a:r>
              <a:rPr lang="en-US" dirty="0" smtClean="0"/>
              <a:t>What is a device driver?</a:t>
            </a:r>
          </a:p>
          <a:p>
            <a:pPr lvl="2"/>
            <a:r>
              <a:rPr lang="en-US" dirty="0" smtClean="0"/>
              <a:t>Linux devices</a:t>
            </a:r>
            <a:endParaRPr lang="en-US" dirty="0" smtClean="0"/>
          </a:p>
          <a:p>
            <a:pPr lvl="1"/>
            <a:r>
              <a:rPr lang="en-US" dirty="0" smtClean="0"/>
              <a:t>User </a:t>
            </a:r>
            <a:r>
              <a:rPr lang="en-US" dirty="0" smtClean="0"/>
              <a:t>space vs. Kernel space</a:t>
            </a:r>
          </a:p>
          <a:p>
            <a:r>
              <a:rPr lang="en-US" dirty="0" smtClean="0"/>
              <a:t>Modules and talking to the kernel</a:t>
            </a:r>
          </a:p>
          <a:p>
            <a:pPr lvl="1"/>
            <a:r>
              <a:rPr lang="en-US" dirty="0" smtClean="0"/>
              <a:t>Background</a:t>
            </a:r>
          </a:p>
          <a:p>
            <a:pPr lvl="1"/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Some </a:t>
            </a:r>
            <a:r>
              <a:rPr lang="en-US" dirty="0" err="1" smtClean="0"/>
              <a:t>thinky</a:t>
            </a:r>
            <a:r>
              <a:rPr lang="en-US" dirty="0" smtClean="0"/>
              <a:t> stuff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" y="6030057"/>
            <a:ext cx="56669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A fair bit of this presentation, including some figures, comes from </a:t>
            </a:r>
          </a:p>
          <a:p>
            <a:r>
              <a:rPr lang="en-US" sz="1600" dirty="0" smtClean="0">
                <a:solidFill>
                  <a:srgbClr val="FF0000"/>
                </a:solidFill>
                <a:hlinkClick r:id="rId3"/>
              </a:rPr>
              <a:t>http://www.freesoftwaremagazine.com/articles/drivers_linux#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Other sources noted at the end of the presentation.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207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device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m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knod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/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dev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/memory c 60 0</a:t>
            </a:r>
          </a:p>
          <a:p>
            <a:pPr lvl="1"/>
            <a:r>
              <a:rPr lang="en-US" dirty="0" smtClean="0"/>
              <a:t>Creates a device named /</a:t>
            </a:r>
            <a:r>
              <a:rPr lang="en-US" dirty="0" err="1" smtClean="0"/>
              <a:t>dev</a:t>
            </a:r>
            <a:r>
              <a:rPr lang="en-US" dirty="0" smtClean="0"/>
              <a:t>/memory</a:t>
            </a:r>
          </a:p>
          <a:p>
            <a:pPr lvl="1"/>
            <a:r>
              <a:rPr lang="en-US" dirty="0" smtClean="0"/>
              <a:t>Major number 60</a:t>
            </a:r>
          </a:p>
          <a:p>
            <a:pPr lvl="1"/>
            <a:r>
              <a:rPr lang="en-US" dirty="0" smtClean="0"/>
              <a:t>Minor number 0</a:t>
            </a:r>
          </a:p>
          <a:p>
            <a:r>
              <a:rPr lang="en-US" dirty="0" smtClean="0"/>
              <a:t>Minor numbers are passed to the driver to distinguish different hardware with the same driver.</a:t>
            </a:r>
          </a:p>
          <a:p>
            <a:pPr lvl="1"/>
            <a:r>
              <a:rPr lang="en-US" dirty="0" smtClean="0"/>
              <a:t>Or, potentially, the same hardware with different parameters (as the floppy example)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-6251" y="11668"/>
            <a:ext cx="181697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Modules: devices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321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  <a:p>
            <a:pPr lvl="1"/>
            <a:r>
              <a:rPr lang="en-US" dirty="0" smtClean="0"/>
              <a:t>What is a device driver?</a:t>
            </a:r>
          </a:p>
          <a:p>
            <a:pPr lvl="2"/>
            <a:r>
              <a:rPr lang="en-US" dirty="0" smtClean="0"/>
              <a:t>Linux devices</a:t>
            </a:r>
            <a:endParaRPr lang="en-US" dirty="0" smtClean="0"/>
          </a:p>
          <a:p>
            <a:pPr lvl="1"/>
            <a:r>
              <a:rPr lang="en-US" dirty="0" smtClean="0"/>
              <a:t>User </a:t>
            </a:r>
            <a:r>
              <a:rPr lang="en-US" dirty="0" smtClean="0"/>
              <a:t>space vs. Kernel space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Modules and talking to the kernel</a:t>
            </a:r>
          </a:p>
          <a:p>
            <a:pPr lvl="1"/>
            <a:r>
              <a:rPr lang="en-US" dirty="0" smtClean="0"/>
              <a:t>Background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Example</a:t>
            </a:r>
          </a:p>
          <a:p>
            <a:pPr lvl="1"/>
            <a:r>
              <a:rPr lang="en-US" dirty="0" smtClean="0"/>
              <a:t>Some </a:t>
            </a:r>
            <a:r>
              <a:rPr lang="en-US" dirty="0" err="1" smtClean="0"/>
              <a:t>thinky</a:t>
            </a:r>
            <a:r>
              <a:rPr lang="en-US" dirty="0" smtClean="0"/>
              <a:t> stuff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70207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somewhat real device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are going to create a device that is just a single byte of memory.</a:t>
            </a:r>
          </a:p>
          <a:p>
            <a:pPr lvl="1"/>
            <a:r>
              <a:rPr lang="en-US" dirty="0" smtClean="0"/>
              <a:t>Whatever the last thing you wrote to it, is what will be read.</a:t>
            </a:r>
          </a:p>
          <a:p>
            <a:r>
              <a:rPr lang="en-US" dirty="0" smtClean="0"/>
              <a:t>For example</a:t>
            </a:r>
          </a:p>
          <a:p>
            <a:pPr lvl="1"/>
            <a:r>
              <a:rPr lang="en-US" dirty="0" smtClean="0"/>
              <a:t>$ </a:t>
            </a:r>
            <a:r>
              <a:rPr lang="en-US" dirty="0"/>
              <a:t>echo -n </a:t>
            </a:r>
            <a:r>
              <a:rPr lang="en-US" dirty="0" err="1"/>
              <a:t>abcdef</a:t>
            </a:r>
            <a:r>
              <a:rPr lang="en-US" dirty="0"/>
              <a:t> &gt;/</a:t>
            </a:r>
            <a:r>
              <a:rPr lang="en-US" dirty="0" err="1"/>
              <a:t>dev</a:t>
            </a:r>
            <a:r>
              <a:rPr lang="en-US" dirty="0"/>
              <a:t>/memory</a:t>
            </a:r>
          </a:p>
          <a:p>
            <a:pPr lvl="1"/>
            <a:r>
              <a:rPr lang="en-US" dirty="0" smtClean="0"/>
              <a:t>Followed by $ </a:t>
            </a:r>
            <a:r>
              <a:rPr lang="en-US" dirty="0"/>
              <a:t>cat /</a:t>
            </a:r>
            <a:r>
              <a:rPr lang="en-US" dirty="0" err="1" smtClean="0"/>
              <a:t>dev</a:t>
            </a:r>
            <a:r>
              <a:rPr lang="en-US" dirty="0" smtClean="0"/>
              <a:t>/memory</a:t>
            </a:r>
          </a:p>
          <a:p>
            <a:pPr lvl="2"/>
            <a:r>
              <a:rPr lang="en-US" dirty="0" smtClean="0"/>
              <a:t>Prints an “f”.</a:t>
            </a:r>
          </a:p>
          <a:p>
            <a:r>
              <a:rPr lang="en-US" dirty="0" smtClean="0"/>
              <a:t>Silly, but not unreasonable.</a:t>
            </a:r>
          </a:p>
          <a:p>
            <a:pPr lvl="1"/>
            <a:r>
              <a:rPr lang="en-US" dirty="0" smtClean="0"/>
              <a:t>It’s also printing some stuff to the log.</a:t>
            </a:r>
          </a:p>
          <a:p>
            <a:pPr lvl="2"/>
            <a:r>
              <a:rPr lang="en-US" dirty="0" smtClean="0"/>
              <a:t>Not a great idea in a real device, but handy here.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6477000"/>
            <a:ext cx="8114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Almost entirely from </a:t>
            </a:r>
            <a:r>
              <a:rPr lang="en-US" dirty="0">
                <a:hlinkClick r:id="rId3"/>
              </a:rPr>
              <a:t>http://www.freesoftwaremagazine.com/articles/drivers_linux#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6251" y="11668"/>
            <a:ext cx="428905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Modules: single character memory example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816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includes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/* Necessary includes for device drivers */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init.h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module.h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kernel.h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/*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printk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 */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slab.h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/*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kmalloc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 */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fs.h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/*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everything... */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errno.h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/*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error codes */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types.h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/*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*/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proc_fs.h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fcntl.h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/*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O_ACCMODE */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asm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system.h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/*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cli(), *_flags */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asm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uaccess.h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/*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copy_from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to_user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*/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6251" y="11668"/>
            <a:ext cx="428905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Modules: single character memory example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154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License and function prototypes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MODULE_LICENSE("Dual BSD/GPL");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memory_open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file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filp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memory_release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file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filp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memory_read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file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filp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count 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loff_t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f_pos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memory_write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file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filp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count 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loff_t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f_pos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memory_exit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void);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memory_init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void);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6251" y="11668"/>
            <a:ext cx="428905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Modules: single character memory example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040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up the standard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57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file_operations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memory_fops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= {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read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memory_read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,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write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memory_write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,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open:memory_open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,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release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memory_release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file_operations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fops = {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.read =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memory_read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.write =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memory_write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.open =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memory_open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.release =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memory_release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a weird bit of C syntax.</a:t>
            </a:r>
          </a:p>
          <a:p>
            <a:pPr lvl="1"/>
            <a:r>
              <a:rPr lang="en-US" dirty="0" smtClean="0"/>
              <a:t>Initializes </a:t>
            </a:r>
            <a:r>
              <a:rPr lang="en-US" dirty="0" err="1" smtClean="0"/>
              <a:t>struct</a:t>
            </a:r>
            <a:r>
              <a:rPr lang="en-US" dirty="0" smtClean="0"/>
              <a:t> elements.</a:t>
            </a:r>
          </a:p>
          <a:p>
            <a:pPr lvl="2"/>
            <a:r>
              <a:rPr lang="en-US" dirty="0" smtClean="0"/>
              <a:t>So “read” member is now “</a:t>
            </a:r>
            <a:r>
              <a:rPr lang="en-US" dirty="0" err="1" smtClean="0"/>
              <a:t>memory_read</a:t>
            </a:r>
            <a:r>
              <a:rPr lang="en-US" dirty="0" smtClean="0"/>
              <a:t>” </a:t>
            </a:r>
          </a:p>
          <a:p>
            <a:pPr lvl="1"/>
            <a:r>
              <a:rPr lang="en-US" dirty="0" smtClean="0"/>
              <a:t>Technically unsupported these days</a:t>
            </a:r>
            <a:r>
              <a:rPr lang="en-US" dirty="0" smtClean="0"/>
              <a:t>?</a:t>
            </a:r>
          </a:p>
          <a:p>
            <a:pPr lvl="2"/>
            <a:r>
              <a:rPr lang="en-US" dirty="0" err="1" smtClean="0"/>
              <a:t>gcc</a:t>
            </a:r>
            <a:r>
              <a:rPr lang="en-US" dirty="0" smtClean="0"/>
              <a:t> </a:t>
            </a:r>
            <a:r>
              <a:rPr lang="en-US" dirty="0" smtClean="0"/>
              <a:t>supports it though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-6251" y="11668"/>
            <a:ext cx="428905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Modules: single character memory example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102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file_operations</a:t>
            </a:r>
            <a:r>
              <a:rPr lang="en-US" dirty="0" smtClean="0"/>
              <a:t> </a:t>
            </a:r>
            <a:r>
              <a:rPr lang="en-US" dirty="0" err="1" smtClean="0"/>
              <a:t>struct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file_operations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(*read)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file *, char __user *,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loff_t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(*write)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file *,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char __user *,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loff_t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ioctl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inode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file *, unsigned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unsigned long);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(*open)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inode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file *);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(*release)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inode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file *);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fsync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file *,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dentry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datasync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aio_fsync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kiocb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datasync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fasync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file *,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(*lock)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file *,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file_lock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readv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file *,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iovec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*, unsigned long,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loff_t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writev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file *,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iovec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*, unsigned long,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loff_t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sendfile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file *,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loff_t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read_actor_t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     void __user *);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sendpage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file *,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page *,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loff_t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unsigned long (*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get_unmapped_area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file *, unsigned long, 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 unsigned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long,unsigned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long,unsigned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long);</a:t>
            </a:r>
          </a:p>
          <a:p>
            <a:pPr marL="0" indent="0">
              <a:buNone/>
            </a:pPr>
            <a:r>
              <a:rPr lang="en-US" dirty="0" smtClean="0"/>
              <a:t>};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6251" y="11668"/>
            <a:ext cx="428905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Modules: single character memory example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120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file_operations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A few members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file_operations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(*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read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 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file *, char __user *, 					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loff_t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*);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(*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write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 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file *,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char __user *, 				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loff_t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*);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(*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ioctl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 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inode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*,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file *, </a:t>
            </a:r>
            <a:br>
              <a:rPr lang="en-US" sz="18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		unsigned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 unsigned long);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(*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open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 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inode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*,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file *);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(*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release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 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inode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*,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file *);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6251" y="11668"/>
            <a:ext cx="428905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Modules: single character memory example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178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Set up </a:t>
            </a:r>
            <a:r>
              <a:rPr lang="en-US" dirty="0" err="1" smtClean="0"/>
              <a:t>init</a:t>
            </a:r>
            <a:r>
              <a:rPr lang="en-US" dirty="0" smtClean="0"/>
              <a:t> and exit</a:t>
            </a:r>
            <a:br>
              <a:rPr lang="en-US" dirty="0" smtClean="0"/>
            </a:br>
            <a:r>
              <a:rPr lang="en-US" dirty="0" smtClean="0"/>
              <a:t>Some </a:t>
            </a:r>
            <a:r>
              <a:rPr lang="en-US" dirty="0" err="1" smtClean="0"/>
              <a:t>globals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module_init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memory_init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module_exit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memory_exit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memory_major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60;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memory_buffer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6251" y="11668"/>
            <a:ext cx="428905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Modules: single character memory example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858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</a:t>
            </a:r>
            <a:r>
              <a:rPr lang="en-US" dirty="0" err="1" smtClean="0"/>
              <a:t>emory_init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43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dirty="0" err="1">
                <a:latin typeface="Courier New" pitchFamily="49" charset="0"/>
                <a:cs typeface="Courier New" pitchFamily="49" charset="0"/>
              </a:rPr>
              <a:t>memory_init</a:t>
            </a:r>
            <a:r>
              <a:rPr lang="en-US" sz="4300" dirty="0">
                <a:latin typeface="Courier New" pitchFamily="49" charset="0"/>
                <a:cs typeface="Courier New" pitchFamily="49" charset="0"/>
              </a:rPr>
              <a:t>(void) {</a:t>
            </a:r>
            <a:br>
              <a:rPr lang="en-US" sz="4300" dirty="0">
                <a:latin typeface="Courier New" pitchFamily="49" charset="0"/>
                <a:cs typeface="Courier New" pitchFamily="49" charset="0"/>
              </a:rPr>
            </a:br>
            <a:r>
              <a:rPr lang="en-US" sz="43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dirty="0">
                <a:latin typeface="Courier New" pitchFamily="49" charset="0"/>
                <a:cs typeface="Courier New" pitchFamily="49" charset="0"/>
              </a:rPr>
              <a:t> result;</a:t>
            </a:r>
            <a:br>
              <a:rPr lang="en-US" sz="4300" dirty="0">
                <a:latin typeface="Courier New" pitchFamily="49" charset="0"/>
                <a:cs typeface="Courier New" pitchFamily="49" charset="0"/>
              </a:rPr>
            </a:br>
            <a:r>
              <a:rPr lang="en-US" sz="4300" dirty="0">
                <a:latin typeface="Courier New" pitchFamily="49" charset="0"/>
                <a:cs typeface="Courier New" pitchFamily="49" charset="0"/>
              </a:rPr>
              <a:t>result = </a:t>
            </a:r>
            <a:r>
              <a:rPr lang="en-US" sz="4300" dirty="0" err="1">
                <a:latin typeface="Courier New" pitchFamily="49" charset="0"/>
                <a:cs typeface="Courier New" pitchFamily="49" charset="0"/>
              </a:rPr>
              <a:t>register_chrdev</a:t>
            </a:r>
            <a:r>
              <a:rPr lang="en-US" sz="43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300" dirty="0" err="1">
                <a:latin typeface="Courier New" pitchFamily="49" charset="0"/>
                <a:cs typeface="Courier New" pitchFamily="49" charset="0"/>
              </a:rPr>
              <a:t>memory_major</a:t>
            </a:r>
            <a:r>
              <a:rPr lang="en-US" sz="4300" dirty="0">
                <a:latin typeface="Courier New" pitchFamily="49" charset="0"/>
                <a:cs typeface="Courier New" pitchFamily="49" charset="0"/>
              </a:rPr>
              <a:t>, "memory", &amp;</a:t>
            </a:r>
            <a:r>
              <a:rPr lang="en-US" sz="4300" dirty="0" err="1">
                <a:latin typeface="Courier New" pitchFamily="49" charset="0"/>
                <a:cs typeface="Courier New" pitchFamily="49" charset="0"/>
              </a:rPr>
              <a:t>memory_fops</a:t>
            </a:r>
            <a:r>
              <a:rPr lang="en-US" sz="4300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4300" dirty="0">
                <a:latin typeface="Courier New" pitchFamily="49" charset="0"/>
                <a:cs typeface="Courier New" pitchFamily="49" charset="0"/>
              </a:rPr>
            </a:br>
            <a:r>
              <a:rPr lang="en-US" sz="4300" dirty="0">
                <a:latin typeface="Courier New" pitchFamily="49" charset="0"/>
                <a:cs typeface="Courier New" pitchFamily="49" charset="0"/>
              </a:rPr>
              <a:t>if (result &lt; 0) {</a:t>
            </a:r>
            <a:br>
              <a:rPr lang="en-US" sz="4300" dirty="0">
                <a:latin typeface="Courier New" pitchFamily="49" charset="0"/>
                <a:cs typeface="Courier New" pitchFamily="49" charset="0"/>
              </a:rPr>
            </a:br>
            <a:r>
              <a:rPr lang="en-US" sz="43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4300" dirty="0" err="1">
                <a:latin typeface="Courier New" pitchFamily="49" charset="0"/>
                <a:cs typeface="Courier New" pitchFamily="49" charset="0"/>
              </a:rPr>
              <a:t>printk</a:t>
            </a:r>
            <a:r>
              <a:rPr lang="en-US" sz="4300" dirty="0">
                <a:latin typeface="Courier New" pitchFamily="49" charset="0"/>
                <a:cs typeface="Courier New" pitchFamily="49" charset="0"/>
              </a:rPr>
              <a:t>("&lt;1&gt;memory: cannot obtain major number %d\n", </a:t>
            </a:r>
            <a:r>
              <a:rPr lang="en-US" sz="4300" dirty="0" smtClean="0">
                <a:latin typeface="Courier New" pitchFamily="49" charset="0"/>
                <a:cs typeface="Courier New" pitchFamily="49" charset="0"/>
              </a:rPr>
              <a:t>               </a:t>
            </a:r>
          </a:p>
          <a:p>
            <a:pPr marL="0" indent="0">
              <a:buNone/>
            </a:pPr>
            <a:r>
              <a:rPr lang="en-US" sz="43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4300" dirty="0" err="1" smtClean="0">
                <a:latin typeface="Courier New" pitchFamily="49" charset="0"/>
                <a:cs typeface="Courier New" pitchFamily="49" charset="0"/>
              </a:rPr>
              <a:t>memory_major</a:t>
            </a:r>
            <a:r>
              <a:rPr lang="en-US" sz="4300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4300" dirty="0">
                <a:latin typeface="Courier New" pitchFamily="49" charset="0"/>
                <a:cs typeface="Courier New" pitchFamily="49" charset="0"/>
              </a:rPr>
            </a:br>
            <a:r>
              <a:rPr lang="en-US" sz="4300" dirty="0">
                <a:latin typeface="Courier New" pitchFamily="49" charset="0"/>
                <a:cs typeface="Courier New" pitchFamily="49" charset="0"/>
              </a:rPr>
              <a:t>    return result;</a:t>
            </a:r>
            <a:br>
              <a:rPr lang="en-US" sz="4300" dirty="0">
                <a:latin typeface="Courier New" pitchFamily="49" charset="0"/>
                <a:cs typeface="Courier New" pitchFamily="49" charset="0"/>
              </a:rPr>
            </a:br>
            <a:r>
              <a:rPr lang="en-US" sz="4300" dirty="0">
                <a:latin typeface="Courier New" pitchFamily="49" charset="0"/>
                <a:cs typeface="Courier New" pitchFamily="49" charset="0"/>
              </a:rPr>
              <a:t>}</a:t>
            </a:r>
            <a:br>
              <a:rPr lang="en-US" sz="4300" dirty="0">
                <a:latin typeface="Courier New" pitchFamily="49" charset="0"/>
                <a:cs typeface="Courier New" pitchFamily="49" charset="0"/>
              </a:rPr>
            </a:br>
            <a:r>
              <a:rPr lang="en-US" sz="43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4300" dirty="0">
                <a:latin typeface="Courier New" pitchFamily="49" charset="0"/>
                <a:cs typeface="Courier New" pitchFamily="49" charset="0"/>
              </a:rPr>
            </a:br>
            <a:r>
              <a:rPr lang="en-US" sz="43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/* Allocating memory for the buffer */</a:t>
            </a:r>
            <a:r>
              <a:rPr lang="en-US" sz="43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4300" dirty="0">
                <a:latin typeface="Courier New" pitchFamily="49" charset="0"/>
                <a:cs typeface="Courier New" pitchFamily="49" charset="0"/>
              </a:rPr>
            </a:br>
            <a:r>
              <a:rPr lang="en-US" sz="4300" dirty="0" err="1">
                <a:latin typeface="Courier New" pitchFamily="49" charset="0"/>
                <a:cs typeface="Courier New" pitchFamily="49" charset="0"/>
              </a:rPr>
              <a:t>memory_buffer</a:t>
            </a:r>
            <a:r>
              <a:rPr lang="en-US" sz="43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4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kmalloc</a:t>
            </a:r>
            <a:r>
              <a:rPr lang="en-US" sz="43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300" dirty="0">
                <a:latin typeface="Courier New" pitchFamily="49" charset="0"/>
                <a:cs typeface="Courier New" pitchFamily="49" charset="0"/>
              </a:rPr>
              <a:t>1, GFP_KERNEL);</a:t>
            </a:r>
            <a:br>
              <a:rPr lang="en-US" sz="4300" dirty="0">
                <a:latin typeface="Courier New" pitchFamily="49" charset="0"/>
                <a:cs typeface="Courier New" pitchFamily="49" charset="0"/>
              </a:rPr>
            </a:br>
            <a:r>
              <a:rPr lang="en-US" sz="4300" dirty="0">
                <a:latin typeface="Courier New" pitchFamily="49" charset="0"/>
                <a:cs typeface="Courier New" pitchFamily="49" charset="0"/>
              </a:rPr>
              <a:t>if (!</a:t>
            </a:r>
            <a:r>
              <a:rPr lang="en-US" sz="4300" dirty="0" err="1">
                <a:latin typeface="Courier New" pitchFamily="49" charset="0"/>
                <a:cs typeface="Courier New" pitchFamily="49" charset="0"/>
              </a:rPr>
              <a:t>memory_buffer</a:t>
            </a:r>
            <a:r>
              <a:rPr lang="en-US" sz="4300" dirty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sz="4300" dirty="0">
                <a:latin typeface="Courier New" pitchFamily="49" charset="0"/>
                <a:cs typeface="Courier New" pitchFamily="49" charset="0"/>
              </a:rPr>
            </a:br>
            <a:r>
              <a:rPr lang="en-US" sz="4300" dirty="0">
                <a:latin typeface="Courier New" pitchFamily="49" charset="0"/>
                <a:cs typeface="Courier New" pitchFamily="49" charset="0"/>
              </a:rPr>
              <a:t>    result = -ENOMEM;</a:t>
            </a:r>
            <a:br>
              <a:rPr lang="en-US" sz="4300" dirty="0">
                <a:latin typeface="Courier New" pitchFamily="49" charset="0"/>
                <a:cs typeface="Courier New" pitchFamily="49" charset="0"/>
              </a:rPr>
            </a:br>
            <a:r>
              <a:rPr lang="en-US" sz="43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4300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4300" dirty="0">
                <a:latin typeface="Courier New" pitchFamily="49" charset="0"/>
                <a:cs typeface="Courier New" pitchFamily="49" charset="0"/>
              </a:rPr>
              <a:t> fail;</a:t>
            </a:r>
            <a:br>
              <a:rPr lang="en-US" sz="4300" dirty="0">
                <a:latin typeface="Courier New" pitchFamily="49" charset="0"/>
                <a:cs typeface="Courier New" pitchFamily="49" charset="0"/>
              </a:rPr>
            </a:br>
            <a:r>
              <a:rPr lang="en-US" sz="4300" dirty="0">
                <a:latin typeface="Courier New" pitchFamily="49" charset="0"/>
                <a:cs typeface="Courier New" pitchFamily="49" charset="0"/>
              </a:rPr>
              <a:t>}</a:t>
            </a:r>
            <a:br>
              <a:rPr lang="en-US" sz="4300" dirty="0">
                <a:latin typeface="Courier New" pitchFamily="49" charset="0"/>
                <a:cs typeface="Courier New" pitchFamily="49" charset="0"/>
              </a:rPr>
            </a:br>
            <a:r>
              <a:rPr lang="en-US" sz="43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4300" dirty="0">
                <a:latin typeface="Courier New" pitchFamily="49" charset="0"/>
                <a:cs typeface="Courier New" pitchFamily="49" charset="0"/>
              </a:rPr>
            </a:br>
            <a:r>
              <a:rPr lang="en-US" sz="4300" dirty="0" err="1">
                <a:latin typeface="Courier New" pitchFamily="49" charset="0"/>
                <a:cs typeface="Courier New" pitchFamily="49" charset="0"/>
              </a:rPr>
              <a:t>memset</a:t>
            </a:r>
            <a:r>
              <a:rPr lang="en-US" sz="43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300" dirty="0" err="1">
                <a:latin typeface="Courier New" pitchFamily="49" charset="0"/>
                <a:cs typeface="Courier New" pitchFamily="49" charset="0"/>
              </a:rPr>
              <a:t>memory_buffer</a:t>
            </a:r>
            <a:r>
              <a:rPr lang="en-US" sz="4300" dirty="0">
                <a:latin typeface="Courier New" pitchFamily="49" charset="0"/>
                <a:cs typeface="Courier New" pitchFamily="49" charset="0"/>
              </a:rPr>
              <a:t>, 0, 1</a:t>
            </a:r>
            <a:r>
              <a:rPr lang="en-US" sz="4300" dirty="0" smtClean="0">
                <a:latin typeface="Courier New" pitchFamily="49" charset="0"/>
                <a:cs typeface="Courier New" pitchFamily="49" charset="0"/>
              </a:rPr>
              <a:t>);  </a:t>
            </a:r>
            <a:r>
              <a:rPr lang="en-US" sz="43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 initialize 1 byte with 0s.</a:t>
            </a:r>
            <a:r>
              <a:rPr lang="en-US" sz="43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43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4300" dirty="0" err="1">
                <a:latin typeface="Courier New" pitchFamily="49" charset="0"/>
                <a:cs typeface="Courier New" pitchFamily="49" charset="0"/>
              </a:rPr>
              <a:t>printk</a:t>
            </a:r>
            <a:r>
              <a:rPr lang="en-US" sz="4300" dirty="0">
                <a:latin typeface="Courier New" pitchFamily="49" charset="0"/>
                <a:cs typeface="Courier New" pitchFamily="49" charset="0"/>
              </a:rPr>
              <a:t>("&lt;1&gt; Inserting memory module\n");</a:t>
            </a:r>
            <a:br>
              <a:rPr lang="en-US" sz="4300" dirty="0">
                <a:latin typeface="Courier New" pitchFamily="49" charset="0"/>
                <a:cs typeface="Courier New" pitchFamily="49" charset="0"/>
              </a:rPr>
            </a:br>
            <a:r>
              <a:rPr lang="en-US" sz="4300" dirty="0">
                <a:latin typeface="Courier New" pitchFamily="49" charset="0"/>
                <a:cs typeface="Courier New" pitchFamily="49" charset="0"/>
              </a:rPr>
              <a:t>return 0;</a:t>
            </a:r>
            <a:br>
              <a:rPr lang="en-US" sz="4300" dirty="0">
                <a:latin typeface="Courier New" pitchFamily="49" charset="0"/>
                <a:cs typeface="Courier New" pitchFamily="49" charset="0"/>
              </a:rPr>
            </a:br>
            <a:r>
              <a:rPr lang="en-US" sz="43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4300" dirty="0">
                <a:latin typeface="Courier New" pitchFamily="49" charset="0"/>
                <a:cs typeface="Courier New" pitchFamily="49" charset="0"/>
              </a:rPr>
            </a:br>
            <a:r>
              <a:rPr lang="en-US" sz="4300" dirty="0">
                <a:latin typeface="Courier New" pitchFamily="49" charset="0"/>
                <a:cs typeface="Courier New" pitchFamily="49" charset="0"/>
              </a:rPr>
              <a:t>fail:</a:t>
            </a:r>
            <a:br>
              <a:rPr lang="en-US" sz="4300" dirty="0">
                <a:latin typeface="Courier New" pitchFamily="49" charset="0"/>
                <a:cs typeface="Courier New" pitchFamily="49" charset="0"/>
              </a:rPr>
            </a:br>
            <a:r>
              <a:rPr lang="en-US" sz="4300" dirty="0" err="1">
                <a:latin typeface="Courier New" pitchFamily="49" charset="0"/>
                <a:cs typeface="Courier New" pitchFamily="49" charset="0"/>
              </a:rPr>
              <a:t>memory_exit</a:t>
            </a:r>
            <a:r>
              <a:rPr lang="en-US" sz="4300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sz="4300" dirty="0">
                <a:latin typeface="Courier New" pitchFamily="49" charset="0"/>
                <a:cs typeface="Courier New" pitchFamily="49" charset="0"/>
              </a:rPr>
            </a:br>
            <a:r>
              <a:rPr lang="en-US" sz="4300" dirty="0">
                <a:latin typeface="Courier New" pitchFamily="49" charset="0"/>
                <a:cs typeface="Courier New" pitchFamily="49" charset="0"/>
              </a:rPr>
              <a:t>return result;</a:t>
            </a:r>
            <a:br>
              <a:rPr lang="en-US" sz="4300" dirty="0">
                <a:latin typeface="Courier New" pitchFamily="49" charset="0"/>
                <a:cs typeface="Courier New" pitchFamily="49" charset="0"/>
              </a:rPr>
            </a:br>
            <a:r>
              <a:rPr lang="en-US" sz="43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6232309"/>
            <a:ext cx="7585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Kmalloc</a:t>
            </a:r>
            <a:r>
              <a:rPr lang="en-US" dirty="0" smtClean="0">
                <a:solidFill>
                  <a:srgbClr val="FF0000"/>
                </a:solidFill>
              </a:rPr>
              <a:t> does what you’d expect.  The flag provides rules about where and how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To get the memory.  See makelinux.com/ldd3/chp-8-sect-1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0873" y="124792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60, via global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810000" y="1617260"/>
            <a:ext cx="94397" cy="36394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562600" y="1400328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Device name, need not be the same as in /</a:t>
            </a:r>
            <a:r>
              <a:rPr lang="en-US" dirty="0" err="1" smtClean="0">
                <a:solidFill>
                  <a:srgbClr val="C00000"/>
                </a:solidFill>
              </a:rPr>
              <a:t>dev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5231073" y="1617260"/>
            <a:ext cx="331528" cy="36394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867400" y="2959922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Name of </a:t>
            </a:r>
            <a:r>
              <a:rPr lang="en-US" dirty="0" err="1" smtClean="0">
                <a:solidFill>
                  <a:srgbClr val="C00000"/>
                </a:solidFill>
              </a:rPr>
              <a:t>file_operations</a:t>
            </a:r>
            <a:r>
              <a:rPr lang="en-US" dirty="0" smtClean="0">
                <a:solidFill>
                  <a:srgbClr val="C00000"/>
                </a:solidFill>
              </a:rPr>
              <a:t> structure.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6678872" y="2209800"/>
            <a:ext cx="483928" cy="75012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-6251" y="11668"/>
            <a:ext cx="428905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Modules: single character memory example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1768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Overview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What is a device driver?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Linux devices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User </a:t>
            </a:r>
            <a:r>
              <a:rPr lang="en-US" dirty="0" smtClean="0">
                <a:solidFill>
                  <a:srgbClr val="FF0000"/>
                </a:solidFill>
              </a:rPr>
              <a:t>space vs. Kernel space</a:t>
            </a:r>
          </a:p>
          <a:p>
            <a:r>
              <a:rPr lang="en-US" dirty="0" smtClean="0"/>
              <a:t>Modules and talking to the kernel</a:t>
            </a:r>
          </a:p>
          <a:p>
            <a:pPr lvl="1"/>
            <a:r>
              <a:rPr lang="en-US" dirty="0" smtClean="0"/>
              <a:t>Background</a:t>
            </a:r>
          </a:p>
          <a:p>
            <a:pPr lvl="1"/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Some </a:t>
            </a:r>
            <a:r>
              <a:rPr lang="en-US" dirty="0" err="1" smtClean="0"/>
              <a:t>thinky</a:t>
            </a:r>
            <a:r>
              <a:rPr lang="en-US" dirty="0" smtClean="0"/>
              <a:t> stuff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0207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</a:t>
            </a:r>
            <a:r>
              <a:rPr lang="en-US" dirty="0" err="1" smtClean="0"/>
              <a:t>emory_exit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memory_exit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(void) {</a:t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unregister_chrdev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memory_major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"memory");</a:t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memory_buffer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>
                <a:latin typeface="Courier New" pitchFamily="49" charset="0"/>
                <a:cs typeface="Courier New" pitchFamily="49" charset="0"/>
              </a:rPr>
              <a:t>   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kfree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memory_buffer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6251" y="11668"/>
            <a:ext cx="428905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Modules: single character memory example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716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and release (close)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memory_open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dirty="0" err="1">
                <a:latin typeface="Courier New" pitchFamily="49" charset="0"/>
                <a:cs typeface="Courier New" pitchFamily="49" charset="0"/>
              </a:rPr>
              <a:t>inode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600" dirty="0" err="1">
                <a:latin typeface="Courier New" pitchFamily="49" charset="0"/>
                <a:cs typeface="Courier New" pitchFamily="49" charset="0"/>
              </a:rPr>
              <a:t>inode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file *</a:t>
            </a:r>
            <a:r>
              <a:rPr lang="en-US" sz="2600" dirty="0" err="1">
                <a:latin typeface="Courier New" pitchFamily="49" charset="0"/>
                <a:cs typeface="Courier New" pitchFamily="49" charset="0"/>
              </a:rPr>
              <a:t>filp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sz="2600" dirty="0">
                <a:latin typeface="Courier New" pitchFamily="49" charset="0"/>
                <a:cs typeface="Courier New" pitchFamily="49" charset="0"/>
              </a:rPr>
            </a:br>
            <a:r>
              <a:rPr lang="en-US" sz="2600" dirty="0" err="1">
                <a:latin typeface="Courier New" pitchFamily="49" charset="0"/>
                <a:cs typeface="Courier New" pitchFamily="49" charset="0"/>
              </a:rPr>
              <a:t>printk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("&lt;1&gt; Minor: %d\n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",</a:t>
            </a:r>
            <a:br>
              <a:rPr lang="en-US" sz="2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		MINOR(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inode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600" dirty="0" err="1">
                <a:latin typeface="Courier New" pitchFamily="49" charset="0"/>
                <a:cs typeface="Courier New" pitchFamily="49" charset="0"/>
              </a:rPr>
              <a:t>i_rdev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));</a:t>
            </a:r>
            <a:br>
              <a:rPr lang="en-US" sz="2600" dirty="0">
                <a:latin typeface="Courier New" pitchFamily="49" charset="0"/>
                <a:cs typeface="Courier New" pitchFamily="49" charset="0"/>
              </a:rPr>
            </a:br>
            <a:r>
              <a:rPr lang="en-US" sz="2600" dirty="0">
                <a:latin typeface="Courier New" pitchFamily="49" charset="0"/>
                <a:cs typeface="Courier New" pitchFamily="49" charset="0"/>
              </a:rPr>
              <a:t>return 0;</a:t>
            </a:r>
            <a:br>
              <a:rPr lang="en-US" sz="2600" dirty="0">
                <a:latin typeface="Courier New" pitchFamily="49" charset="0"/>
                <a:cs typeface="Courier New" pitchFamily="49" charset="0"/>
              </a:rPr>
            </a:br>
            <a:r>
              <a:rPr lang="en-US" sz="2600" dirty="0">
                <a:latin typeface="Courier New" pitchFamily="49" charset="0"/>
                <a:cs typeface="Courier New" pitchFamily="49" charset="0"/>
              </a:rPr>
              <a:t>}</a:t>
            </a:r>
            <a:br>
              <a:rPr lang="en-US" sz="2600" dirty="0">
                <a:latin typeface="Courier New" pitchFamily="49" charset="0"/>
                <a:cs typeface="Courier New" pitchFamily="49" charset="0"/>
              </a:rPr>
            </a:br>
            <a:r>
              <a:rPr lang="en-US" sz="26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600" dirty="0">
                <a:latin typeface="Courier New" pitchFamily="49" charset="0"/>
                <a:cs typeface="Courier New" pitchFamily="49" charset="0"/>
              </a:rPr>
            </a:br>
            <a:r>
              <a:rPr lang="en-US" sz="2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memory_release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dirty="0" err="1">
                <a:latin typeface="Courier New" pitchFamily="49" charset="0"/>
                <a:cs typeface="Courier New" pitchFamily="49" charset="0"/>
              </a:rPr>
              <a:t>inode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600" dirty="0" err="1">
                <a:latin typeface="Courier New" pitchFamily="49" charset="0"/>
                <a:cs typeface="Courier New" pitchFamily="49" charset="0"/>
              </a:rPr>
              <a:t>inode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file *</a:t>
            </a:r>
            <a:r>
              <a:rPr lang="en-US" sz="2600" dirty="0" err="1">
                <a:latin typeface="Courier New" pitchFamily="49" charset="0"/>
                <a:cs typeface="Courier New" pitchFamily="49" charset="0"/>
              </a:rPr>
              <a:t>filp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sz="2600" dirty="0">
                <a:latin typeface="Courier New" pitchFamily="49" charset="0"/>
                <a:cs typeface="Courier New" pitchFamily="49" charset="0"/>
              </a:rPr>
            </a:br>
            <a:r>
              <a:rPr lang="en-US" sz="2600" dirty="0">
                <a:latin typeface="Courier New" pitchFamily="49" charset="0"/>
                <a:cs typeface="Courier New" pitchFamily="49" charset="0"/>
              </a:rPr>
              <a:t>return 0;</a:t>
            </a:r>
            <a:br>
              <a:rPr lang="en-US" sz="2600" dirty="0">
                <a:latin typeface="Courier New" pitchFamily="49" charset="0"/>
                <a:cs typeface="Courier New" pitchFamily="49" charset="0"/>
              </a:rPr>
            </a:br>
            <a:r>
              <a:rPr lang="en-US" sz="26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-6251" y="11668"/>
            <a:ext cx="428905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Modules: single character memory example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4948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memory_read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file 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filp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count,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loff_t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f_pos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/* </a:t>
            </a:r>
            <a:r>
              <a:rPr lang="en-US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Transfering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data to user space */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copy_to_user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(buf,memory_buffer,1);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/* Changing reading position as best suits */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if (*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f_pos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== 0)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	   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f_pos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+=1;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	   return 1;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 else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	   return 0;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7976" y="6096000"/>
            <a:ext cx="82525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c</a:t>
            </a:r>
            <a:r>
              <a:rPr lang="en-US" dirty="0" err="1" smtClean="0">
                <a:solidFill>
                  <a:srgbClr val="FF0000"/>
                </a:solidFill>
              </a:rPr>
              <a:t>opy_to_user</a:t>
            </a:r>
            <a:r>
              <a:rPr lang="en-US" dirty="0" smtClean="0">
                <a:solidFill>
                  <a:srgbClr val="FF0000"/>
                </a:solidFill>
              </a:rPr>
              <a:t> copies to a location in </a:t>
            </a:r>
            <a:r>
              <a:rPr lang="en-US" dirty="0" err="1" smtClean="0">
                <a:solidFill>
                  <a:srgbClr val="FF0000"/>
                </a:solidFill>
              </a:rPr>
              <a:t>userspace</a:t>
            </a:r>
            <a:r>
              <a:rPr lang="en-US" dirty="0" smtClean="0">
                <a:solidFill>
                  <a:srgbClr val="FF0000"/>
                </a:solidFill>
              </a:rPr>
              <a:t> (the first argument) from kernel space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(the second argument), a specific number of bytes.  Recall virtual memory…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4191000"/>
            <a:ext cx="281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f_pos</a:t>
            </a:r>
            <a:r>
              <a:rPr lang="en-US" dirty="0" smtClean="0">
                <a:solidFill>
                  <a:srgbClr val="FF0000"/>
                </a:solidFill>
              </a:rPr>
              <a:t> is the file position. 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What do you think happens if you don’t change *</a:t>
            </a:r>
            <a:r>
              <a:rPr lang="en-US" dirty="0" err="1" smtClean="0">
                <a:solidFill>
                  <a:srgbClr val="FF0000"/>
                </a:solidFill>
              </a:rPr>
              <a:t>f_pos</a:t>
            </a:r>
            <a:r>
              <a:rPr lang="en-US" dirty="0" smtClean="0">
                <a:solidFill>
                  <a:srgbClr val="FF0000"/>
                </a:solidFill>
              </a:rPr>
              <a:t>?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6251" y="11668"/>
            <a:ext cx="428905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Modules: single character memory example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1912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memory_write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memory_write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file *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filp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char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count,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loff_t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f_pos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char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=buf+count-1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copy_from_user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(memory_buffer,tmp,1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1;</a:t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6251" y="11668"/>
            <a:ext cx="428905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Modules: single character memory example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4932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set it up?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Make the module</a:t>
            </a:r>
          </a:p>
          <a:p>
            <a:pPr marL="45720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make -C /lib/modules/2.6.28-16-generic/build M=$PWD modules</a:t>
            </a:r>
          </a:p>
          <a:p>
            <a:r>
              <a:rPr lang="en-US" dirty="0" smtClean="0"/>
              <a:t>Insert the module</a:t>
            </a:r>
          </a:p>
          <a:p>
            <a:pPr marL="457200" lvl="1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nsmod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memory.ko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Create the device</a:t>
            </a:r>
          </a:p>
          <a:p>
            <a:pPr marL="457200" lvl="1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mknod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dev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/memory c 60 0</a:t>
            </a:r>
          </a:p>
          <a:p>
            <a:r>
              <a:rPr lang="en-US" dirty="0" smtClean="0"/>
              <a:t>Make the device read/write</a:t>
            </a:r>
          </a:p>
          <a:p>
            <a:pPr marL="457200" lvl="1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chmod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666 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dev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/memory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6251" y="11668"/>
            <a:ext cx="428905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Modules: single character memory example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4783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did all that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going to create a device that is just a single byte of memory.</a:t>
            </a:r>
          </a:p>
          <a:p>
            <a:pPr lvl="1"/>
            <a:r>
              <a:rPr lang="en-US" dirty="0" smtClean="0"/>
              <a:t>Whatever the last thing you wrote to it, is what will be read.</a:t>
            </a:r>
          </a:p>
          <a:p>
            <a:r>
              <a:rPr lang="en-US" dirty="0" smtClean="0"/>
              <a:t>For example</a:t>
            </a:r>
          </a:p>
          <a:p>
            <a:pPr lvl="1"/>
            <a:r>
              <a:rPr lang="en-US" dirty="0" smtClean="0"/>
              <a:t>$ echo -n </a:t>
            </a:r>
            <a:r>
              <a:rPr lang="en-US" dirty="0" err="1" smtClean="0"/>
              <a:t>abcdef</a:t>
            </a:r>
            <a:r>
              <a:rPr lang="en-US" dirty="0" smtClean="0"/>
              <a:t> &gt;/</a:t>
            </a:r>
            <a:r>
              <a:rPr lang="en-US" dirty="0" err="1" smtClean="0"/>
              <a:t>dev</a:t>
            </a:r>
            <a:r>
              <a:rPr lang="en-US" dirty="0" smtClean="0"/>
              <a:t>/memory</a:t>
            </a:r>
          </a:p>
          <a:p>
            <a:pPr lvl="1"/>
            <a:r>
              <a:rPr lang="en-US" dirty="0" smtClean="0"/>
              <a:t>Followed by $ cat /</a:t>
            </a:r>
            <a:r>
              <a:rPr lang="en-US" dirty="0" err="1" smtClean="0"/>
              <a:t>dev</a:t>
            </a:r>
            <a:r>
              <a:rPr lang="en-US" dirty="0" smtClean="0"/>
              <a:t>/memory</a:t>
            </a:r>
          </a:p>
          <a:p>
            <a:pPr lvl="2"/>
            <a:r>
              <a:rPr lang="en-US" dirty="0" smtClean="0"/>
              <a:t>Prints an “f”.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-6251" y="11668"/>
            <a:ext cx="428905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Modules: single character memory example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2688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  <a:p>
            <a:pPr lvl="1"/>
            <a:r>
              <a:rPr lang="en-US" dirty="0" smtClean="0"/>
              <a:t>What is a device driver?</a:t>
            </a:r>
          </a:p>
          <a:p>
            <a:pPr lvl="2"/>
            <a:r>
              <a:rPr lang="en-US" dirty="0" smtClean="0"/>
              <a:t>Linux devices</a:t>
            </a:r>
            <a:endParaRPr lang="en-US" dirty="0" smtClean="0"/>
          </a:p>
          <a:p>
            <a:pPr lvl="1"/>
            <a:r>
              <a:rPr lang="en-US" dirty="0" smtClean="0"/>
              <a:t>User </a:t>
            </a:r>
            <a:r>
              <a:rPr lang="en-US" dirty="0" smtClean="0"/>
              <a:t>space vs. Kernel space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Modules and talking to the kernel</a:t>
            </a:r>
          </a:p>
          <a:p>
            <a:pPr lvl="1"/>
            <a:r>
              <a:rPr lang="en-US" dirty="0" smtClean="0"/>
              <a:t>Background</a:t>
            </a:r>
          </a:p>
          <a:p>
            <a:pPr lvl="1"/>
            <a:r>
              <a:rPr lang="en-US" dirty="0" smtClean="0"/>
              <a:t>Example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Some </a:t>
            </a:r>
            <a:r>
              <a:rPr lang="en-US" dirty="0" err="1" smtClean="0">
                <a:solidFill>
                  <a:srgbClr val="FF0000"/>
                </a:solidFill>
              </a:rPr>
              <a:t>thinky</a:t>
            </a:r>
            <a:r>
              <a:rPr lang="en-US" dirty="0" smtClean="0">
                <a:solidFill>
                  <a:srgbClr val="FF0000"/>
                </a:solidFill>
              </a:rPr>
              <a:t> stuff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207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crw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-r--r-- 1 root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root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60, 3 2011-11-01 11:36 /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dev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/mem2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crw-rw-rw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- 1 root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root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60, 0 2011-11-01 09:32 /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dev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/memory</a:t>
            </a:r>
          </a:p>
          <a:p>
            <a:r>
              <a:rPr lang="en-US" dirty="0" smtClean="0"/>
              <a:t>Created two devices, each with different minor numbers</a:t>
            </a:r>
          </a:p>
          <a:p>
            <a:pPr lvl="1"/>
            <a:r>
              <a:rPr lang="en-US" dirty="0" smtClean="0"/>
              <a:t>But same driver</a:t>
            </a:r>
          </a:p>
          <a:p>
            <a:pPr lvl="1"/>
            <a:r>
              <a:rPr lang="en-US" dirty="0" smtClean="0"/>
              <a:t>Recall that we print the minor number to the log on open.</a:t>
            </a:r>
          </a:p>
          <a:p>
            <a:pPr lvl="2"/>
            <a:r>
              <a:rPr lang="en-US" dirty="0" smtClean="0"/>
              <a:t>After a cat to /</a:t>
            </a:r>
            <a:r>
              <a:rPr lang="en-US" dirty="0" err="1" smtClean="0"/>
              <a:t>dev</a:t>
            </a:r>
            <a:r>
              <a:rPr lang="en-US" dirty="0" smtClean="0"/>
              <a:t>/memory and /</a:t>
            </a:r>
            <a:r>
              <a:rPr lang="en-US" dirty="0" err="1" smtClean="0"/>
              <a:t>dev</a:t>
            </a:r>
            <a:r>
              <a:rPr lang="en-US" dirty="0" smtClean="0"/>
              <a:t>/mem2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Nov  1 11:34:37 admin373-desktop kernel: [48249.653090]  Minor: 0</a:t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US" sz="1600" dirty="0">
                <a:latin typeface="Courier New" pitchFamily="49" charset="0"/>
                <a:cs typeface="Courier New" pitchFamily="49" charset="0"/>
              </a:rPr>
              <a:t>Nov  1 11:43:00 admin373-desktop kernel: [48752.646364]  Minor: 3</a:t>
            </a:r>
          </a:p>
          <a:p>
            <a:pPr lvl="2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-6251" y="11668"/>
            <a:ext cx="276069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Modules: Some </a:t>
            </a:r>
            <a:r>
              <a:rPr lang="en-US" dirty="0" err="1" smtClean="0">
                <a:solidFill>
                  <a:srgbClr val="FF0000"/>
                </a:solidFill>
              </a:rPr>
              <a:t>thinky</a:t>
            </a:r>
            <a:r>
              <a:rPr lang="en-US" dirty="0" smtClean="0">
                <a:solidFill>
                  <a:srgbClr val="FF0000"/>
                </a:solidFill>
              </a:rPr>
              <a:t> stuff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9101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One important note is that module stuff is written in kernel space.</a:t>
            </a:r>
          </a:p>
          <a:p>
            <a:pPr lvl="1"/>
            <a:r>
              <a:rPr lang="en-US" dirty="0" smtClean="0"/>
              <a:t>That means you can’t do a lot of things you might want to!</a:t>
            </a:r>
          </a:p>
          <a:p>
            <a:pPr lvl="2"/>
            <a:r>
              <a:rPr lang="en-US" dirty="0" smtClean="0"/>
              <a:t>File I/O is a really bad idea</a:t>
            </a:r>
          </a:p>
          <a:p>
            <a:pPr lvl="3"/>
            <a:r>
              <a:rPr lang="en-US" dirty="0" smtClean="0"/>
              <a:t>See next slide.</a:t>
            </a:r>
            <a:endParaRPr lang="en-US" dirty="0" smtClean="0"/>
          </a:p>
          <a:p>
            <a:pPr lvl="2"/>
            <a:r>
              <a:rPr lang="en-US" dirty="0" smtClean="0"/>
              <a:t>Talking to memory-mapped I/O devices requires effort</a:t>
            </a:r>
          </a:p>
          <a:p>
            <a:pPr lvl="3"/>
            <a:r>
              <a:rPr lang="en-US" dirty="0" smtClean="0"/>
              <a:t>Still have </a:t>
            </a:r>
            <a:r>
              <a:rPr lang="en-US" dirty="0" smtClean="0"/>
              <a:t>virtual memory</a:t>
            </a:r>
          </a:p>
          <a:p>
            <a:pPr lvl="2"/>
            <a:r>
              <a:rPr lang="en-US" dirty="0" smtClean="0"/>
              <a:t>Things like </a:t>
            </a:r>
            <a:r>
              <a:rPr lang="en-US" dirty="0" err="1" smtClean="0"/>
              <a:t>malloc</a:t>
            </a:r>
            <a:r>
              <a:rPr lang="en-US" dirty="0" smtClean="0"/>
              <a:t> don’t quite work</a:t>
            </a:r>
          </a:p>
          <a:p>
            <a:pPr lvl="3"/>
            <a:r>
              <a:rPr lang="en-US" dirty="0" smtClean="0"/>
              <a:t>Thus </a:t>
            </a:r>
            <a:r>
              <a:rPr lang="en-US" dirty="0" err="1" smtClean="0"/>
              <a:t>kmalloc</a:t>
            </a:r>
            <a:r>
              <a:rPr lang="en-US" dirty="0" smtClean="0"/>
              <a:t>, </a:t>
            </a:r>
            <a:r>
              <a:rPr lang="en-US" dirty="0" err="1" smtClean="0"/>
              <a:t>kprint</a:t>
            </a:r>
            <a:r>
              <a:rPr lang="en-US" dirty="0" smtClean="0"/>
              <a:t>, etc.</a:t>
            </a:r>
          </a:p>
          <a:p>
            <a:pPr lvl="1"/>
            <a:r>
              <a:rPr lang="en-US" dirty="0" smtClean="0"/>
              <a:t>Can be an unpleasant place to live…</a:t>
            </a:r>
            <a:endParaRPr lang="en-US" dirty="0"/>
          </a:p>
          <a:p>
            <a:pPr lvl="3"/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-6251" y="11668"/>
            <a:ext cx="276069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Modules: Some </a:t>
            </a:r>
            <a:r>
              <a:rPr lang="en-US" dirty="0" err="1" smtClean="0">
                <a:solidFill>
                  <a:srgbClr val="FF0000"/>
                </a:solidFill>
              </a:rPr>
              <a:t>thinky</a:t>
            </a:r>
            <a:r>
              <a:rPr lang="en-US" dirty="0" smtClean="0">
                <a:solidFill>
                  <a:srgbClr val="FF0000"/>
                </a:solidFill>
              </a:rPr>
              <a:t> stuff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616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rant from on-line</a:t>
            </a:r>
            <a:br>
              <a:rPr lang="en-US" dirty="0" smtClean="0"/>
            </a:br>
            <a:r>
              <a:rPr lang="en-US" sz="3100" dirty="0" smtClean="0"/>
              <a:t>(</a:t>
            </a:r>
            <a:r>
              <a:rPr lang="en-US" sz="3100" dirty="0" smtClean="0"/>
              <a:t>Dick </a:t>
            </a:r>
            <a:r>
              <a:rPr lang="en-US" sz="3100" dirty="0" smtClean="0"/>
              <a:t>Johnson)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816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The kernel is not a process. A file-descriptor needs a process-context </a:t>
            </a:r>
            <a:r>
              <a:rPr lang="en-US" dirty="0" smtClean="0"/>
              <a:t> for </a:t>
            </a:r>
            <a:r>
              <a:rPr lang="en-US" dirty="0" smtClean="0"/>
              <a:t>it to mean anything. Otherwise how would the kernel keep your </a:t>
            </a:r>
            <a:r>
              <a:rPr lang="en-US" dirty="0" smtClean="0"/>
              <a:t>STDIN_FILENO </a:t>
            </a:r>
            <a:r>
              <a:rPr lang="en-US" dirty="0" smtClean="0"/>
              <a:t>separate from somebody else's STDIN_FILENO? 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Coding a kernel module is not like coding a user-mode program. You </a:t>
            </a:r>
            <a:r>
              <a:rPr lang="en-US" dirty="0" smtClean="0"/>
              <a:t>should </a:t>
            </a:r>
            <a:r>
              <a:rPr lang="en-US" dirty="0" smtClean="0"/>
              <a:t>never write a module that requires reading or writing to </a:t>
            </a:r>
            <a:r>
              <a:rPr lang="en-US" dirty="0" smtClean="0"/>
              <a:t>any logical </a:t>
            </a:r>
            <a:r>
              <a:rPr lang="en-US" dirty="0" smtClean="0"/>
              <a:t>device. The kernel is the thing that translates physical </a:t>
            </a:r>
            <a:r>
              <a:rPr lang="en-US" dirty="0" smtClean="0"/>
              <a:t>I/O </a:t>
            </a:r>
            <a:r>
              <a:rPr lang="en-US" dirty="0" smtClean="0"/>
              <a:t>to logical I/O. Attempting to perform logical I/O in the </a:t>
            </a:r>
            <a:r>
              <a:rPr lang="en-US" dirty="0" smtClean="0"/>
              <a:t>kernel is </a:t>
            </a:r>
            <a:r>
              <a:rPr lang="en-US" dirty="0" smtClean="0"/>
              <a:t>effectively going backwards. 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If you need to get "outside world" information into your module, it's </a:t>
            </a:r>
            <a:r>
              <a:rPr lang="en-US" dirty="0" smtClean="0"/>
              <a:t>easy</a:t>
            </a:r>
            <a:r>
              <a:rPr lang="en-US" dirty="0" smtClean="0"/>
              <a:t>. Your module can have code for open(), read(), write(), </a:t>
            </a:r>
            <a:r>
              <a:rPr lang="en-US" dirty="0" err="1" smtClean="0"/>
              <a:t>ioctl</a:t>
            </a:r>
            <a:r>
              <a:rPr lang="en-US" dirty="0" smtClean="0"/>
              <a:t>(), </a:t>
            </a:r>
            <a:br>
              <a:rPr lang="en-US" dirty="0" smtClean="0"/>
            </a:br>
            <a:r>
              <a:rPr lang="en-US" dirty="0" smtClean="0"/>
              <a:t>and close().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smtClean="0"/>
              <a:t>user-mode program can open() the device and perform </a:t>
            </a:r>
            <a:r>
              <a:rPr lang="en-US" dirty="0" smtClean="0"/>
              <a:t>any </a:t>
            </a:r>
            <a:r>
              <a:rPr lang="en-US" dirty="0" smtClean="0"/>
              <a:t>kind of device-specific </a:t>
            </a:r>
            <a:r>
              <a:rPr lang="en-US" dirty="0" err="1" smtClean="0"/>
              <a:t>ioctl</a:t>
            </a:r>
            <a:r>
              <a:rPr lang="en-US" dirty="0" smtClean="0"/>
              <a:t>() (or read or write or whatever) </a:t>
            </a:r>
            <a:r>
              <a:rPr lang="en-US" dirty="0" smtClean="0"/>
              <a:t>that </a:t>
            </a:r>
            <a:r>
              <a:rPr lang="en-US" dirty="0" smtClean="0"/>
              <a:t>it wants. This means that there is never, never, ever, never any </a:t>
            </a:r>
            <a:r>
              <a:rPr lang="en-US" dirty="0" smtClean="0"/>
              <a:t>real </a:t>
            </a:r>
            <a:r>
              <a:rPr lang="en-US" dirty="0" smtClean="0"/>
              <a:t>reason to attempt to perform logical (like file) I/O within the </a:t>
            </a:r>
            <a:br>
              <a:rPr lang="en-US" dirty="0" smtClean="0"/>
            </a:br>
            <a:r>
              <a:rPr lang="en-US" dirty="0" smtClean="0"/>
              <a:t>kernel at all. 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That said, it is possible to do file I/O in the kernel, but doing </a:t>
            </a:r>
            <a:r>
              <a:rPr lang="en-US" dirty="0" smtClean="0"/>
              <a:t>so </a:t>
            </a:r>
            <a:r>
              <a:rPr lang="en-US" dirty="0" smtClean="0"/>
              <a:t>is a severe violation of standard practice. It is also </a:t>
            </a:r>
            <a:r>
              <a:rPr lang="en-US" dirty="0" smtClean="0"/>
              <a:t>complicated and </a:t>
            </a:r>
            <a:r>
              <a:rPr lang="en-US" dirty="0" smtClean="0"/>
              <a:t>can lead to races and crashes if, for instance, a file is removed </a:t>
            </a:r>
            <a:r>
              <a:rPr lang="en-US" dirty="0" smtClean="0"/>
              <a:t>while </a:t>
            </a:r>
            <a:r>
              <a:rPr lang="en-US" dirty="0" smtClean="0"/>
              <a:t>your module has it open. 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You can readily code a kernel module so that it can be controlled </a:t>
            </a:r>
            <a:r>
              <a:rPr lang="en-US" dirty="0" smtClean="0"/>
              <a:t> from </a:t>
            </a:r>
            <a:r>
              <a:rPr lang="en-US" dirty="0" smtClean="0"/>
              <a:t>a user-mode script such as: 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err="1" smtClean="0"/>
              <a:t>insmod</a:t>
            </a:r>
            <a:r>
              <a:rPr lang="en-US" dirty="0" smtClean="0"/>
              <a:t> my-</a:t>
            </a:r>
            <a:r>
              <a:rPr lang="en-US" dirty="0" err="1" smtClean="0"/>
              <a:t>thing.o</a:t>
            </a:r>
            <a:r>
              <a:rPr lang="en-US" dirty="0" smtClean="0"/>
              <a:t> </a:t>
            </a:r>
            <a:br>
              <a:rPr lang="en-US" dirty="0" smtClean="0"/>
            </a:br>
            <a:r>
              <a:rPr lang="en-US" dirty="0" err="1" smtClean="0"/>
              <a:t>my_device</a:t>
            </a:r>
            <a:r>
              <a:rPr lang="en-US" dirty="0" smtClean="0"/>
              <a:t> &lt; parameters 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Until you understand this, you should not attempt to write a kernel </a:t>
            </a:r>
            <a:r>
              <a:rPr lang="en-US" dirty="0" smtClean="0"/>
              <a:t>module</a:t>
            </a:r>
            <a:r>
              <a:rPr lang="en-US" dirty="0" smtClean="0"/>
              <a:t>. </a:t>
            </a:r>
            <a:r>
              <a:rPr lang="en-US" dirty="0" smtClean="0"/>
              <a:t> If </a:t>
            </a:r>
            <a:r>
              <a:rPr lang="en-US" dirty="0" smtClean="0"/>
              <a:t>you need human input for your module, it works the same way.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-6251" y="11668"/>
            <a:ext cx="276069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Modules: Some </a:t>
            </a:r>
            <a:r>
              <a:rPr lang="en-US" dirty="0" err="1" smtClean="0">
                <a:solidFill>
                  <a:srgbClr val="FF0000"/>
                </a:solidFill>
              </a:rPr>
              <a:t>thinky</a:t>
            </a:r>
            <a:r>
              <a:rPr lang="en-US" dirty="0" smtClean="0">
                <a:solidFill>
                  <a:srgbClr val="FF0000"/>
                </a:solidFill>
              </a:rPr>
              <a:t> stuff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Device driver</a:t>
            </a:r>
            <a:br>
              <a:rPr lang="en-US" dirty="0" smtClean="0"/>
            </a:br>
            <a:r>
              <a:rPr lang="en-US" sz="3100" dirty="0" smtClean="0"/>
              <a:t>(Thanks Wikipedia!)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</a:t>
            </a:r>
            <a:r>
              <a:rPr lang="en-US" dirty="0" smtClean="0"/>
              <a:t>device driver </a:t>
            </a:r>
            <a:r>
              <a:rPr lang="en-US" dirty="0" smtClean="0"/>
              <a:t>is </a:t>
            </a:r>
            <a:r>
              <a:rPr lang="en-US" dirty="0" smtClean="0"/>
              <a:t>a computer program allowing higher-level computer programs to interact with a hardware device.</a:t>
            </a:r>
          </a:p>
          <a:p>
            <a:pPr lvl="1"/>
            <a:r>
              <a:rPr lang="en-US" dirty="0" smtClean="0"/>
              <a:t>A driver typically communicates with the device through the computer bus or communications subsystem to which the hardware connects. </a:t>
            </a:r>
            <a:endParaRPr lang="en-US" dirty="0" smtClean="0"/>
          </a:p>
          <a:p>
            <a:pPr lvl="1"/>
            <a:r>
              <a:rPr lang="en-US" dirty="0" smtClean="0"/>
              <a:t>When </a:t>
            </a:r>
            <a:r>
              <a:rPr lang="en-US" dirty="0" smtClean="0"/>
              <a:t>a calling program invokes a routine in the driver, the driver issues commands to the </a:t>
            </a:r>
            <a:r>
              <a:rPr lang="en-US" dirty="0" smtClean="0"/>
              <a:t>device.</a:t>
            </a:r>
          </a:p>
          <a:p>
            <a:pPr lvl="1"/>
            <a:r>
              <a:rPr lang="en-US" dirty="0" smtClean="0"/>
              <a:t>Drivers </a:t>
            </a:r>
            <a:r>
              <a:rPr lang="en-US" dirty="0" smtClean="0"/>
              <a:t>are hardware-dependent and operating-system-specific.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-6251" y="11668"/>
            <a:ext cx="107305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Overview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[1] </a:t>
            </a:r>
            <a:r>
              <a:rPr lang="en-US" sz="1800" dirty="0" smtClean="0">
                <a:hlinkClick r:id="rId3"/>
              </a:rPr>
              <a:t>http://www.freesoftwaremagazine.com/articles/drivers_linux#</a:t>
            </a:r>
            <a:r>
              <a:rPr lang="en-US" sz="1800" dirty="0" smtClean="0"/>
              <a:t> </a:t>
            </a:r>
          </a:p>
          <a:p>
            <a:pPr lvl="1"/>
            <a:r>
              <a:rPr lang="en-US" sz="1400" dirty="0" smtClean="0"/>
              <a:t>Very useful overview on drivers, a fair bit of text and many figures come from here.  </a:t>
            </a:r>
          </a:p>
          <a:p>
            <a:r>
              <a:rPr lang="en-US" sz="1800" dirty="0" smtClean="0"/>
              <a:t>[2] Wikipedia</a:t>
            </a:r>
          </a:p>
          <a:p>
            <a:pPr lvl="1"/>
            <a:r>
              <a:rPr lang="en-US" sz="1400" dirty="0" smtClean="0">
                <a:hlinkClick r:id="rId4"/>
              </a:rPr>
              <a:t>http://en.wikipedia.org/wiki/Loadable_kernel_module</a:t>
            </a:r>
            <a:r>
              <a:rPr lang="en-US" sz="1400" dirty="0" smtClean="0"/>
              <a:t>, </a:t>
            </a:r>
          </a:p>
          <a:p>
            <a:pPr lvl="1"/>
            <a:r>
              <a:rPr lang="en-US" sz="1400" dirty="0" smtClean="0">
                <a:hlinkClick r:id="rId5"/>
              </a:rPr>
              <a:t>http://en.wikipedia.org/wiki/Linux_kernel</a:t>
            </a:r>
            <a:endParaRPr lang="en-US" sz="1400" dirty="0" smtClean="0"/>
          </a:p>
          <a:p>
            <a:r>
              <a:rPr lang="en-US" sz="1800" dirty="0" smtClean="0"/>
              <a:t>[3] </a:t>
            </a:r>
            <a:r>
              <a:rPr lang="en-US" sz="1800" dirty="0" smtClean="0">
                <a:hlinkClick r:id="rId6"/>
              </a:rPr>
              <a:t>http://tldp.org/LDP/lkmpg/2.6/html/lkmpg.html</a:t>
            </a:r>
            <a:endParaRPr lang="en-US" sz="1800" dirty="0" smtClean="0"/>
          </a:p>
          <a:p>
            <a:pPr lvl="1"/>
            <a:r>
              <a:rPr lang="en-US" sz="1400" dirty="0" smtClean="0"/>
              <a:t>Nice overview covering modules in general.  A bit out of date?</a:t>
            </a:r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57200" y="3543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265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Devices in Linux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719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There are special files called “device files” in Linux.</a:t>
            </a:r>
          </a:p>
          <a:p>
            <a:pPr lvl="1"/>
            <a:r>
              <a:rPr lang="en-US" dirty="0" smtClean="0"/>
              <a:t>A user can interact with it much like a normal file.</a:t>
            </a:r>
          </a:p>
          <a:p>
            <a:pPr lvl="1"/>
            <a:r>
              <a:rPr lang="en-US" dirty="0" smtClean="0"/>
              <a:t>But they </a:t>
            </a:r>
            <a:r>
              <a:rPr lang="en-US" i="1" dirty="0" smtClean="0"/>
              <a:t>generally</a:t>
            </a:r>
            <a:r>
              <a:rPr lang="en-US" dirty="0" smtClean="0"/>
              <a:t> provide access to a physical device.</a:t>
            </a:r>
            <a:endParaRPr lang="en-US" dirty="0" smtClean="0"/>
          </a:p>
          <a:p>
            <a:pPr lvl="1"/>
            <a:r>
              <a:rPr lang="en-US" dirty="0" smtClean="0"/>
              <a:t>They are generally found in /dev and /sys</a:t>
            </a:r>
          </a:p>
          <a:p>
            <a:pPr lvl="2"/>
            <a:r>
              <a:rPr lang="en-US" dirty="0" smtClean="0"/>
              <a:t>/dev/</a:t>
            </a:r>
            <a:r>
              <a:rPr lang="en-US" dirty="0" err="1" smtClean="0"/>
              <a:t>fb</a:t>
            </a:r>
            <a:r>
              <a:rPr lang="en-US" dirty="0" smtClean="0"/>
              <a:t> is the frame buffer</a:t>
            </a:r>
          </a:p>
          <a:p>
            <a:pPr lvl="2"/>
            <a:r>
              <a:rPr lang="en-US" dirty="0" smtClean="0"/>
              <a:t>/dev/ttyS0 is one of the serial ports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1479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Not all devices files correspond to physical devices.</a:t>
            </a:r>
          </a:p>
          <a:p>
            <a:pPr lvl="1"/>
            <a:r>
              <a:rPr lang="en-US" dirty="0" smtClean="0"/>
              <a:t>Pseudo-devices. </a:t>
            </a:r>
            <a:endParaRPr lang="en-US" dirty="0" smtClean="0"/>
          </a:p>
          <a:p>
            <a:pPr lvl="2"/>
            <a:r>
              <a:rPr lang="en-US" dirty="0" smtClean="0"/>
              <a:t>Provide various functions to the programmer</a:t>
            </a:r>
          </a:p>
          <a:p>
            <a:pPr lvl="2"/>
            <a:r>
              <a:rPr lang="en-US" dirty="0" smtClean="0"/>
              <a:t>/</a:t>
            </a:r>
            <a:r>
              <a:rPr lang="en-US" dirty="0" smtClean="0"/>
              <a:t>dev/null</a:t>
            </a:r>
          </a:p>
          <a:p>
            <a:pPr lvl="3"/>
            <a:r>
              <a:rPr lang="en-US" dirty="0" smtClean="0"/>
              <a:t> </a:t>
            </a:r>
            <a:r>
              <a:rPr lang="en-US" dirty="0" smtClean="0"/>
              <a:t>Accepts and discards all input; produces no output.</a:t>
            </a:r>
          </a:p>
          <a:p>
            <a:pPr lvl="2"/>
            <a:r>
              <a:rPr lang="en-US" dirty="0" smtClean="0"/>
              <a:t>/dev/zero </a:t>
            </a:r>
            <a:endParaRPr lang="en-US" dirty="0" smtClean="0"/>
          </a:p>
          <a:p>
            <a:pPr lvl="3"/>
            <a:r>
              <a:rPr lang="en-US" dirty="0" smtClean="0"/>
              <a:t>Produces </a:t>
            </a:r>
            <a:r>
              <a:rPr lang="en-US" dirty="0" smtClean="0"/>
              <a:t>a continuous stream of NULL (zero value) </a:t>
            </a:r>
            <a:r>
              <a:rPr lang="en-US" dirty="0" smtClean="0"/>
              <a:t>bytes.</a:t>
            </a:r>
          </a:p>
          <a:p>
            <a:pPr lvl="2"/>
            <a:r>
              <a:rPr lang="en-US" dirty="0" smtClean="0"/>
              <a:t>etc.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6172200"/>
            <a:ext cx="7491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crw-rw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---- 1 root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dialout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4,  64 Jun 20 13:01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ttyS0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6251" y="11668"/>
            <a:ext cx="107305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Overview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Devices in Linux </a:t>
            </a:r>
            <a:r>
              <a:rPr lang="en-US" dirty="0" smtClean="0"/>
              <a:t>(2/2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Pretty clearly you need a way to connect the device file to the actual device</a:t>
            </a:r>
          </a:p>
          <a:p>
            <a:pPr lvl="1"/>
            <a:r>
              <a:rPr lang="en-US" dirty="0" smtClean="0"/>
              <a:t>Or pseudo device for that matter</a:t>
            </a:r>
          </a:p>
          <a:p>
            <a:r>
              <a:rPr lang="en-US" dirty="0" smtClean="0"/>
              <a:t>We want to be able to “fake” this by writing functions that handle the file I/O.</a:t>
            </a:r>
          </a:p>
          <a:p>
            <a:pPr lvl="1"/>
            <a:r>
              <a:rPr lang="en-US" dirty="0" smtClean="0"/>
              <a:t>So we need to associate functions with all the things we can do with a file.</a:t>
            </a:r>
          </a:p>
          <a:p>
            <a:pPr lvl="2"/>
            <a:r>
              <a:rPr lang="en-US" dirty="0" smtClean="0"/>
              <a:t>Open, close.  </a:t>
            </a:r>
          </a:p>
          <a:p>
            <a:pPr lvl="2"/>
            <a:r>
              <a:rPr lang="en-US" dirty="0" smtClean="0"/>
              <a:t>Read, write.</a:t>
            </a:r>
          </a:p>
          <a:p>
            <a:r>
              <a:rPr lang="en-US" dirty="0" smtClean="0"/>
              <a:t>Today we’ll talk about all that…</a:t>
            </a:r>
          </a:p>
          <a:p>
            <a:pPr lvl="2"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6251" y="11668"/>
            <a:ext cx="107305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Overview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 vs. User space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User Space</a:t>
            </a:r>
          </a:p>
          <a:p>
            <a:pPr lvl="1"/>
            <a:r>
              <a:rPr lang="en-US" dirty="0" smtClean="0"/>
              <a:t>End-user programs.  They use the kernel to interface to the hardware.</a:t>
            </a:r>
          </a:p>
          <a:p>
            <a:r>
              <a:rPr lang="en-US" dirty="0" smtClean="0"/>
              <a:t>Kernel Space</a:t>
            </a:r>
          </a:p>
          <a:p>
            <a:pPr lvl="1"/>
            <a:r>
              <a:rPr lang="en-US" dirty="0" smtClean="0"/>
              <a:t>Provides a standard (and hopefully multi-user secure) method of using and sharing the hardware.</a:t>
            </a:r>
          </a:p>
          <a:p>
            <a:pPr lvl="2"/>
            <a:r>
              <a:rPr lang="en-US" dirty="0" smtClean="0"/>
              <a:t>Private function member might be a good analogy.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271451"/>
            <a:ext cx="3714750" cy="4542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077200" y="5444728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[1]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-6251" y="11668"/>
            <a:ext cx="107305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Overview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643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  <a:p>
            <a:pPr lvl="1"/>
            <a:r>
              <a:rPr lang="en-US" dirty="0" smtClean="0"/>
              <a:t>What is a device driver?</a:t>
            </a:r>
          </a:p>
          <a:p>
            <a:pPr lvl="2"/>
            <a:r>
              <a:rPr lang="en-US" dirty="0" smtClean="0"/>
              <a:t>Linux devices</a:t>
            </a:r>
            <a:endParaRPr lang="en-US" dirty="0" smtClean="0"/>
          </a:p>
          <a:p>
            <a:pPr lvl="1"/>
            <a:r>
              <a:rPr lang="en-US" dirty="0" smtClean="0"/>
              <a:t>User </a:t>
            </a:r>
            <a:r>
              <a:rPr lang="en-US" dirty="0" smtClean="0"/>
              <a:t>space vs. Kernel space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Modules and talking to the kernel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Background</a:t>
            </a:r>
          </a:p>
          <a:p>
            <a:pPr lvl="1"/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Some </a:t>
            </a:r>
            <a:r>
              <a:rPr lang="en-US" dirty="0" err="1" smtClean="0"/>
              <a:t>thinky</a:t>
            </a:r>
            <a:r>
              <a:rPr lang="en-US" dirty="0" smtClean="0"/>
              <a:t> stuff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70207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 and Kernel 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Often, if you want to add something to the kernel you need to rebuild the kernel and reboot.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“loadable kernel module” (LKM) is an object file that extends the base kernel.</a:t>
            </a:r>
          </a:p>
          <a:p>
            <a:pPr lvl="1"/>
            <a:r>
              <a:rPr lang="en-US" dirty="0" smtClean="0"/>
              <a:t>Exist in most </a:t>
            </a:r>
            <a:r>
              <a:rPr lang="en-US" dirty="0" err="1" smtClean="0"/>
              <a:t>OSes</a:t>
            </a:r>
            <a:endParaRPr lang="en-US" dirty="0" smtClean="0"/>
          </a:p>
          <a:p>
            <a:pPr lvl="2"/>
            <a:r>
              <a:rPr lang="en-US" dirty="0" smtClean="0"/>
              <a:t>Including Windows, FreeBSD, Mac OS X, etc.</a:t>
            </a:r>
          </a:p>
          <a:p>
            <a:pPr lvl="1"/>
            <a:r>
              <a:rPr lang="en-US" dirty="0" smtClean="0"/>
              <a:t>Modules get added and removed as needed</a:t>
            </a:r>
          </a:p>
          <a:p>
            <a:pPr lvl="2"/>
            <a:r>
              <a:rPr lang="en-US" dirty="0" smtClean="0"/>
              <a:t>To save memory, add functionality, etc.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077200" y="5444728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[2]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6251" y="11668"/>
            <a:ext cx="100540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Modules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1858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</TotalTime>
  <Words>2203</Words>
  <Application>Microsoft Office PowerPoint</Application>
  <PresentationFormat>On-screen Show (4:3)</PresentationFormat>
  <Paragraphs>441</Paragraphs>
  <Slides>40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EECS 498 Advanced Embedded Systems</vt:lpstr>
      <vt:lpstr>Today…</vt:lpstr>
      <vt:lpstr>Today…</vt:lpstr>
      <vt:lpstr>Device driver (Thanks Wikipedia!)</vt:lpstr>
      <vt:lpstr>Devices in Linux (1/2)</vt:lpstr>
      <vt:lpstr>Devices in Linux (2/2)</vt:lpstr>
      <vt:lpstr>Kernel vs. User space</vt:lpstr>
      <vt:lpstr>Today…</vt:lpstr>
      <vt:lpstr>Kernel and Kernel Modules</vt:lpstr>
      <vt:lpstr>Linux Kernel Modules</vt:lpstr>
      <vt:lpstr>Creating a module</vt:lpstr>
      <vt:lpstr>Simple module</vt:lpstr>
      <vt:lpstr>Modules: Listing, loading and removing</vt:lpstr>
      <vt:lpstr>lsmod</vt:lpstr>
      <vt:lpstr>insmod</vt:lpstr>
      <vt:lpstr>Other (better) way to load a module</vt:lpstr>
      <vt:lpstr>So?</vt:lpstr>
      <vt:lpstr>Modules?</vt:lpstr>
      <vt:lpstr>What is a “device”?</vt:lpstr>
      <vt:lpstr>Creating a device</vt:lpstr>
      <vt:lpstr>Today…</vt:lpstr>
      <vt:lpstr>A somewhat real device</vt:lpstr>
      <vt:lpstr>includes</vt:lpstr>
      <vt:lpstr>License and function prototypes</vt:lpstr>
      <vt:lpstr>Setting up the standard interface</vt:lpstr>
      <vt:lpstr>file_operations struct</vt:lpstr>
      <vt:lpstr>file_operations: A few members</vt:lpstr>
      <vt:lpstr>Set up init and exit Some globals</vt:lpstr>
      <vt:lpstr>memory_init</vt:lpstr>
      <vt:lpstr>memory_exit</vt:lpstr>
      <vt:lpstr>Open and release (close)</vt:lpstr>
      <vt:lpstr>Slide 32</vt:lpstr>
      <vt:lpstr>memory_write</vt:lpstr>
      <vt:lpstr>How do you set it up?</vt:lpstr>
      <vt:lpstr>What did all that do?</vt:lpstr>
      <vt:lpstr>Today…</vt:lpstr>
      <vt:lpstr>Two devices</vt:lpstr>
      <vt:lpstr>Notes:</vt:lpstr>
      <vt:lpstr>A rant from on-line (Dick Johnson)</vt:lpstr>
      <vt:lpstr>Sources</vt:lpstr>
    </vt:vector>
  </TitlesOfParts>
  <Company>University of Michigan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Linux Device Drivers</dc:title>
  <dc:creator>brehob</dc:creator>
  <cp:lastModifiedBy>brehob</cp:lastModifiedBy>
  <cp:revision>51</cp:revision>
  <dcterms:created xsi:type="dcterms:W3CDTF">2011-11-01T03:15:58Z</dcterms:created>
  <dcterms:modified xsi:type="dcterms:W3CDTF">2012-09-19T18:36:13Z</dcterms:modified>
</cp:coreProperties>
</file>