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9" r:id="rId3"/>
    <p:sldId id="260" r:id="rId4"/>
    <p:sldId id="262" r:id="rId5"/>
    <p:sldId id="263" r:id="rId6"/>
    <p:sldId id="278" r:id="rId7"/>
    <p:sldId id="279" r:id="rId8"/>
    <p:sldId id="282" r:id="rId9"/>
    <p:sldId id="286" r:id="rId10"/>
    <p:sldId id="314" r:id="rId11"/>
    <p:sldId id="311" r:id="rId12"/>
    <p:sldId id="289" r:id="rId13"/>
    <p:sldId id="312" r:id="rId14"/>
    <p:sldId id="290" r:id="rId15"/>
    <p:sldId id="315" r:id="rId16"/>
    <p:sldId id="291" r:id="rId17"/>
    <p:sldId id="317" r:id="rId18"/>
    <p:sldId id="318" r:id="rId19"/>
    <p:sldId id="321" r:id="rId20"/>
    <p:sldId id="319" r:id="rId21"/>
    <p:sldId id="323" r:id="rId22"/>
    <p:sldId id="292" r:id="rId23"/>
    <p:sldId id="322" r:id="rId24"/>
    <p:sldId id="324" r:id="rId25"/>
    <p:sldId id="293" r:id="rId26"/>
    <p:sldId id="325" r:id="rId27"/>
    <p:sldId id="287" r:id="rId28"/>
    <p:sldId id="316" r:id="rId29"/>
    <p:sldId id="307" r:id="rId30"/>
    <p:sldId id="308" r:id="rId3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32DE6D7-1EF7-4281-9284-B1F30FEBFB87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251F64A-5ABC-4089-B4D8-D035D4D3A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69095-5020-42B1-859B-18673954BC8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69095-5020-42B1-859B-18673954BC8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69095-5020-42B1-859B-18673954BC8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69095-5020-42B1-859B-18673954BC8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69095-5020-42B1-859B-18673954BC8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69095-5020-42B1-859B-18673954BC8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69095-5020-42B1-859B-18673954BC8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69095-5020-42B1-859B-18673954BC8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69095-5020-42B1-859B-18673954BC8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69095-5020-42B1-859B-18673954BC8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EECS 498</a:t>
            </a:r>
            <a:br>
              <a:rPr lang="en-US" dirty="0" smtClean="0"/>
            </a:br>
            <a:r>
              <a:rPr lang="en-US" dirty="0" smtClean="0"/>
              <a:t>Advanced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Mark </a:t>
            </a:r>
            <a:r>
              <a:rPr lang="en-US" dirty="0" err="1" smtClean="0"/>
              <a:t>Brehob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eecs.umich.edu/hub/html/pics/ba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56771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95979"/>
            <a:ext cx="1371600" cy="86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0338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4821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9333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1907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35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4432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7651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5012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8646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5344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9781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F17D-4815-442D-AC87-43FAC6E06551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960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file:///C:\Users\373a\Dropbox\452\Fall11\Image_1" TargetMode="External"/><Relationship Id="rId5" Type="http://schemas.openxmlformats.org/officeDocument/2006/relationships/image" Target="../media/image5.png"/><Relationship Id="rId4" Type="http://schemas.openxmlformats.org/officeDocument/2006/relationships/image" Target="file:///C:\Users\373a\Dropbox\452\Fall11\Image_0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n.el.yuntech.edu.tw/course/95/real_time_os/present%20paper/Scheduling%20Algorithms%20for%20Multiprogramming%20in%20a%20Hard-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dsc.ethz.ch/Courses/embedded_control_systems/Exercises/SWArchitecture08.pdf" TargetMode="External"/><Relationship Id="rId4" Type="http://schemas.openxmlformats.org/officeDocument/2006/relationships/image" Target="file:///C:\Users\373a\Dropbox\452\Fall11\Image_10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498</a:t>
            </a:r>
            <a:br>
              <a:rPr lang="en-US" dirty="0" smtClean="0"/>
            </a:br>
            <a:r>
              <a:rPr lang="en-US" dirty="0" smtClean="0"/>
              <a:t>Advanced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5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An Introduction to Real Time Systems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5934670"/>
            <a:ext cx="4343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Chunks adapted from work by</a:t>
            </a:r>
          </a:p>
          <a:p>
            <a:pPr algn="ctr"/>
            <a:r>
              <a:rPr lang="en-US" dirty="0" smtClean="0"/>
              <a:t>Dr. Fred </a:t>
            </a:r>
            <a:r>
              <a:rPr lang="en-US" dirty="0" err="1" smtClean="0"/>
              <a:t>Kuhns</a:t>
            </a:r>
            <a:r>
              <a:rPr lang="en-US" dirty="0" smtClean="0"/>
              <a:t> </a:t>
            </a:r>
            <a:r>
              <a:rPr lang="en-US" dirty="0" smtClean="0"/>
              <a:t>of Washington University</a:t>
            </a:r>
          </a:p>
          <a:p>
            <a:pPr algn="ctr"/>
            <a:r>
              <a:rPr lang="en-US" dirty="0" smtClean="0"/>
              <a:t>and </a:t>
            </a:r>
            <a:r>
              <a:rPr lang="en-US" dirty="0" err="1" smtClean="0"/>
              <a:t>Farhan</a:t>
            </a:r>
            <a:r>
              <a:rPr lang="en-US" dirty="0" smtClean="0"/>
              <a:t> </a:t>
            </a:r>
            <a:r>
              <a:rPr lang="en-US" dirty="0" err="1" smtClean="0"/>
              <a:t>Hormasji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3823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scheduling algorithm is a scheme that selects what job to run next.</a:t>
            </a:r>
          </a:p>
          <a:p>
            <a:pPr lvl="1"/>
            <a:r>
              <a:rPr lang="en-US" dirty="0" smtClean="0"/>
              <a:t>Can be preemptive or non-preemptive.</a:t>
            </a:r>
          </a:p>
          <a:p>
            <a:pPr lvl="1"/>
            <a:r>
              <a:rPr lang="en-US" dirty="0" smtClean="0"/>
              <a:t>Dynamic or static priorities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We’ll look at two schemes today.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scheduling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Rate monotonic </a:t>
            </a:r>
            <a:br>
              <a:rPr lang="en-US" b="1" dirty="0" smtClean="0"/>
            </a:br>
            <a:r>
              <a:rPr lang="en-US" b="1" dirty="0" smtClean="0"/>
              <a:t>(RM)</a:t>
            </a:r>
          </a:p>
          <a:p>
            <a:pPr lvl="1"/>
            <a:r>
              <a:rPr lang="en-US" dirty="0" smtClean="0"/>
              <a:t>Static priority scheme</a:t>
            </a:r>
          </a:p>
          <a:p>
            <a:pPr lvl="1"/>
            <a:r>
              <a:rPr lang="en-US" dirty="0" smtClean="0"/>
              <a:t>Simple to implement</a:t>
            </a:r>
          </a:p>
          <a:p>
            <a:pPr lvl="1"/>
            <a:r>
              <a:rPr lang="en-US" dirty="0" smtClean="0"/>
              <a:t>Nice properties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Earliest deadline </a:t>
            </a:r>
            <a:r>
              <a:rPr lang="en-US" b="1" dirty="0" smtClean="0"/>
              <a:t>first (EDF)</a:t>
            </a:r>
            <a:endParaRPr lang="en-US" b="1" dirty="0" smtClean="0"/>
          </a:p>
          <a:p>
            <a:pPr lvl="1"/>
            <a:r>
              <a:rPr lang="en-US" dirty="0" smtClean="0"/>
              <a:t>Dynamic priority scheme</a:t>
            </a:r>
          </a:p>
          <a:p>
            <a:pPr lvl="1"/>
            <a:r>
              <a:rPr lang="en-US" dirty="0" smtClean="0"/>
              <a:t>Harder to implement</a:t>
            </a:r>
          </a:p>
          <a:p>
            <a:pPr lvl="1"/>
            <a:r>
              <a:rPr lang="en-US" dirty="0" smtClean="0"/>
              <a:t>Very nice properties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 </a:t>
            </a:r>
            <a:r>
              <a:rPr lang="en-US" dirty="0" smtClean="0"/>
              <a:t>and EDF </a:t>
            </a:r>
            <a:r>
              <a:rPr lang="en-US" i="1" dirty="0" smtClean="0"/>
              <a:t>assumptions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task has any </a:t>
            </a:r>
            <a:r>
              <a:rPr lang="en-US" dirty="0" smtClean="0"/>
              <a:t>non-</a:t>
            </a:r>
            <a:r>
              <a:rPr lang="en-US" dirty="0" err="1" smtClean="0"/>
              <a:t>preemptable</a:t>
            </a:r>
            <a:r>
              <a:rPr lang="en-US" dirty="0" smtClean="0"/>
              <a:t> </a:t>
            </a:r>
            <a:r>
              <a:rPr lang="en-US" dirty="0" smtClean="0"/>
              <a:t>section and the cost of preemption is negligible.</a:t>
            </a:r>
          </a:p>
          <a:p>
            <a:r>
              <a:rPr lang="en-US" dirty="0" smtClean="0"/>
              <a:t>Only processing requirements are </a:t>
            </a:r>
            <a:r>
              <a:rPr lang="en-US" dirty="0" smtClean="0"/>
              <a:t>significant; </a:t>
            </a:r>
            <a:r>
              <a:rPr lang="en-US" dirty="0" smtClean="0"/>
              <a:t>memory, I/O, and other resource requirements are negligible.</a:t>
            </a:r>
          </a:p>
          <a:p>
            <a:r>
              <a:rPr lang="en-US" dirty="0" smtClean="0"/>
              <a:t>All tasks are independent; there are no precedence constraints.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and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Execution time of a task</a:t>
            </a:r>
            <a:r>
              <a:rPr lang="en-US" dirty="0" smtClean="0"/>
              <a:t> - time it takes for a task to run to </a:t>
            </a:r>
            <a:r>
              <a:rPr lang="en-US" dirty="0" smtClean="0"/>
              <a:t>completion </a:t>
            </a:r>
            <a:endParaRPr lang="en-US" dirty="0" smtClean="0"/>
          </a:p>
          <a:p>
            <a:pPr lvl="0"/>
            <a:r>
              <a:rPr lang="en-US" b="1" dirty="0" smtClean="0"/>
              <a:t>Period of a task</a:t>
            </a:r>
            <a:r>
              <a:rPr lang="en-US" dirty="0" smtClean="0"/>
              <a:t> - how often a task is being called to execute; can generally assume tasks are periodic although this may not be the case in real-world systems</a:t>
            </a:r>
          </a:p>
          <a:p>
            <a:pPr lvl="0"/>
            <a:r>
              <a:rPr lang="en-US" b="1" dirty="0" smtClean="0"/>
              <a:t>CPU </a:t>
            </a:r>
            <a:r>
              <a:rPr lang="en-US" b="1" dirty="0" smtClean="0"/>
              <a:t>utilization</a:t>
            </a:r>
            <a:r>
              <a:rPr lang="en-US" dirty="0" smtClean="0"/>
              <a:t> - the percentage of time that the processor is being used to execute a specific scheduled </a:t>
            </a:r>
            <a:r>
              <a:rPr lang="en-US" dirty="0" smtClean="0"/>
              <a:t>task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1"/>
            <a:r>
              <a:rPr lang="en-US" dirty="0" smtClean="0"/>
              <a:t>where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is the execution time of task </a:t>
            </a:r>
            <a:r>
              <a:rPr lang="en-US" dirty="0" err="1" smtClean="0"/>
              <a:t>i</a:t>
            </a:r>
            <a:r>
              <a:rPr lang="en-US" dirty="0" smtClean="0"/>
              <a:t>, and P</a:t>
            </a:r>
            <a:r>
              <a:rPr lang="en-US" baseline="-25000" dirty="0" smtClean="0"/>
              <a:t>i</a:t>
            </a:r>
            <a:r>
              <a:rPr lang="en-US" dirty="0" smtClean="0"/>
              <a:t> is its period</a:t>
            </a:r>
          </a:p>
          <a:p>
            <a:pPr lvl="0"/>
            <a:r>
              <a:rPr lang="en-US" b="1" dirty="0" smtClean="0"/>
              <a:t>Total CPU utilization</a:t>
            </a:r>
            <a:r>
              <a:rPr lang="en-US" dirty="0" smtClean="0"/>
              <a:t> - the summation of the utilization of all tasks to be scheduled</a:t>
            </a:r>
          </a:p>
          <a:p>
            <a:endParaRPr lang="en-US" dirty="0"/>
          </a:p>
        </p:txBody>
      </p:sp>
      <p:pic>
        <p:nvPicPr>
          <p:cNvPr id="4" name="Picture 3" descr="Image_0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962401"/>
            <a:ext cx="838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_1"/>
          <p:cNvPicPr/>
          <p:nvPr/>
        </p:nvPicPr>
        <p:blipFill>
          <a:blip r:embed="rId5" r:link="rId6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343399" y="5638800"/>
            <a:ext cx="737683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</a:t>
            </a:r>
            <a:r>
              <a:rPr lang="en-US" b="1" dirty="0" smtClean="0"/>
              <a:t>static</a:t>
            </a:r>
            <a:r>
              <a:rPr lang="en-US" dirty="0" smtClean="0"/>
              <a:t>-priority </a:t>
            </a:r>
            <a:r>
              <a:rPr lang="en-US" dirty="0" smtClean="0"/>
              <a:t>preemptive scheme involving periodic </a:t>
            </a:r>
            <a:r>
              <a:rPr lang="en-US" dirty="0" smtClean="0"/>
              <a:t>tasks only.</a:t>
            </a:r>
          </a:p>
          <a:p>
            <a:pPr lvl="1"/>
            <a:r>
              <a:rPr lang="en-US" dirty="0" smtClean="0"/>
              <a:t>Well, it mumbles about non-periodic tasks, but…</a:t>
            </a:r>
            <a:endParaRPr lang="en-US" dirty="0" smtClean="0"/>
          </a:p>
          <a:p>
            <a:r>
              <a:rPr lang="en-US" dirty="0" smtClean="0"/>
              <a:t>Basic idea: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Priority goes to the task with the lowest period.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990600" y="6356350"/>
            <a:ext cx="632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Mohammadi, Arezou, and Selim G. Akl. "Scheduling Algorithms for Real-Time Systems." (2005)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RM scheduling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well does RMS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Surprisingly well actually. </a:t>
            </a:r>
          </a:p>
          <a:p>
            <a:pPr lvl="1"/>
            <a:r>
              <a:rPr lang="en-US" dirty="0" smtClean="0"/>
              <a:t>Let </a:t>
            </a:r>
            <a:r>
              <a:rPr lang="en-US" i="1" dirty="0" smtClean="0"/>
              <a:t>n</a:t>
            </a:r>
            <a:r>
              <a:rPr lang="en-US" dirty="0" smtClean="0"/>
              <a:t> be the number of tasks.</a:t>
            </a:r>
          </a:p>
          <a:p>
            <a:pPr lvl="1"/>
            <a:r>
              <a:rPr lang="en-US" dirty="0" smtClean="0"/>
              <a:t>If the total utilization is less than n(2</a:t>
            </a:r>
            <a:r>
              <a:rPr lang="en-US" baseline="30000" dirty="0" smtClean="0"/>
              <a:t>1/n</a:t>
            </a:r>
            <a:r>
              <a:rPr lang="en-US" dirty="0" smtClean="0"/>
              <a:t>-1),  the tasks are schedulable.</a:t>
            </a:r>
          </a:p>
          <a:p>
            <a:pPr lvl="2"/>
            <a:r>
              <a:rPr lang="en-US" dirty="0" smtClean="0"/>
              <a:t>That’s pretty cool.  </a:t>
            </a:r>
          </a:p>
          <a:p>
            <a:pPr lvl="3"/>
            <a:r>
              <a:rPr lang="en-US" dirty="0" smtClean="0"/>
              <a:t>At n=2 that’s ~83.3%</a:t>
            </a:r>
          </a:p>
          <a:p>
            <a:pPr lvl="3"/>
            <a:r>
              <a:rPr lang="en-US" dirty="0" smtClean="0"/>
              <a:t>At n=∞ that’s about 69.3%</a:t>
            </a:r>
          </a:p>
          <a:p>
            <a:pPr lvl="1"/>
            <a:r>
              <a:rPr lang="en-US" dirty="0" smtClean="0"/>
              <a:t>This means that our (extremely) simple algorithm will work if the total CPU utilization is less than 2/3!</a:t>
            </a:r>
          </a:p>
          <a:p>
            <a:pPr lvl="2"/>
            <a:r>
              <a:rPr lang="en-US" dirty="0" smtClean="0"/>
              <a:t>Still, don’t forget our assumptions (periodic being the big one)</a:t>
            </a:r>
          </a:p>
          <a:p>
            <a:r>
              <a:rPr lang="en-US" dirty="0" smtClean="0"/>
              <a:t>Also note, this is a sufficient, but not necessary condition</a:t>
            </a:r>
          </a:p>
          <a:p>
            <a:pPr lvl="1"/>
            <a:r>
              <a:rPr lang="en-US" dirty="0" smtClean="0"/>
              <a:t>Tasks may still be schedulable even if this value is exceeded.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553200"/>
            <a:ext cx="9025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hlinkClick r:id="rId3"/>
              </a:rPr>
              <a:t>http://cn.el.yuntech.edu.tw/course/95/real_time_os/present%20paper/Scheduling%20Algorithms%20for%20Multiprogramming%20in%20a%20Hard-.pdf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RM scheduling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What if the sufficiency </a:t>
            </a:r>
            <a:r>
              <a:rPr lang="en-US" sz="3600" b="1" dirty="0" smtClean="0"/>
              <a:t>bound </a:t>
            </a:r>
            <a:r>
              <a:rPr lang="en-US" sz="3600" b="1" dirty="0" smtClean="0"/>
              <a:t>is not met?</a:t>
            </a:r>
            <a:endParaRPr lang="en-US" sz="3600" b="1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 instant analysis</a:t>
            </a:r>
          </a:p>
          <a:p>
            <a:pPr lvl="1"/>
            <a:r>
              <a:rPr lang="en-US" dirty="0" smtClean="0"/>
              <a:t>The worst case for RMS is that all tasks happen to start at the exact same time.</a:t>
            </a:r>
          </a:p>
          <a:p>
            <a:pPr lvl="2"/>
            <a:r>
              <a:rPr lang="en-US" dirty="0" smtClean="0"/>
              <a:t>If RM can schedule that, the tasks are schedulable.</a:t>
            </a:r>
          </a:p>
          <a:p>
            <a:pPr lvl="2"/>
            <a:r>
              <a:rPr lang="en-US" dirty="0" smtClean="0"/>
              <a:t>Note that it might still be schedulable even if it’s not schedulable in the critical instant.</a:t>
            </a:r>
          </a:p>
          <a:p>
            <a:pPr lvl="3"/>
            <a:r>
              <a:rPr lang="en-US" dirty="0" smtClean="0"/>
              <a:t>Can you find an example?</a:t>
            </a:r>
          </a:p>
          <a:p>
            <a:r>
              <a:rPr lang="en-US" dirty="0" smtClean="0"/>
              <a:t>With RM scheduling we can always jump to doing the critical instant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990600" y="6356350"/>
            <a:ext cx="632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Mohammadi, Arezou, and Selim G. Akl. "Scheduling Algorithms for Real-Time Systems." (2005)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RM scheduling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</a:t>
            </a:r>
            <a:endParaRPr lang="en-US" dirty="0"/>
          </a:p>
        </p:txBody>
      </p:sp>
      <p:pic>
        <p:nvPicPr>
          <p:cNvPr id="4" name="Content Placeholder 3" descr="Image_10"/>
          <p:cNvPicPr>
            <a:picLocks noGrp="1"/>
          </p:cNvPicPr>
          <p:nvPr>
            <p:ph idx="1"/>
          </p:nvPr>
        </p:nvPicPr>
        <p:blipFill>
          <a:blip r:embed="rId3" r:link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47800"/>
            <a:ext cx="5527425" cy="452544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95750" y="6211669"/>
            <a:ext cx="811485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600" dirty="0" smtClean="0">
                <a:hlinkClick r:id="rId5"/>
              </a:rPr>
              <a:t>http://www.idsc.ethz.ch/Courses/embedded_control_systems/Exercises/SWArchitecture08.pdf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RM scheduling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676400"/>
          <a:ext cx="6096000" cy="135636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Task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Execution Time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Period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T1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High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Low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RM scheduling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676400"/>
          <a:ext cx="6096000" cy="135636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Task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Execution Time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Period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T1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High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2.1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Low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RM scheduling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Real-Time System?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dirty="0"/>
              <a:t>Real-time systems have been defined as: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"those systems in which the correctness of the system depends not only on the logical result of the computation, but also on the time at which the results are produced";</a:t>
            </a:r>
          </a:p>
          <a:p>
            <a:pPr lvl="1"/>
            <a:r>
              <a:rPr lang="en-US" dirty="0"/>
              <a:t> J. </a:t>
            </a:r>
            <a:r>
              <a:rPr lang="en-US" dirty="0" err="1"/>
              <a:t>Stankovic</a:t>
            </a:r>
            <a:r>
              <a:rPr lang="en-US" dirty="0"/>
              <a:t>, "Misconceptions About Real-Time Computing," </a:t>
            </a:r>
            <a:r>
              <a:rPr lang="en-US" b="1" i="1" dirty="0"/>
              <a:t>IEEE Computer,</a:t>
            </a:r>
            <a:r>
              <a:rPr lang="en-US" dirty="0"/>
              <a:t> 21(10), October 1988.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RTS?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#4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600200"/>
          <a:ext cx="6096000" cy="147828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Task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Execution Time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Period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Priority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T1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1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2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High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T2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2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5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Low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RM scheduling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interrupt priorities as a way to implement…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RM scheduling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EDF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Also called the deadline-monotonic scheduling algorithm, it is a priority driven algorithm in which higher priority is assigned to the request that has earlier deadline, and a higher priority request always preempts a lower priority one</a:t>
            </a:r>
          </a:p>
          <a:p>
            <a:r>
              <a:rPr lang="en-US" dirty="0" smtClean="0"/>
              <a:t>Uses dynamic priority assignment in the sense that the priority of a request is assigned as the request arrives</a:t>
            </a:r>
          </a:p>
          <a:p>
            <a:r>
              <a:rPr lang="en-US" dirty="0" smtClean="0"/>
              <a:t>We make all the assumptions we made for the RM algorithm, except that the tasks do not have to be periodic</a:t>
            </a:r>
          </a:p>
          <a:p>
            <a:r>
              <a:rPr lang="en-US" dirty="0" smtClean="0"/>
              <a:t>Same runtime complexity as RM scheduling if sorted lists are used</a:t>
            </a:r>
          </a:p>
          <a:p>
            <a:r>
              <a:rPr lang="en-US" dirty="0" smtClean="0"/>
              <a:t>EDF is an optimal </a:t>
            </a:r>
            <a:r>
              <a:rPr lang="en-US" dirty="0" err="1" smtClean="0"/>
              <a:t>uniprocessor</a:t>
            </a:r>
            <a:r>
              <a:rPr lang="en-US" dirty="0" smtClean="0"/>
              <a:t> scheduling algorithm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86400"/>
            <a:ext cx="8667750" cy="62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990600" y="6356350"/>
            <a:ext cx="632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Mohammadi, Arezou, and Selim G. Akl. "Scheduling Algorithms for Real-Time Systems." (2005)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EDF scheduling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EDF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priorities</a:t>
            </a:r>
          </a:p>
          <a:p>
            <a:pPr lvl="1"/>
            <a:r>
              <a:rPr lang="en-US" dirty="0" smtClean="0"/>
              <a:t>When do you need to </a:t>
            </a:r>
            <a:r>
              <a:rPr lang="en-US" dirty="0" err="1" smtClean="0"/>
              <a:t>recompute</a:t>
            </a:r>
            <a:r>
              <a:rPr lang="en-US" dirty="0" smtClean="0"/>
              <a:t> priorities?</a:t>
            </a:r>
          </a:p>
          <a:p>
            <a:pPr lvl="1"/>
            <a:r>
              <a:rPr lang="en-US" dirty="0" smtClean="0"/>
              <a:t>How much time will you need to take?</a:t>
            </a:r>
          </a:p>
          <a:p>
            <a:pPr lvl="2"/>
            <a:r>
              <a:rPr lang="en-US" dirty="0" smtClean="0"/>
              <a:t>O(?)</a:t>
            </a:r>
          </a:p>
          <a:p>
            <a:r>
              <a:rPr lang="en-US" dirty="0" smtClean="0"/>
              <a:t>When it fails…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EDF scheduling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5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other schemes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LLF (Least Laxity First)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laxity of a process is </a:t>
            </a:r>
            <a:r>
              <a:rPr lang="en-US" dirty="0" smtClean="0"/>
              <a:t>defined as </a:t>
            </a:r>
            <a:r>
              <a:rPr lang="en-US" dirty="0" smtClean="0"/>
              <a:t>the deadline minus remaining computation time</a:t>
            </a:r>
          </a:p>
          <a:p>
            <a:pPr lvl="1"/>
            <a:r>
              <a:rPr lang="en-US" dirty="0" smtClean="0"/>
              <a:t>In other words, the laxity of a job is the maximal amount of time that the job can wait and still meet its deadline</a:t>
            </a:r>
          </a:p>
          <a:p>
            <a:r>
              <a:rPr lang="en-US" dirty="0" smtClean="0"/>
              <a:t>The algorithm gives the highest priority to the active job with the smallest laxity</a:t>
            </a:r>
          </a:p>
          <a:p>
            <a:r>
              <a:rPr lang="en-US" dirty="0" smtClean="0"/>
              <a:t>While a process is executing, it can be preempted by another whose laxity has decreased to below that of the running process </a:t>
            </a:r>
          </a:p>
          <a:p>
            <a:pPr lvl="1"/>
            <a:r>
              <a:rPr lang="en-US" dirty="0" smtClean="0"/>
              <a:t>A problem arises with this scheme when two processes have similar laxities. One process will run for a short while and then get preempted by the other and vice versa, thus causing many context switches occur in the lifetime of the processes.</a:t>
            </a:r>
          </a:p>
          <a:p>
            <a:r>
              <a:rPr lang="en-US" dirty="0" smtClean="0"/>
              <a:t>The least laxity </a:t>
            </a:r>
            <a:r>
              <a:rPr lang="en-US" dirty="0" smtClean="0"/>
              <a:t>first algorithm </a:t>
            </a:r>
            <a:r>
              <a:rPr lang="en-US" dirty="0" smtClean="0"/>
              <a:t>is an optimal scheduling algorithm for systems with periodic real-time tasks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5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other schemes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robin (no priorities)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371600"/>
          <a:ext cx="6096000" cy="111252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Task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Execution Time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Period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T1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5 min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1 hr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0.6 sec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1 sec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5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other schemes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Optimal?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 smtClean="0"/>
              <a:t>optimal real-time scheduling algorithm is one which may fail to meet a deadline only if no other scheduling algorithm can meet the </a:t>
            </a:r>
            <a:r>
              <a:rPr lang="en-US" dirty="0" smtClean="0"/>
              <a:t>deadline.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4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Finally…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course, this ignores a 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only worried about the CPU as a resource.</a:t>
            </a:r>
          </a:p>
          <a:p>
            <a:pPr lvl="1"/>
            <a:r>
              <a:rPr lang="en-US" dirty="0" smtClean="0"/>
              <a:t>What if one task is waiting on another to free a resource?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4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Finally…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Inversion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a preemptive priority based real-time system, sometimes tasks may need to access resources that cannot be shared. </a:t>
            </a:r>
            <a:endParaRPr lang="en-US" sz="2400" dirty="0" smtClean="0"/>
          </a:p>
          <a:p>
            <a:pPr lvl="1"/>
            <a:r>
              <a:rPr lang="en-US" sz="2000" dirty="0" smtClean="0"/>
              <a:t>The </a:t>
            </a:r>
            <a:r>
              <a:rPr lang="en-US" sz="2000" dirty="0" smtClean="0"/>
              <a:t>method of ensuring exclusive access is to guard the critical sections with binary semaphores. </a:t>
            </a:r>
            <a:endParaRPr lang="en-US" sz="2000" dirty="0" smtClean="0"/>
          </a:p>
          <a:p>
            <a:pPr lvl="1"/>
            <a:r>
              <a:rPr lang="en-US" sz="2000" dirty="0" smtClean="0"/>
              <a:t>When </a:t>
            </a:r>
            <a:r>
              <a:rPr lang="en-US" sz="2000" dirty="0" smtClean="0"/>
              <a:t>a task seeks to enter a critical section, it checks if the corresponding semaphore is locked. </a:t>
            </a:r>
            <a:endParaRPr lang="en-US" sz="2000" dirty="0" smtClean="0"/>
          </a:p>
          <a:p>
            <a:pPr lvl="1"/>
            <a:r>
              <a:rPr lang="en-US" sz="2000" dirty="0" smtClean="0"/>
              <a:t>If </a:t>
            </a:r>
            <a:r>
              <a:rPr lang="en-US" sz="2000" dirty="0" smtClean="0"/>
              <a:t>it is not, the task locks the semaphore and enters the critical section. </a:t>
            </a:r>
            <a:endParaRPr lang="en-US" sz="2000" dirty="0" smtClean="0"/>
          </a:p>
          <a:p>
            <a:pPr lvl="1"/>
            <a:r>
              <a:rPr lang="en-US" sz="2000" dirty="0" smtClean="0"/>
              <a:t>When </a:t>
            </a:r>
            <a:r>
              <a:rPr lang="en-US" sz="2000" dirty="0" smtClean="0"/>
              <a:t>a task exits the critical section, it unlocks the corresponding semaphore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This could cause a high priority task to be waiting on a lower priority one.</a:t>
            </a:r>
          </a:p>
          <a:p>
            <a:pPr lvl="1"/>
            <a:r>
              <a:rPr lang="en-US" sz="2000" dirty="0" smtClean="0"/>
              <a:t>Even worse, a medium priority task might be running and cause the high priority task to not meet its deadline!</a:t>
            </a:r>
            <a:endParaRPr lang="en-US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1066800" y="6356350"/>
            <a:ext cx="632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Mohammadi, Arezou, and Selim G. Akl. "Scheduling Algorithms for Real-Time Systems." (2005)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4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Finally…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Real-Time Characteristics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Pretty much your typical embedded system</a:t>
            </a:r>
          </a:p>
          <a:p>
            <a:pPr lvl="1"/>
            <a:r>
              <a:rPr lang="en-US" dirty="0" smtClean="0"/>
              <a:t>Sensors &amp; actuators all controlled by a processor.</a:t>
            </a:r>
          </a:p>
          <a:p>
            <a:pPr lvl="1"/>
            <a:r>
              <a:rPr lang="en-US" dirty="0" smtClean="0"/>
              <a:t>The big difference is </a:t>
            </a:r>
            <a:r>
              <a:rPr lang="en-US" b="1" dirty="0" smtClean="0"/>
              <a:t>timing constraints</a:t>
            </a:r>
            <a:r>
              <a:rPr lang="en-US" dirty="0" smtClean="0"/>
              <a:t> (deadlines).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Those tasks can be broken into two </a:t>
            </a:r>
            <a:r>
              <a:rPr lang="en-US" dirty="0" smtClean="0"/>
              <a:t>categories</a:t>
            </a:r>
            <a:r>
              <a:rPr lang="en-US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en-US" baseline="30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b="1" dirty="0" smtClean="0"/>
              <a:t>Periodic Tasks</a:t>
            </a:r>
            <a:r>
              <a:rPr lang="en-US" dirty="0" smtClean="0"/>
              <a:t>: Time-driven and recurring at regular intervals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A car checking for a wall every 0.1 seconds; </a:t>
            </a:r>
          </a:p>
          <a:p>
            <a:pPr lvl="2"/>
            <a:r>
              <a:rPr lang="en-US" dirty="0" smtClean="0"/>
              <a:t>An air monitoring system grabbing an air sample every 10 seconds. </a:t>
            </a:r>
            <a:endParaRPr lang="en-US" dirty="0" smtClean="0"/>
          </a:p>
          <a:p>
            <a:pPr lvl="1"/>
            <a:r>
              <a:rPr lang="en-US" sz="2400" b="1" dirty="0" err="1" smtClean="0"/>
              <a:t>Aperiodic</a:t>
            </a:r>
            <a:r>
              <a:rPr lang="en-US" sz="2400" dirty="0" smtClean="0"/>
              <a:t>: </a:t>
            </a:r>
            <a:r>
              <a:rPr lang="en-US" sz="2400" dirty="0" smtClean="0"/>
              <a:t>event-driven</a:t>
            </a:r>
          </a:p>
          <a:p>
            <a:pPr lvl="2"/>
            <a:r>
              <a:rPr lang="en-US" sz="2000" dirty="0" smtClean="0"/>
              <a:t>That car having to react to a wall it found</a:t>
            </a:r>
          </a:p>
          <a:p>
            <a:pPr lvl="2"/>
            <a:r>
              <a:rPr lang="en-US" sz="2000" dirty="0" smtClean="0"/>
              <a:t>The loss of network connectivity. 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6396335"/>
            <a:ext cx="8379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Sporadic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tasks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are sometimes also discussed as a third </a:t>
            </a:r>
            <a:r>
              <a:rPr lang="en-US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catagory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..  They are tasks similar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</a:t>
            </a:r>
            <a:r>
              <a:rPr lang="en-US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aperiodic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tasks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but activated with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some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known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bounded rate. 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The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bounded rate is characterized by a minimum interval of time between two successive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activations.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RTS?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Inversion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could you solve it?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4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Finally…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Definitions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cs typeface="Times New Roman" pitchFamily="18" charset="0"/>
              </a:rPr>
              <a:t>Timing constraint: </a:t>
            </a:r>
            <a:r>
              <a:rPr lang="en-US" dirty="0" smtClean="0">
                <a:cs typeface="Times New Roman" pitchFamily="18" charset="0"/>
              </a:rPr>
              <a:t>constraint imposed on timing behavior of a job: hard, firm, or soft.</a:t>
            </a:r>
            <a:br>
              <a:rPr lang="en-US" dirty="0" smtClean="0">
                <a:cs typeface="Times New Roman" pitchFamily="18" charset="0"/>
              </a:rPr>
            </a:br>
            <a:endParaRPr lang="en-US" b="1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cs typeface="Times New Roman" pitchFamily="18" charset="0"/>
              </a:rPr>
              <a:t>Release Time</a:t>
            </a:r>
            <a:r>
              <a:rPr lang="en-US" dirty="0" smtClean="0">
                <a:cs typeface="Times New Roman" pitchFamily="18" charset="0"/>
              </a:rPr>
              <a:t>: Instant of time job becomes available for execution. 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cs typeface="Times New Roman" pitchFamily="18" charset="0"/>
              </a:rPr>
              <a:t>Deadline</a:t>
            </a:r>
            <a:r>
              <a:rPr lang="en-US" dirty="0" smtClean="0">
                <a:cs typeface="Times New Roman" pitchFamily="18" charset="0"/>
              </a:rPr>
              <a:t>: Instant of time a job's execution is required to be completed.  If deadline is infinity, then job has no deadline.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cs typeface="Times New Roman" pitchFamily="18" charset="0"/>
              </a:rPr>
              <a:t>Response time</a:t>
            </a:r>
            <a:r>
              <a:rPr lang="en-US" dirty="0" smtClean="0">
                <a:cs typeface="Times New Roman" pitchFamily="18" charset="0"/>
              </a:rPr>
              <a:t>: Length of time from release time to instant job completes.</a:t>
            </a:r>
            <a:r>
              <a:rPr lang="en-US" dirty="0" smtClean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RTS?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Soft, Firm and Hard deadlines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The instant at which a result is </a:t>
            </a:r>
            <a:r>
              <a:rPr lang="en-US" sz="3000" dirty="0" smtClean="0"/>
              <a:t>needed is </a:t>
            </a:r>
            <a:r>
              <a:rPr lang="en-US" sz="3000" dirty="0" smtClean="0"/>
              <a:t>called a deadline. </a:t>
            </a:r>
            <a:endParaRPr lang="en-US" sz="3000" dirty="0" smtClean="0"/>
          </a:p>
          <a:p>
            <a:pPr lvl="1"/>
            <a:r>
              <a:rPr lang="en-US" sz="2600" dirty="0" smtClean="0"/>
              <a:t>If </a:t>
            </a:r>
            <a:r>
              <a:rPr lang="en-US" sz="2600" dirty="0" smtClean="0"/>
              <a:t>the result has utility even after the deadline has passed, the deadline is classified as </a:t>
            </a:r>
            <a:r>
              <a:rPr lang="en-US" sz="2600" b="1" dirty="0" smtClean="0"/>
              <a:t>soft</a:t>
            </a:r>
            <a:r>
              <a:rPr lang="en-US" sz="2600" dirty="0" smtClean="0"/>
              <a:t>, </a:t>
            </a:r>
            <a:r>
              <a:rPr lang="en-US" sz="2600" dirty="0" smtClean="0"/>
              <a:t>otherwise </a:t>
            </a:r>
            <a:r>
              <a:rPr lang="en-US" sz="2600" dirty="0" smtClean="0"/>
              <a:t>it is </a:t>
            </a:r>
            <a:r>
              <a:rPr lang="en-US" sz="2600" b="1" dirty="0" smtClean="0"/>
              <a:t>firm</a:t>
            </a:r>
            <a:r>
              <a:rPr lang="en-US" sz="2600" dirty="0" smtClean="0"/>
              <a:t>. </a:t>
            </a:r>
            <a:endParaRPr lang="en-US" sz="2600" dirty="0" smtClean="0"/>
          </a:p>
          <a:p>
            <a:pPr lvl="1"/>
            <a:r>
              <a:rPr lang="en-US" sz="2600" dirty="0" smtClean="0"/>
              <a:t>If </a:t>
            </a:r>
            <a:r>
              <a:rPr lang="en-US" sz="2600" dirty="0" smtClean="0"/>
              <a:t>a catastrophe </a:t>
            </a:r>
            <a:r>
              <a:rPr lang="en-US" sz="2600" b="1" i="1" u="sng" dirty="0" smtClean="0"/>
              <a:t>could</a:t>
            </a:r>
            <a:r>
              <a:rPr lang="en-US" sz="2600" dirty="0" smtClean="0"/>
              <a:t> result if a firm deadline is missed, the deadline is </a:t>
            </a:r>
            <a:r>
              <a:rPr lang="en-US" sz="2600" b="1" dirty="0" smtClean="0"/>
              <a:t>hard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r>
              <a:rPr lang="en-US" sz="3000" dirty="0" smtClean="0"/>
              <a:t>Examples?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0996" y="6488668"/>
            <a:ext cx="7530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tabLst>
                <a:tab pos="3657600" algn="l"/>
              </a:tabLst>
            </a:pPr>
            <a:r>
              <a:rPr lang="en-US" dirty="0" smtClean="0"/>
              <a:t>Definitions taken from a paper by Kanaka </a:t>
            </a:r>
            <a:r>
              <a:rPr lang="en-US" dirty="0" err="1" smtClean="0"/>
              <a:t>Juvva</a:t>
            </a:r>
            <a:r>
              <a:rPr lang="en-US" dirty="0" smtClean="0"/>
              <a:t>, not sure who originated them.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RTS?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is this hard</a:t>
            </a:r>
            <a:r>
              <a:rPr lang="en-US" b="1" dirty="0" smtClean="0"/>
              <a:t>?</a:t>
            </a:r>
            <a:br>
              <a:rPr lang="en-US" b="1" dirty="0" smtClean="0"/>
            </a:br>
            <a:r>
              <a:rPr lang="en-US" dirty="0" smtClean="0"/>
              <a:t>Three major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want to use as cheap ($$, power) a processor as possible.</a:t>
            </a:r>
          </a:p>
          <a:p>
            <a:pPr lvl="1"/>
            <a:r>
              <a:rPr lang="en-US" dirty="0" smtClean="0"/>
              <a:t>Don’t want to overpay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are non-CPU resources to worry about.</a:t>
            </a:r>
          </a:p>
          <a:p>
            <a:pPr lvl="1"/>
            <a:r>
              <a:rPr lang="en-US" dirty="0" smtClean="0"/>
              <a:t>Say two devices both on an SPI bus.</a:t>
            </a:r>
          </a:p>
          <a:p>
            <a:pPr lvl="1"/>
            <a:r>
              <a:rPr lang="en-US" dirty="0" smtClean="0"/>
              <a:t>So often can’t treat tasks as independent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Validation is hard</a:t>
            </a:r>
          </a:p>
          <a:p>
            <a:pPr lvl="1"/>
            <a:r>
              <a:rPr lang="en-US" dirty="0" smtClean="0"/>
              <a:t>You’ve got deadlines you </a:t>
            </a:r>
            <a:r>
              <a:rPr lang="en-US" b="1" i="1" dirty="0" smtClean="0"/>
              <a:t>must</a:t>
            </a:r>
            <a:r>
              <a:rPr lang="en-US" dirty="0" smtClean="0"/>
              <a:t> meet.</a:t>
            </a:r>
          </a:p>
          <a:p>
            <a:pPr lvl="2"/>
            <a:r>
              <a:rPr lang="en-US" dirty="0" smtClean="0"/>
              <a:t>How do you </a:t>
            </a:r>
            <a:r>
              <a:rPr lang="en-US" b="1" i="1" dirty="0" smtClean="0"/>
              <a:t>know</a:t>
            </a:r>
            <a:r>
              <a:rPr lang="en-US" dirty="0" smtClean="0"/>
              <a:t> you will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748484" y="6324600"/>
            <a:ext cx="5575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tabLst>
                <a:tab pos="3657600" algn="l"/>
              </a:tabLst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Let’s discuss that last one a bit more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RTS?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Validating a RTS is hard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Validation is simply </a:t>
            </a:r>
            <a:r>
              <a:rPr lang="en-US" dirty="0" smtClean="0"/>
              <a:t>the ability to be able to prove that you will meet your constraints </a:t>
            </a:r>
          </a:p>
          <a:p>
            <a:pPr lvl="1"/>
            <a:r>
              <a:rPr lang="en-US" dirty="0" smtClean="0"/>
              <a:t>Or for a non-hard time system, prove failure is rare.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a hard problem just with timing restrictions</a:t>
            </a:r>
          </a:p>
          <a:p>
            <a:pPr lvl="1"/>
            <a:r>
              <a:rPr lang="en-US" dirty="0" smtClean="0"/>
              <a:t>How do you </a:t>
            </a:r>
            <a:r>
              <a:rPr lang="en-US" b="1" i="1" dirty="0" smtClean="0"/>
              <a:t>know</a:t>
            </a:r>
            <a:r>
              <a:rPr lang="en-US" dirty="0" smtClean="0"/>
              <a:t> that you will meet all deadlines?</a:t>
            </a:r>
          </a:p>
          <a:p>
            <a:pPr lvl="2"/>
            <a:r>
              <a:rPr lang="en-US" dirty="0" smtClean="0"/>
              <a:t>A task that needs 0.05s of CPU time and has a deadline 0.1s after release is “easy”.</a:t>
            </a:r>
            <a:endParaRPr lang="en-US" dirty="0" smtClean="0"/>
          </a:p>
          <a:p>
            <a:pPr lvl="2"/>
            <a:r>
              <a:rPr lang="en-US" dirty="0" smtClean="0"/>
              <a:t>But what if three such jobs show up at the same time?</a:t>
            </a:r>
          </a:p>
          <a:p>
            <a:pPr lvl="1"/>
            <a:r>
              <a:rPr lang="en-US" dirty="0" smtClean="0"/>
              <a:t>And how do you know the worst-case for all these applications?</a:t>
            </a:r>
          </a:p>
          <a:p>
            <a:pPr lvl="2"/>
            <a:r>
              <a:rPr lang="en-US" dirty="0" smtClean="0"/>
              <a:t>Sure you can measure a billion instances of the program running, but could something make it worse?</a:t>
            </a:r>
          </a:p>
          <a:p>
            <a:pPr lvl="3"/>
            <a:r>
              <a:rPr lang="en-US" dirty="0" smtClean="0"/>
              <a:t>Caches are a pain here.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And all that </a:t>
            </a:r>
            <a:r>
              <a:rPr lang="en-US" b="1" i="1" dirty="0" smtClean="0"/>
              <a:t>ignores</a:t>
            </a:r>
            <a:r>
              <a:rPr lang="en-US" dirty="0" smtClean="0"/>
              <a:t> non-CPU resource constraints!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9782" y="6324600"/>
            <a:ext cx="883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tabLst>
                <a:tab pos="3657600" algn="l"/>
              </a:tabLst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 need some formal definitions to make progress here…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RTS?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Properties for Scheduling </a:t>
            </a:r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Priority</a:t>
            </a:r>
          </a:p>
          <a:p>
            <a:pPr lvl="1"/>
            <a:r>
              <a:rPr lang="en-US" dirty="0" smtClean="0"/>
              <a:t>If two tasks are both waiting to run at the same time, one will be selected.  That one is said to have the higher priority.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Fixed/Dynamic priority tasks</a:t>
            </a:r>
          </a:p>
          <a:p>
            <a:pPr lvl="1"/>
            <a:r>
              <a:rPr lang="en-US" dirty="0" smtClean="0"/>
              <a:t>In priority driven scheduling, assigning the priorities can be done statically or dynamically while the system is </a:t>
            </a:r>
            <a:r>
              <a:rPr lang="en-US" dirty="0" smtClean="0"/>
              <a:t>running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Preemptive/Non-preemptive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tasks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xecution </a:t>
            </a:r>
            <a:r>
              <a:rPr lang="en-US" dirty="0" smtClean="0"/>
              <a:t>of a non-preemptive task </a:t>
            </a:r>
            <a:r>
              <a:rPr lang="en-US" dirty="0" smtClean="0"/>
              <a:t>is to </a:t>
            </a:r>
            <a:r>
              <a:rPr lang="en-US" dirty="0" smtClean="0"/>
              <a:t>be </a:t>
            </a:r>
            <a:r>
              <a:rPr lang="en-US" dirty="0" smtClean="0"/>
              <a:t>completed without </a:t>
            </a:r>
            <a:r>
              <a:rPr lang="en-US" dirty="0" smtClean="0"/>
              <a:t>interruption once </a:t>
            </a:r>
            <a:r>
              <a:rPr lang="en-US" dirty="0" smtClean="0"/>
              <a:t>it is started</a:t>
            </a:r>
          </a:p>
          <a:p>
            <a:pPr lvl="1"/>
            <a:r>
              <a:rPr lang="en-US" dirty="0" smtClean="0"/>
              <a:t>Otherwise a task </a:t>
            </a:r>
            <a:r>
              <a:rPr lang="en-US" dirty="0" smtClean="0"/>
              <a:t>can be preempted if another task of higher priority becomes </a:t>
            </a:r>
            <a:r>
              <a:rPr lang="en-US" dirty="0" smtClean="0"/>
              <a:t>ready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Multiprocessor/Single processor systems</a:t>
            </a:r>
          </a:p>
          <a:p>
            <a:pPr lvl="1"/>
            <a:r>
              <a:rPr lang="en-US" dirty="0" smtClean="0"/>
              <a:t>In multiprocessor real-time systems, the scheduling algorithms should prevent simultaneous access to shared resources and </a:t>
            </a:r>
            <a:r>
              <a:rPr lang="en-US" dirty="0" smtClean="0"/>
              <a:t>devices.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RTS?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Preemption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it is and how it helps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33500"/>
            <a:ext cx="6449656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 txBox="1">
            <a:spLocks/>
          </p:cNvSpPr>
          <p:nvPr/>
        </p:nvSpPr>
        <p:spPr>
          <a:xfrm>
            <a:off x="4191000" y="635635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Mohammadi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Arezou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and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Selim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G.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Akl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"Scheduling Algorithms for Real-Time Systems." (2005)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4343400"/>
            <a:ext cx="33405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 periodic tasks we generally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assume the deadline is the same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as the period (you must finish the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current one before the next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one is released).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RTS?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1766</Words>
  <Application>Microsoft Office PowerPoint</Application>
  <PresentationFormat>On-screen Show (4:3)</PresentationFormat>
  <Paragraphs>278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EECS 498 Advanced Embedded Systems</vt:lpstr>
      <vt:lpstr>What is a Real-Time System?</vt:lpstr>
      <vt:lpstr>Real-Time Characteristics</vt:lpstr>
      <vt:lpstr>Some Definitions</vt:lpstr>
      <vt:lpstr>Soft, Firm and Hard deadlines</vt:lpstr>
      <vt:lpstr>Why is this hard? Three major issues</vt:lpstr>
      <vt:lpstr>Validating a RTS is hard</vt:lpstr>
      <vt:lpstr>Properties for Scheduling tasks</vt:lpstr>
      <vt:lpstr>Preemption What it is and how it helps</vt:lpstr>
      <vt:lpstr>Scheduling algorithms</vt:lpstr>
      <vt:lpstr>Two scheduling schemes</vt:lpstr>
      <vt:lpstr>RM and EDF assumptions</vt:lpstr>
      <vt:lpstr>Terms and definitions</vt:lpstr>
      <vt:lpstr>RM Scheduling</vt:lpstr>
      <vt:lpstr>How well does RMS work?</vt:lpstr>
      <vt:lpstr>What if the sufficiency bound is not met?</vt:lpstr>
      <vt:lpstr>Example #1</vt:lpstr>
      <vt:lpstr>Example #2</vt:lpstr>
      <vt:lpstr>Example #3</vt:lpstr>
      <vt:lpstr>Example #4</vt:lpstr>
      <vt:lpstr>Easy?</vt:lpstr>
      <vt:lpstr>EDF Scheduling</vt:lpstr>
      <vt:lpstr>EDF issues</vt:lpstr>
      <vt:lpstr>others?</vt:lpstr>
      <vt:lpstr>LLF (Least Laxity First) Scheduling</vt:lpstr>
      <vt:lpstr>round robin (no priorities)</vt:lpstr>
      <vt:lpstr>Optimal?</vt:lpstr>
      <vt:lpstr>Of course, this ignores a lot</vt:lpstr>
      <vt:lpstr>Priority Inversion</vt:lpstr>
      <vt:lpstr>Priority Inversion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Device Drivers</dc:title>
  <dc:creator>brehob</dc:creator>
  <cp:lastModifiedBy>brehob</cp:lastModifiedBy>
  <cp:revision>77</cp:revision>
  <dcterms:created xsi:type="dcterms:W3CDTF">2011-11-01T03:15:58Z</dcterms:created>
  <dcterms:modified xsi:type="dcterms:W3CDTF">2012-09-24T19:48:44Z</dcterms:modified>
</cp:coreProperties>
</file>