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27" r:id="rId3"/>
    <p:sldId id="347" r:id="rId4"/>
    <p:sldId id="326" r:id="rId5"/>
    <p:sldId id="328" r:id="rId6"/>
    <p:sldId id="329" r:id="rId7"/>
    <p:sldId id="330" r:id="rId8"/>
    <p:sldId id="331" r:id="rId9"/>
    <p:sldId id="348" r:id="rId10"/>
    <p:sldId id="334" r:id="rId11"/>
    <p:sldId id="336" r:id="rId12"/>
    <p:sldId id="337" r:id="rId13"/>
    <p:sldId id="338" r:id="rId14"/>
    <p:sldId id="259" r:id="rId15"/>
    <p:sldId id="339" r:id="rId16"/>
    <p:sldId id="340" r:id="rId17"/>
    <p:sldId id="341" r:id="rId18"/>
    <p:sldId id="349" r:id="rId19"/>
    <p:sldId id="345" r:id="rId20"/>
    <p:sldId id="346" r:id="rId21"/>
    <p:sldId id="350" r:id="rId22"/>
    <p:sldId id="343" r:id="rId23"/>
    <p:sldId id="344" r:id="rId24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2022" y="-10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532DE6D7-1EF7-4281-9284-B1F30FEBFB87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5251F64A-5ABC-4089-B4D8-D035D4D3A0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4027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3C86E9E-3AA1-4A6A-951A-BB200625AB65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372CEC-55CC-48F1-8EA9-CCE5955C4F3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79EFF-152F-4E66-A048-81B757394E9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79EFF-152F-4E66-A048-81B757394E9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EECS 498</a:t>
            </a:r>
            <a:br>
              <a:rPr lang="en-US" dirty="0" smtClean="0"/>
            </a:br>
            <a:r>
              <a:rPr lang="en-US" dirty="0" smtClean="0"/>
              <a:t>Advanced Embedded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Dr. Mark </a:t>
            </a:r>
            <a:r>
              <a:rPr lang="en-US" dirty="0" err="1" smtClean="0"/>
              <a:t>Brehob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http://www.eecs.umich.edu/hub/html/pics/bar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156771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95979"/>
            <a:ext cx="1371600" cy="862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03388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148216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893338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419074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359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144320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976514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50128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86464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05344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97811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9F17D-4815-442D-AC87-43FAC6E06551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9605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EECS 498</a:t>
            </a:r>
            <a:br>
              <a:rPr lang="en-US" dirty="0" smtClean="0"/>
            </a:br>
            <a:r>
              <a:rPr lang="en-US" dirty="0" smtClean="0"/>
              <a:t>Advanced Embedded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80772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Lecture 6:</a:t>
            </a:r>
          </a:p>
          <a:p>
            <a:r>
              <a:rPr lang="en-US" dirty="0" smtClean="0"/>
              <a:t>Rhyme, Reason </a:t>
            </a:r>
            <a:r>
              <a:rPr lang="en-US" dirty="0" smtClean="0"/>
              <a:t>&amp; Review;</a:t>
            </a:r>
          </a:p>
          <a:p>
            <a:r>
              <a:rPr lang="en-US" dirty="0" smtClean="0"/>
              <a:t>Topic group formation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23823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24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Class is a </a:t>
            </a:r>
            <a:r>
              <a:rPr lang="en-US" b="1" dirty="0" smtClean="0"/>
              <a:t>potpourri</a:t>
            </a:r>
            <a:r>
              <a:rPr lang="en-US" baseline="30000" dirty="0" smtClean="0"/>
              <a:t>1</a:t>
            </a:r>
            <a:r>
              <a:rPr lang="en-US" dirty="0" smtClean="0"/>
              <a:t> of topics</a:t>
            </a:r>
          </a:p>
          <a:p>
            <a:pPr lvl="1"/>
            <a:r>
              <a:rPr lang="en-US" dirty="0" smtClean="0"/>
              <a:t>That means it gets really hard to keep track of what we’ve done.</a:t>
            </a:r>
          </a:p>
          <a:p>
            <a:pPr lvl="1"/>
            <a:r>
              <a:rPr lang="en-US" dirty="0" smtClean="0"/>
              <a:t>So every </a:t>
            </a:r>
          </a:p>
          <a:p>
            <a:r>
              <a:rPr lang="en-US" dirty="0" smtClean="0"/>
              <a:t>Processors</a:t>
            </a:r>
          </a:p>
          <a:p>
            <a:pPr lvl="1"/>
            <a:r>
              <a:rPr lang="en-US" dirty="0" err="1" smtClean="0"/>
              <a:t>SoC</a:t>
            </a:r>
            <a:r>
              <a:rPr lang="en-US" dirty="0" smtClean="0"/>
              <a:t>, microcontroller, “desktop” processor</a:t>
            </a:r>
          </a:p>
          <a:p>
            <a:pPr lvl="2"/>
            <a:r>
              <a:rPr lang="en-US" dirty="0" smtClean="0"/>
              <a:t>CPU power, I/O capabilities, power etc.</a:t>
            </a:r>
          </a:p>
          <a:p>
            <a:pPr lvl="2"/>
            <a:r>
              <a:rPr lang="en-US" dirty="0" smtClean="0"/>
              <a:t>We’ll come back and look at what’s on the market later.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PCB</a:t>
            </a:r>
          </a:p>
          <a:p>
            <a:pPr lvl="1"/>
            <a:r>
              <a:rPr lang="en-US" dirty="0" smtClean="0"/>
              <a:t>Terms and fundamentals</a:t>
            </a:r>
          </a:p>
          <a:p>
            <a:r>
              <a:rPr lang="en-US" dirty="0" smtClean="0"/>
              <a:t>Desktop OS for embedded</a:t>
            </a:r>
          </a:p>
          <a:p>
            <a:pPr lvl="1"/>
            <a:r>
              <a:rPr lang="en-US" dirty="0" smtClean="0"/>
              <a:t>Linux overview, Pros/cons for embedded, </a:t>
            </a:r>
            <a:r>
              <a:rPr lang="en-US" dirty="0" err="1" smtClean="0"/>
              <a:t>busybox</a:t>
            </a:r>
            <a:r>
              <a:rPr lang="en-US" dirty="0" smtClean="0"/>
              <a:t>, etc.</a:t>
            </a:r>
            <a:endParaRPr lang="en-US" dirty="0" smtClean="0"/>
          </a:p>
          <a:p>
            <a:pPr lvl="1"/>
            <a:r>
              <a:rPr lang="en-US" dirty="0" smtClean="0"/>
              <a:t>LKMs, device drivers</a:t>
            </a:r>
          </a:p>
          <a:p>
            <a:r>
              <a:rPr lang="en-US" dirty="0" smtClean="0"/>
              <a:t>Real time systems</a:t>
            </a:r>
          </a:p>
          <a:p>
            <a:pPr lvl="1"/>
            <a:r>
              <a:rPr lang="en-US" dirty="0" smtClean="0"/>
              <a:t>Deadlines (hard, soft &amp; firm) and preemption</a:t>
            </a:r>
          </a:p>
          <a:p>
            <a:pPr lvl="1"/>
            <a:r>
              <a:rPr lang="en-US" dirty="0" smtClean="0"/>
              <a:t>Why it’s hard</a:t>
            </a:r>
          </a:p>
          <a:p>
            <a:pPr lvl="1"/>
            <a:r>
              <a:rPr lang="en-US" dirty="0" smtClean="0"/>
              <a:t>Scheduling of tasks</a:t>
            </a:r>
          </a:p>
          <a:p>
            <a:pPr lvl="2"/>
            <a:r>
              <a:rPr lang="en-US" dirty="0" smtClean="0"/>
              <a:t>Rate monotonic</a:t>
            </a:r>
          </a:p>
          <a:p>
            <a:pPr lvl="2"/>
            <a:r>
              <a:rPr lang="en-US" dirty="0" smtClean="0"/>
              <a:t>EDF, LLF</a:t>
            </a:r>
          </a:p>
          <a:p>
            <a:pPr lvl="1"/>
            <a:r>
              <a:rPr lang="en-US" dirty="0" smtClean="0"/>
              <a:t>RTOS</a:t>
            </a:r>
          </a:p>
          <a:p>
            <a:pPr lvl="1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28600" y="6477000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baseline="30000" dirty="0" smtClean="0"/>
              <a:t>1</a:t>
            </a:r>
            <a:r>
              <a:rPr lang="en-US" b="1" dirty="0" smtClean="0"/>
              <a:t>potpourri : </a:t>
            </a:r>
            <a:r>
              <a:rPr lang="en-US" dirty="0" smtClean="0"/>
              <a:t>A combination of incongruous </a:t>
            </a:r>
            <a:r>
              <a:rPr lang="en-US" dirty="0" smtClean="0"/>
              <a:t>things; </a:t>
            </a:r>
            <a:r>
              <a:rPr lang="en-US" dirty="0" smtClean="0"/>
              <a:t>A miscellaneous anthology or </a:t>
            </a:r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Review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Categorizing embedded processors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Microcontroller: 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System-on-a-Chip (</a:t>
            </a:r>
            <a:r>
              <a:rPr lang="en-US" dirty="0" err="1" smtClean="0"/>
              <a:t>SoC</a:t>
            </a:r>
            <a:r>
              <a:rPr lang="en-US" dirty="0" smtClean="0"/>
              <a:t>):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“Near” desktop processor: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Review: Processors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PCB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639762"/>
          </a:xfrm>
        </p:spPr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858962"/>
            <a:ext cx="4040188" cy="4465638"/>
          </a:xfrm>
        </p:spPr>
        <p:txBody>
          <a:bodyPr>
            <a:normAutofit/>
          </a:bodyPr>
          <a:lstStyle/>
          <a:p>
            <a:r>
              <a:rPr lang="en-US" dirty="0" smtClean="0"/>
              <a:t>What is a PCB and why do we use it?</a:t>
            </a:r>
            <a:endParaRPr lang="en-US" dirty="0" smtClean="0"/>
          </a:p>
          <a:p>
            <a:r>
              <a:rPr lang="en-US" dirty="0" smtClean="0"/>
              <a:t>Define these terms:</a:t>
            </a:r>
          </a:p>
          <a:p>
            <a:pPr lvl="1"/>
            <a:r>
              <a:rPr lang="en-US" dirty="0" smtClean="0"/>
              <a:t>trace, via, pad, thru-hole, surface mount</a:t>
            </a:r>
          </a:p>
          <a:p>
            <a:pPr lvl="1"/>
            <a:r>
              <a:rPr lang="en-US" dirty="0" smtClean="0"/>
              <a:t>silkscreen layer, neck-down.</a:t>
            </a:r>
          </a:p>
          <a:p>
            <a:r>
              <a:rPr lang="en-US" dirty="0" smtClean="0"/>
              <a:t>Discuss these issues</a:t>
            </a:r>
          </a:p>
          <a:p>
            <a:pPr lvl="1"/>
            <a:r>
              <a:rPr lang="en-US" dirty="0" smtClean="0"/>
              <a:t>Power distribution and trace width</a:t>
            </a:r>
          </a:p>
          <a:p>
            <a:pPr lvl="1"/>
            <a:r>
              <a:rPr lang="en-US" dirty="0" smtClean="0"/>
              <a:t>Measurement issues</a:t>
            </a:r>
          </a:p>
          <a:p>
            <a:pPr lvl="2"/>
            <a:r>
              <a:rPr lang="en-US" dirty="0" smtClean="0"/>
              <a:t>mm, mil, thou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5025" y="1219200"/>
            <a:ext cx="4041775" cy="639762"/>
          </a:xfrm>
        </p:spPr>
        <p:txBody>
          <a:bodyPr/>
          <a:lstStyle/>
          <a:p>
            <a:r>
              <a:rPr lang="en-US" dirty="0" smtClean="0"/>
              <a:t>More to think about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1858962"/>
            <a:ext cx="4041775" cy="4465638"/>
          </a:xfrm>
        </p:spPr>
        <p:txBody>
          <a:bodyPr/>
          <a:lstStyle/>
          <a:p>
            <a:r>
              <a:rPr lang="en-US" dirty="0" smtClean="0"/>
              <a:t>Why is power distribution, even of small currents, hard?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does the FCC (or EU) have to do with PCB manufacture?</a:t>
            </a:r>
          </a:p>
          <a:p>
            <a:pPr lvl="1"/>
            <a:r>
              <a:rPr lang="en-US" dirty="0" smtClean="0"/>
              <a:t>Why?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pic>
        <p:nvPicPr>
          <p:cNvPr id="2050" name="Picture 2" descr="https://encrypted-tbn2.gstatic.com/images?q=tbn:ANd9GcRJ13NGI9eAnmPk8oDriZpVhk5FZuDiK03BPvrKmOUN_iqosF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5181600"/>
            <a:ext cx="1216025" cy="912019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0" y="1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Review: PCBs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Desktop OS for </a:t>
            </a:r>
            <a:r>
              <a:rPr lang="en-US" dirty="0" smtClean="0"/>
              <a:t>embedded systems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Looked at changes in Linux for embedded</a:t>
            </a:r>
          </a:p>
          <a:p>
            <a:pPr lvl="1"/>
            <a:r>
              <a:rPr lang="en-US" dirty="0" smtClean="0"/>
              <a:t>Make smaller, try to make more responsive</a:t>
            </a:r>
          </a:p>
          <a:p>
            <a:pPr lvl="2"/>
            <a:r>
              <a:rPr lang="en-US" dirty="0" smtClean="0"/>
              <a:t>How do we make it smaller?</a:t>
            </a:r>
          </a:p>
          <a:p>
            <a:pPr lvl="2"/>
            <a:r>
              <a:rPr lang="en-US" dirty="0" smtClean="0"/>
              <a:t>What does responsive mean?</a:t>
            </a:r>
          </a:p>
          <a:p>
            <a:pPr lvl="3"/>
            <a:r>
              <a:rPr lang="en-US" dirty="0" smtClean="0"/>
              <a:t>What is being done to make it more responsive?</a:t>
            </a:r>
          </a:p>
          <a:p>
            <a:pPr lvl="4"/>
            <a:r>
              <a:rPr lang="en-US" dirty="0" smtClean="0"/>
              <a:t>Why is it hard?</a:t>
            </a:r>
          </a:p>
          <a:p>
            <a:r>
              <a:rPr lang="en-US" dirty="0" smtClean="0"/>
              <a:t>Discussed LKMs and device drivers</a:t>
            </a:r>
          </a:p>
          <a:p>
            <a:pPr lvl="1"/>
            <a:r>
              <a:rPr lang="en-US" dirty="0" smtClean="0"/>
              <a:t>What is a LKM?</a:t>
            </a:r>
          </a:p>
          <a:p>
            <a:pPr lvl="1"/>
            <a:r>
              <a:rPr lang="en-US" dirty="0" smtClean="0"/>
              <a:t>What is a device driver in the context of Linux?</a:t>
            </a:r>
          </a:p>
          <a:p>
            <a:pPr lvl="2"/>
            <a:r>
              <a:rPr lang="en-US" dirty="0" smtClean="0"/>
              <a:t>How do we write one?</a:t>
            </a:r>
          </a:p>
          <a:p>
            <a:endParaRPr lang="en-US" dirty="0" smtClean="0"/>
          </a:p>
          <a:p>
            <a:pPr lvl="3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1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Review: Desktop OS (Linux) 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Real-Time System?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Working definition:</a:t>
            </a:r>
          </a:p>
          <a:p>
            <a:pPr lvl="1"/>
            <a:r>
              <a:rPr lang="en-US" dirty="0" smtClean="0"/>
              <a:t>C</a:t>
            </a:r>
            <a:r>
              <a:rPr lang="en-US" dirty="0" smtClean="0"/>
              <a:t>orrectness depends the </a:t>
            </a:r>
            <a:r>
              <a:rPr lang="en-US" dirty="0"/>
              <a:t>time at which the results are </a:t>
            </a:r>
            <a:r>
              <a:rPr lang="en-US" dirty="0" smtClean="0"/>
              <a:t>produced</a:t>
            </a:r>
          </a:p>
          <a:p>
            <a:r>
              <a:rPr lang="en-US" dirty="0" smtClean="0"/>
              <a:t>Define “Hard”, “Firm” and “Soft” deadlines</a:t>
            </a:r>
          </a:p>
          <a:p>
            <a:r>
              <a:rPr lang="en-US" dirty="0" smtClean="0"/>
              <a:t>What is a scheduling algorithm?</a:t>
            </a:r>
          </a:p>
          <a:p>
            <a:pPr lvl="1"/>
            <a:r>
              <a:rPr lang="en-US" dirty="0" smtClean="0"/>
              <a:t>Discuss RMS &amp; EDF.</a:t>
            </a:r>
          </a:p>
          <a:p>
            <a:pPr lvl="2"/>
            <a:r>
              <a:rPr lang="en-US" dirty="0" smtClean="0"/>
              <a:t>Include: </a:t>
            </a:r>
            <a:r>
              <a:rPr lang="en-US" dirty="0" smtClean="0"/>
              <a:t>static vs. dynamic priorities; </a:t>
            </a:r>
            <a:r>
              <a:rPr lang="en-US" dirty="0" smtClean="0"/>
              <a:t>need for preemption; </a:t>
            </a:r>
            <a:r>
              <a:rPr lang="en-US" dirty="0" smtClean="0"/>
              <a:t>optimality; when scheduling decisions need to be made; how to determine if deadlines will be met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Review: RTOS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We’ll cover next time but…</a:t>
            </a:r>
          </a:p>
          <a:p>
            <a:pPr lvl="1"/>
            <a:r>
              <a:rPr lang="en-US" dirty="0" smtClean="0"/>
              <a:t>Provides at least some typical OS features.  They vary, but perhaps including:</a:t>
            </a:r>
          </a:p>
          <a:p>
            <a:pPr lvl="2"/>
            <a:r>
              <a:rPr lang="en-US" dirty="0" smtClean="0"/>
              <a:t>Hardware independence; Resource </a:t>
            </a:r>
            <a:r>
              <a:rPr lang="en-US" dirty="0" smtClean="0"/>
              <a:t>management </a:t>
            </a:r>
            <a:r>
              <a:rPr lang="en-US" dirty="0" smtClean="0"/>
              <a:t>(e.g. Memory </a:t>
            </a:r>
            <a:r>
              <a:rPr lang="en-US" dirty="0" smtClean="0"/>
              <a:t>Allocation</a:t>
            </a:r>
            <a:r>
              <a:rPr lang="en-US" dirty="0" smtClean="0"/>
              <a:t>); Data-access </a:t>
            </a:r>
            <a:r>
              <a:rPr lang="en-US" dirty="0" smtClean="0"/>
              <a:t>control and </a:t>
            </a:r>
            <a:r>
              <a:rPr lang="en-US" dirty="0" smtClean="0"/>
              <a:t>protection; I/O services &amp; file </a:t>
            </a:r>
            <a:r>
              <a:rPr lang="en-US" dirty="0" smtClean="0"/>
              <a:t>systems</a:t>
            </a:r>
          </a:p>
          <a:p>
            <a:pPr lvl="2"/>
            <a:r>
              <a:rPr lang="en-US" dirty="0" smtClean="0"/>
              <a:t>High-level language support </a:t>
            </a:r>
            <a:r>
              <a:rPr lang="en-US" dirty="0" smtClean="0"/>
              <a:t>libraries (</a:t>
            </a:r>
            <a:r>
              <a:rPr lang="en-US" dirty="0" err="1" smtClean="0"/>
              <a:t>stdlib</a:t>
            </a:r>
            <a:r>
              <a:rPr lang="en-US" dirty="0" smtClean="0"/>
              <a:t>, </a:t>
            </a:r>
            <a:r>
              <a:rPr lang="en-US" dirty="0" err="1" smtClean="0"/>
              <a:t>stdio</a:t>
            </a:r>
            <a:r>
              <a:rPr lang="en-US" dirty="0" smtClean="0"/>
              <a:t>?)</a:t>
            </a:r>
          </a:p>
          <a:p>
            <a:pPr lvl="2"/>
            <a:r>
              <a:rPr lang="en-US" dirty="0" smtClean="0"/>
              <a:t>Scheduling with very short delays</a:t>
            </a:r>
          </a:p>
          <a:p>
            <a:pPr lvl="2"/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0" y="1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Preview: RTOS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QNX sales pitch</a:t>
            </a:r>
            <a:endParaRPr lang="en-US" dirty="0"/>
          </a:p>
        </p:txBody>
      </p:sp>
      <p:pic>
        <p:nvPicPr>
          <p:cNvPr id="4" name="Picture 2" descr="http://www.qnx.com/images/products/rtos/Neutrino_RTOS_3_10_D1_800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2176" y="1600200"/>
            <a:ext cx="7197424" cy="5029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1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Preview: RTOS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RTOS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Latency of a 100MHz ARM processor to an interrupt is expected to be on the order of 100ns.</a:t>
            </a:r>
          </a:p>
          <a:p>
            <a:pPr lvl="1"/>
            <a:r>
              <a:rPr lang="en-US" dirty="0" smtClean="0"/>
              <a:t>Adding a RTOS makes it worse… 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0" y="4343400"/>
            <a:ext cx="9144000" cy="2109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0" y="1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Preview: RTOS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Discuss class</a:t>
            </a:r>
          </a:p>
          <a:p>
            <a:pPr lvl="1"/>
            <a:r>
              <a:rPr lang="en-US" dirty="0" smtClean="0"/>
              <a:t>Purpose</a:t>
            </a:r>
            <a:endParaRPr lang="en-US" dirty="0"/>
          </a:p>
          <a:p>
            <a:pPr lvl="1"/>
            <a:r>
              <a:rPr lang="en-US" dirty="0" smtClean="0"/>
              <a:t>Where we are going</a:t>
            </a:r>
          </a:p>
          <a:p>
            <a:r>
              <a:rPr lang="en-US" dirty="0" smtClean="0"/>
              <a:t>Review what we’ve done</a:t>
            </a:r>
          </a:p>
          <a:p>
            <a:pPr lvl="1"/>
            <a:r>
              <a:rPr lang="en-US" dirty="0" smtClean="0"/>
              <a:t>Processors</a:t>
            </a:r>
          </a:p>
          <a:p>
            <a:pPr lvl="1"/>
            <a:r>
              <a:rPr lang="en-US" dirty="0" smtClean="0"/>
              <a:t>Linux </a:t>
            </a:r>
            <a:r>
              <a:rPr lang="en-US" dirty="0" smtClean="0"/>
              <a:t>LKM</a:t>
            </a:r>
          </a:p>
          <a:p>
            <a:pPr lvl="1"/>
            <a:r>
              <a:rPr lang="en-US" dirty="0" smtClean="0"/>
              <a:t>Real-time scheduling algorithms and issues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Formal proposal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Topic groups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80660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You’ve thought about your design quite a bit.</a:t>
            </a:r>
          </a:p>
          <a:p>
            <a:pPr lvl="1"/>
            <a:r>
              <a:rPr lang="en-US" dirty="0" smtClean="0"/>
              <a:t>Now I’m going to ask you to write it up fairly formally.  </a:t>
            </a:r>
          </a:p>
          <a:p>
            <a:pPr lvl="1"/>
            <a:r>
              <a:rPr lang="en-US" dirty="0" smtClean="0"/>
              <a:t>Probably going to be around 10-12 pages.</a:t>
            </a:r>
          </a:p>
          <a:p>
            <a:pPr lvl="2"/>
            <a:r>
              <a:rPr lang="en-US" dirty="0" smtClean="0"/>
              <a:t>Anything less than 8 probably isn’t complete</a:t>
            </a:r>
          </a:p>
          <a:p>
            <a:pPr lvl="2"/>
            <a:r>
              <a:rPr lang="en-US" dirty="0" smtClean="0"/>
              <a:t>Anything more than 20 isn’t tight.</a:t>
            </a:r>
          </a:p>
          <a:p>
            <a:pPr lvl="1"/>
            <a:r>
              <a:rPr lang="en-US" dirty="0" smtClean="0"/>
              <a:t>Due a week from today.</a:t>
            </a:r>
          </a:p>
          <a:p>
            <a:pPr lvl="2"/>
            <a:r>
              <a:rPr lang="en-US" dirty="0" smtClean="0"/>
              <a:t>Parts already written…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Discuss class</a:t>
            </a:r>
          </a:p>
          <a:p>
            <a:pPr lvl="1"/>
            <a:r>
              <a:rPr lang="en-US" dirty="0" smtClean="0"/>
              <a:t>Purpose</a:t>
            </a:r>
            <a:endParaRPr lang="en-US" dirty="0"/>
          </a:p>
          <a:p>
            <a:pPr lvl="1"/>
            <a:r>
              <a:rPr lang="en-US" dirty="0" smtClean="0"/>
              <a:t>Where we are going</a:t>
            </a:r>
          </a:p>
          <a:p>
            <a:r>
              <a:rPr lang="en-US" dirty="0" smtClean="0"/>
              <a:t>Review what we’ve done</a:t>
            </a:r>
          </a:p>
          <a:p>
            <a:pPr lvl="1"/>
            <a:r>
              <a:rPr lang="en-US" dirty="0" smtClean="0"/>
              <a:t>Processors</a:t>
            </a:r>
          </a:p>
          <a:p>
            <a:pPr lvl="1"/>
            <a:r>
              <a:rPr lang="en-US" dirty="0" smtClean="0"/>
              <a:t>Linux </a:t>
            </a:r>
            <a:r>
              <a:rPr lang="en-US" dirty="0" smtClean="0"/>
              <a:t>LKM</a:t>
            </a:r>
          </a:p>
          <a:p>
            <a:pPr lvl="1"/>
            <a:r>
              <a:rPr lang="en-US" dirty="0" smtClean="0"/>
              <a:t>Real-time scheduling algorithms and issues</a:t>
            </a:r>
          </a:p>
          <a:p>
            <a:r>
              <a:rPr lang="en-US" dirty="0" smtClean="0"/>
              <a:t>Formal proposal</a:t>
            </a:r>
            <a:endParaRPr lang="en-US" dirty="0" smtClean="0"/>
          </a:p>
          <a:p>
            <a:r>
              <a:rPr lang="en-US" dirty="0" smtClean="0"/>
              <a:t>Topic groups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80660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lists of stuff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Topics to cover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45452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b="1" i="1" dirty="0" smtClean="0"/>
              <a:t>Design Intent</a:t>
            </a:r>
            <a:endParaRPr lang="en-US" dirty="0" smtClean="0"/>
          </a:p>
          <a:p>
            <a:pPr lvl="1"/>
            <a:r>
              <a:rPr lang="en-US" dirty="0" smtClean="0"/>
              <a:t>what problem is the design solving?</a:t>
            </a:r>
            <a:endParaRPr lang="en-US" dirty="0" smtClean="0"/>
          </a:p>
          <a:p>
            <a:pPr lvl="0"/>
            <a:r>
              <a:rPr lang="en-US" b="1" i="1" dirty="0" smtClean="0"/>
              <a:t>Design &amp; Engineering </a:t>
            </a:r>
            <a:r>
              <a:rPr lang="en-US" b="1" i="1" dirty="0" smtClean="0"/>
              <a:t>Criteria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 smtClean="0"/>
              <a:t>list of features/characteristics that are required.  </a:t>
            </a:r>
          </a:p>
          <a:p>
            <a:pPr lvl="0"/>
            <a:r>
              <a:rPr lang="en-US" b="1" i="1" dirty="0" smtClean="0"/>
              <a:t>Proposed </a:t>
            </a:r>
            <a:r>
              <a:rPr lang="en-US" b="1" i="1" dirty="0" smtClean="0"/>
              <a:t>Solutions</a:t>
            </a:r>
            <a:endParaRPr lang="en-US" dirty="0" smtClean="0"/>
          </a:p>
          <a:p>
            <a:pPr lvl="1"/>
            <a:r>
              <a:rPr lang="en-US" dirty="0" smtClean="0"/>
              <a:t>describe </a:t>
            </a:r>
            <a:r>
              <a:rPr lang="en-US" dirty="0" smtClean="0"/>
              <a:t>at least two distinct solutions that meet the Intent and Criterion described above.  Pick one of those solutions and provide</a:t>
            </a:r>
          </a:p>
          <a:p>
            <a:pPr lvl="2"/>
            <a:r>
              <a:rPr lang="en-US" b="1" i="1" dirty="0" smtClean="0"/>
              <a:t>Budget and Bill of Materials</a:t>
            </a:r>
            <a:r>
              <a:rPr lang="en-US" dirty="0" smtClean="0"/>
              <a:t>—a list of materials that will be used.</a:t>
            </a:r>
          </a:p>
          <a:p>
            <a:pPr lvl="2"/>
            <a:r>
              <a:rPr lang="en-US" b="1" i="1" dirty="0" smtClean="0"/>
              <a:t>Gantt Chart—</a:t>
            </a:r>
            <a:r>
              <a:rPr lang="en-US" dirty="0" smtClean="0"/>
              <a:t>a list of topics to be done, when they will be done and what they are dependent on.  </a:t>
            </a:r>
          </a:p>
          <a:p>
            <a:pPr lvl="0"/>
            <a:r>
              <a:rPr lang="en-US" b="1" i="1" dirty="0" smtClean="0"/>
              <a:t>Team Agreement</a:t>
            </a:r>
            <a:r>
              <a:rPr lang="en-US" dirty="0" smtClean="0"/>
              <a:t>—what are the group expectations?  When and where will regular meetings be held</a:t>
            </a:r>
            <a:r>
              <a:rPr lang="en-US" dirty="0" smtClean="0"/>
              <a:t>?</a:t>
            </a:r>
            <a:r>
              <a:rPr lang="en-US" dirty="0" smtClean="0"/>
              <a:t> 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Organization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302125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Executive summary </a:t>
            </a:r>
          </a:p>
          <a:p>
            <a:pPr lvl="1"/>
            <a:r>
              <a:rPr lang="en-US" dirty="0" smtClean="0"/>
              <a:t>about half a page that summarizes the whole document.</a:t>
            </a:r>
          </a:p>
          <a:p>
            <a:pPr lvl="1"/>
            <a:r>
              <a:rPr lang="en-US" dirty="0" smtClean="0"/>
              <a:t>Boss might only read this.</a:t>
            </a:r>
          </a:p>
          <a:p>
            <a:r>
              <a:rPr lang="en-US" b="1" dirty="0" smtClean="0"/>
              <a:t>High-level description</a:t>
            </a:r>
          </a:p>
          <a:p>
            <a:pPr lvl="1"/>
            <a:r>
              <a:rPr lang="en-US" dirty="0" smtClean="0"/>
              <a:t>Covers design intent, criteria and two proposed solutions.</a:t>
            </a:r>
          </a:p>
          <a:p>
            <a:r>
              <a:rPr lang="en-US" b="1" dirty="0" smtClean="0"/>
              <a:t>Implementation</a:t>
            </a:r>
          </a:p>
          <a:p>
            <a:pPr lvl="1"/>
            <a:r>
              <a:rPr lang="en-US" dirty="0" smtClean="0"/>
              <a:t>Details of one solution.</a:t>
            </a:r>
          </a:p>
          <a:p>
            <a:pPr lvl="1"/>
            <a:r>
              <a:rPr lang="en-US" dirty="0" smtClean="0"/>
              <a:t>Schedule &amp; budget</a:t>
            </a:r>
          </a:p>
          <a:p>
            <a:pPr lvl="1"/>
            <a:r>
              <a:rPr lang="en-US" dirty="0" smtClean="0"/>
              <a:t>Design Expo plans</a:t>
            </a:r>
          </a:p>
          <a:p>
            <a:r>
              <a:rPr lang="en-US" b="1" dirty="0" smtClean="0"/>
              <a:t>Conclusion</a:t>
            </a:r>
          </a:p>
          <a:p>
            <a:pPr lvl="1"/>
            <a:r>
              <a:rPr lang="en-US" dirty="0" smtClean="0"/>
              <a:t>Sum up what the problem is, how you plan on solving it.</a:t>
            </a:r>
          </a:p>
          <a:p>
            <a:r>
              <a:rPr lang="en-US" dirty="0" smtClean="0"/>
              <a:t>Appendices</a:t>
            </a:r>
          </a:p>
          <a:p>
            <a:pPr lvl="1"/>
            <a:r>
              <a:rPr lang="en-US" dirty="0" smtClean="0"/>
              <a:t>Design criteria in table format  with some notes</a:t>
            </a:r>
          </a:p>
          <a:p>
            <a:pPr lvl="1"/>
            <a:r>
              <a:rPr lang="en-US" dirty="0" smtClean="0"/>
              <a:t>Group agreement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Discuss class</a:t>
            </a:r>
          </a:p>
          <a:p>
            <a:pPr lvl="1"/>
            <a:r>
              <a:rPr lang="en-US" dirty="0" smtClean="0"/>
              <a:t>Purpose</a:t>
            </a:r>
            <a:endParaRPr lang="en-US" dirty="0"/>
          </a:p>
          <a:p>
            <a:pPr lvl="1"/>
            <a:r>
              <a:rPr lang="en-US" dirty="0" smtClean="0"/>
              <a:t>Where we are going</a:t>
            </a:r>
          </a:p>
          <a:p>
            <a:r>
              <a:rPr lang="en-US" dirty="0" smtClean="0"/>
              <a:t>Review what we’ve done</a:t>
            </a:r>
          </a:p>
          <a:p>
            <a:pPr lvl="1"/>
            <a:r>
              <a:rPr lang="en-US" dirty="0" smtClean="0"/>
              <a:t>Processors</a:t>
            </a:r>
          </a:p>
          <a:p>
            <a:pPr lvl="1"/>
            <a:r>
              <a:rPr lang="en-US" dirty="0" smtClean="0"/>
              <a:t>Linux </a:t>
            </a:r>
            <a:r>
              <a:rPr lang="en-US" dirty="0" smtClean="0"/>
              <a:t>LKM</a:t>
            </a:r>
          </a:p>
          <a:p>
            <a:pPr lvl="1"/>
            <a:r>
              <a:rPr lang="en-US" dirty="0" smtClean="0"/>
              <a:t>Real-time scheduling algorithms and issues</a:t>
            </a:r>
          </a:p>
          <a:p>
            <a:r>
              <a:rPr lang="en-US" dirty="0" smtClean="0"/>
              <a:t>Formal proposal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Topic groups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660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Each group is of 2-3 students.</a:t>
            </a:r>
          </a:p>
          <a:p>
            <a:pPr lvl="1"/>
            <a:r>
              <a:rPr lang="en-US" dirty="0" smtClean="0"/>
              <a:t>Talk should be ~25 minutes for a group of 2</a:t>
            </a:r>
          </a:p>
          <a:p>
            <a:pPr lvl="1"/>
            <a:r>
              <a:rPr lang="en-US" dirty="0" smtClean="0"/>
              <a:t>~35 for group of 3.</a:t>
            </a:r>
          </a:p>
          <a:p>
            <a:r>
              <a:rPr lang="en-US" dirty="0" smtClean="0"/>
              <a:t>Not all members of the topic group can be from the same project group.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Topics can be nearly anything related to embedded systems.</a:t>
            </a:r>
          </a:p>
          <a:p>
            <a:pPr lvl="1"/>
            <a:r>
              <a:rPr lang="en-US" dirty="0" smtClean="0"/>
              <a:t>Bus overview</a:t>
            </a:r>
          </a:p>
          <a:p>
            <a:pPr lvl="1"/>
            <a:r>
              <a:rPr lang="en-US" dirty="0" smtClean="0"/>
              <a:t>Processor family overview</a:t>
            </a:r>
          </a:p>
          <a:p>
            <a:pPr lvl="1"/>
            <a:r>
              <a:rPr lang="en-US" dirty="0" smtClean="0"/>
              <a:t>Complex device overview</a:t>
            </a:r>
          </a:p>
          <a:p>
            <a:pPr lvl="1"/>
            <a:r>
              <a:rPr lang="en-US" dirty="0" smtClean="0"/>
              <a:t>Environmental issues</a:t>
            </a:r>
          </a:p>
          <a:p>
            <a:pPr lvl="1"/>
            <a:r>
              <a:rPr lang="en-US" dirty="0" smtClean="0"/>
              <a:t>Business practices (?)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and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Each group will give 2 practice talks.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Each group will write a paper </a:t>
            </a:r>
            <a:r>
              <a:rPr lang="en-US" smtClean="0"/>
              <a:t>on their topic.</a:t>
            </a:r>
            <a:endParaRPr lang="en-US" dirty="0"/>
          </a:p>
        </p:txBody>
      </p:sp>
      <p:pic>
        <p:nvPicPr>
          <p:cNvPr id="105474" name="Picture 2"/>
          <p:cNvPicPr>
            <a:picLocks noChangeAspect="1" noChangeArrowheads="1"/>
          </p:cNvPicPr>
          <p:nvPr/>
        </p:nvPicPr>
        <p:blipFill>
          <a:blip r:embed="rId3" cstate="print"/>
          <a:srcRect r="56493" b="-571"/>
          <a:stretch>
            <a:fillRect/>
          </a:stretch>
        </p:blipFill>
        <p:spPr bwMode="auto">
          <a:xfrm>
            <a:off x="228600" y="2819400"/>
            <a:ext cx="6788727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Discuss class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Purpose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Where we are going</a:t>
            </a:r>
          </a:p>
          <a:p>
            <a:r>
              <a:rPr lang="en-US" dirty="0" smtClean="0"/>
              <a:t>Review what we’ve done</a:t>
            </a:r>
          </a:p>
          <a:p>
            <a:pPr lvl="1"/>
            <a:r>
              <a:rPr lang="en-US" dirty="0" smtClean="0"/>
              <a:t>Processors</a:t>
            </a:r>
          </a:p>
          <a:p>
            <a:pPr lvl="1"/>
            <a:r>
              <a:rPr lang="en-US" dirty="0" smtClean="0"/>
              <a:t>Linux </a:t>
            </a:r>
            <a:r>
              <a:rPr lang="en-US" dirty="0" smtClean="0"/>
              <a:t>LKM</a:t>
            </a:r>
          </a:p>
          <a:p>
            <a:pPr lvl="1"/>
            <a:r>
              <a:rPr lang="en-US" dirty="0" smtClean="0"/>
              <a:t>Real-time scheduling algorithms and issues</a:t>
            </a:r>
          </a:p>
          <a:p>
            <a:r>
              <a:rPr lang="en-US" dirty="0" smtClean="0"/>
              <a:t>Formal proposal</a:t>
            </a:r>
            <a:endParaRPr lang="en-US" dirty="0" smtClean="0"/>
          </a:p>
          <a:p>
            <a:r>
              <a:rPr lang="en-US" dirty="0" smtClean="0"/>
              <a:t>Topic groups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80660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Purpose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53340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broad background </a:t>
            </a:r>
            <a:r>
              <a:rPr lang="en-US" dirty="0" smtClean="0"/>
              <a:t>in as many aspects of embedded systems as possible</a:t>
            </a:r>
          </a:p>
          <a:p>
            <a:pPr lvl="1"/>
            <a:r>
              <a:rPr lang="en-US" dirty="0" smtClean="0"/>
              <a:t>Very different types of processors (micro-controller, nearly desktop, </a:t>
            </a:r>
            <a:r>
              <a:rPr lang="en-US" dirty="0" err="1" smtClean="0"/>
              <a:t>SoC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Very different OS options</a:t>
            </a:r>
          </a:p>
          <a:p>
            <a:pPr lvl="2"/>
            <a:r>
              <a:rPr lang="en-US" dirty="0" smtClean="0"/>
              <a:t>No OS, real-time OS, nearly desktop OS.</a:t>
            </a:r>
          </a:p>
          <a:p>
            <a:pPr lvl="1"/>
            <a:r>
              <a:rPr lang="en-US" dirty="0" smtClean="0"/>
              <a:t>Get introduced to a huge variety of topics</a:t>
            </a:r>
          </a:p>
          <a:p>
            <a:pPr lvl="2"/>
            <a:r>
              <a:rPr lang="en-US" dirty="0" smtClean="0"/>
              <a:t>PCB design</a:t>
            </a:r>
          </a:p>
          <a:p>
            <a:pPr lvl="3"/>
            <a:r>
              <a:rPr lang="en-US" dirty="0" smtClean="0"/>
              <a:t>Tools,  including power distribution networks, EMI, etc.</a:t>
            </a:r>
          </a:p>
          <a:p>
            <a:pPr lvl="2"/>
            <a:r>
              <a:rPr lang="en-US" dirty="0" smtClean="0"/>
              <a:t>Gain familiarity with a huge variety  of common interfaces, devices and platforms</a:t>
            </a:r>
          </a:p>
          <a:p>
            <a:pPr lvl="2"/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276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You will gain this from:</a:t>
            </a:r>
          </a:p>
          <a:p>
            <a:pPr lvl="1"/>
            <a:r>
              <a:rPr lang="en-US" dirty="0" smtClean="0"/>
              <a:t>Lecture</a:t>
            </a:r>
          </a:p>
          <a:p>
            <a:pPr lvl="1"/>
            <a:r>
              <a:rPr lang="en-US" dirty="0" smtClean="0"/>
              <a:t>Lab</a:t>
            </a:r>
          </a:p>
          <a:p>
            <a:pPr lvl="1"/>
            <a:r>
              <a:rPr lang="en-US" dirty="0" smtClean="0"/>
              <a:t>Topics talks</a:t>
            </a:r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Discuss class: purpose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4384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267200" cy="4724399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deep understanding </a:t>
            </a:r>
            <a:r>
              <a:rPr lang="en-US" dirty="0" smtClean="0"/>
              <a:t>of a narrow set of embedded topics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principled and experiential </a:t>
            </a:r>
            <a:r>
              <a:rPr lang="en-US" b="1" dirty="0" smtClean="0"/>
              <a:t>understanding of design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3886200" cy="4525963"/>
          </a:xfrm>
        </p:spPr>
        <p:txBody>
          <a:bodyPr/>
          <a:lstStyle/>
          <a:p>
            <a:r>
              <a:rPr lang="en-US" dirty="0" smtClean="0"/>
              <a:t>These two goals are achieved in part though lecture, but mostly via the project.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Discuss class: purpose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760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time?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Types of processors and their trade-offs</a:t>
            </a:r>
          </a:p>
          <a:p>
            <a:pPr lvl="1"/>
            <a:r>
              <a:rPr lang="en-US" dirty="0" smtClean="0"/>
              <a:t>Cost, power, interfacing capability, size</a:t>
            </a:r>
          </a:p>
          <a:p>
            <a:r>
              <a:rPr lang="en-US" dirty="0" smtClean="0"/>
              <a:t>PCB design</a:t>
            </a:r>
          </a:p>
          <a:p>
            <a:pPr lvl="1"/>
            <a:r>
              <a:rPr lang="en-US" dirty="0" smtClean="0"/>
              <a:t>Basics, power distribution networks, EMI</a:t>
            </a:r>
          </a:p>
          <a:p>
            <a:r>
              <a:rPr lang="en-US" dirty="0" smtClean="0"/>
              <a:t>OS basics</a:t>
            </a:r>
          </a:p>
          <a:p>
            <a:pPr lvl="1"/>
            <a:r>
              <a:rPr lang="en-US" dirty="0" smtClean="0"/>
              <a:t>Device drivers, Embedded Linux, </a:t>
            </a:r>
            <a:r>
              <a:rPr lang="en-US" dirty="0" err="1" smtClean="0"/>
              <a:t>RTOSes</a:t>
            </a:r>
            <a:endParaRPr lang="en-US" dirty="0" smtClean="0"/>
          </a:p>
          <a:p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Formal design techniques and terminology.</a:t>
            </a:r>
          </a:p>
          <a:p>
            <a:r>
              <a:rPr lang="en-US" dirty="0" smtClean="0"/>
              <a:t>Student talks</a:t>
            </a:r>
          </a:p>
          <a:p>
            <a:pPr lvl="1"/>
            <a:r>
              <a:rPr lang="en-US" dirty="0" smtClean="0"/>
              <a:t>Gaining familiarity with a huge variety of topics</a:t>
            </a:r>
          </a:p>
          <a:p>
            <a:pPr lvl="1"/>
            <a:r>
              <a:rPr lang="en-US" dirty="0" smtClean="0"/>
              <a:t>How to give a technical talk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Discuss class: Where are we going?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941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time?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Microcontrollers (Labs 1 &amp; 2)</a:t>
            </a:r>
          </a:p>
          <a:p>
            <a:r>
              <a:rPr lang="en-US" dirty="0" smtClean="0"/>
              <a:t>Interface design (Lab 2)</a:t>
            </a:r>
          </a:p>
          <a:p>
            <a:r>
              <a:rPr lang="en-US" dirty="0" smtClean="0"/>
              <a:t>PCB CAD tools (Lab 3)</a:t>
            </a:r>
          </a:p>
          <a:p>
            <a:r>
              <a:rPr lang="en-US" dirty="0" smtClean="0"/>
              <a:t>Device drivers in a desktop OS (Lab 4)</a:t>
            </a:r>
          </a:p>
          <a:p>
            <a:r>
              <a:rPr lang="en-US" dirty="0" smtClean="0"/>
              <a:t>Pros/cons of a real OS in embedded systems (Lab 4)</a:t>
            </a:r>
          </a:p>
          <a:p>
            <a:r>
              <a:rPr lang="en-US" dirty="0" smtClean="0"/>
              <a:t>Using a RTOS (Lab 5)</a:t>
            </a:r>
          </a:p>
          <a:p>
            <a:r>
              <a:rPr lang="en-US" dirty="0" smtClean="0"/>
              <a:t>Gaining familiarity with a variety of embedded systems platforms (Labs 1,2,4 &amp; 5)</a:t>
            </a:r>
          </a:p>
          <a:p>
            <a:pPr lvl="1"/>
            <a:r>
              <a:rPr lang="en-US" dirty="0" smtClean="0"/>
              <a:t>You will see 4 platforms and 4 programming </a:t>
            </a:r>
            <a:r>
              <a:rPr lang="en-US" dirty="0" err="1" smtClean="0"/>
              <a:t>enviornments</a:t>
            </a:r>
            <a:r>
              <a:rPr lang="en-US" dirty="0" smtClean="0"/>
              <a:t>!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Discuss class: Where are we going?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180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Applying design techniques</a:t>
            </a:r>
          </a:p>
          <a:p>
            <a:pPr lvl="1"/>
            <a:r>
              <a:rPr lang="en-US" dirty="0" smtClean="0"/>
              <a:t>Specifying requirements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Discuss class: Where are we going?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755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Discuss class</a:t>
            </a:r>
          </a:p>
          <a:p>
            <a:pPr lvl="1"/>
            <a:r>
              <a:rPr lang="en-US" dirty="0" smtClean="0"/>
              <a:t>Purpose</a:t>
            </a:r>
            <a:endParaRPr lang="en-US" dirty="0"/>
          </a:p>
          <a:p>
            <a:pPr lvl="1"/>
            <a:r>
              <a:rPr lang="en-US" dirty="0" smtClean="0"/>
              <a:t>Where we are going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Review what we’ve done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Processors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Linux </a:t>
            </a:r>
            <a:r>
              <a:rPr lang="en-US" dirty="0" smtClean="0">
                <a:solidFill>
                  <a:srgbClr val="FF0000"/>
                </a:solidFill>
              </a:rPr>
              <a:t>LKM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Real-time scheduling algorithms and issues</a:t>
            </a:r>
          </a:p>
          <a:p>
            <a:r>
              <a:rPr lang="en-US" dirty="0" smtClean="0"/>
              <a:t>Formal proposal</a:t>
            </a:r>
            <a:endParaRPr lang="en-US" dirty="0" smtClean="0"/>
          </a:p>
          <a:p>
            <a:r>
              <a:rPr lang="en-US" dirty="0" smtClean="0"/>
              <a:t>Topic groups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80660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4042</TotalTime>
  <Words>1217</Words>
  <Application>Microsoft Office PowerPoint</Application>
  <PresentationFormat>On-screen Show (4:3)</PresentationFormat>
  <Paragraphs>258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EECS 498 Advanced Embedded Systems</vt:lpstr>
      <vt:lpstr>Today</vt:lpstr>
      <vt:lpstr>Today</vt:lpstr>
      <vt:lpstr>Purpose (1/2)</vt:lpstr>
      <vt:lpstr>Purpose (2/2)</vt:lpstr>
      <vt:lpstr>Lecture time?</vt:lpstr>
      <vt:lpstr>Lab time?</vt:lpstr>
      <vt:lpstr>Project time</vt:lpstr>
      <vt:lpstr>Today</vt:lpstr>
      <vt:lpstr>Review</vt:lpstr>
      <vt:lpstr>Categorizing embedded processors</vt:lpstr>
      <vt:lpstr>PCB</vt:lpstr>
      <vt:lpstr>Desktop OS for embedded systems</vt:lpstr>
      <vt:lpstr>What is a Real-Time System?</vt:lpstr>
      <vt:lpstr>RTOS</vt:lpstr>
      <vt:lpstr>QNX sales pitch</vt:lpstr>
      <vt:lpstr>RTOS</vt:lpstr>
      <vt:lpstr>Today</vt:lpstr>
      <vt:lpstr>Formal proposal</vt:lpstr>
      <vt:lpstr>Two lists of stuff</vt:lpstr>
      <vt:lpstr>Today</vt:lpstr>
      <vt:lpstr>Topic groups</vt:lpstr>
      <vt:lpstr>Practice and writing</vt:lpstr>
    </vt:vector>
  </TitlesOfParts>
  <Company>University of Michigan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Linux Device Drivers</dc:title>
  <dc:creator>brehob</dc:creator>
  <cp:lastModifiedBy>brehob</cp:lastModifiedBy>
  <cp:revision>99</cp:revision>
  <dcterms:created xsi:type="dcterms:W3CDTF">2011-11-01T03:15:58Z</dcterms:created>
  <dcterms:modified xsi:type="dcterms:W3CDTF">2012-09-26T18:58:50Z</dcterms:modified>
</cp:coreProperties>
</file>