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1"/>
  </p:notesMasterIdLst>
  <p:sldIdLst>
    <p:sldId id="256" r:id="rId4"/>
    <p:sldId id="279" r:id="rId5"/>
    <p:sldId id="317" r:id="rId6"/>
    <p:sldId id="259" r:id="rId7"/>
    <p:sldId id="260" r:id="rId8"/>
    <p:sldId id="262" r:id="rId9"/>
    <p:sldId id="263" r:id="rId10"/>
    <p:sldId id="278" r:id="rId11"/>
    <p:sldId id="318" r:id="rId12"/>
    <p:sldId id="280" r:id="rId13"/>
    <p:sldId id="281" r:id="rId14"/>
    <p:sldId id="283" r:id="rId15"/>
    <p:sldId id="282" r:id="rId16"/>
    <p:sldId id="285" r:id="rId17"/>
    <p:sldId id="284" r:id="rId18"/>
    <p:sldId id="286" r:id="rId19"/>
    <p:sldId id="287" r:id="rId20"/>
    <p:sldId id="319" r:id="rId21"/>
    <p:sldId id="288" r:id="rId22"/>
    <p:sldId id="290" r:id="rId23"/>
    <p:sldId id="291" r:id="rId24"/>
    <p:sldId id="292" r:id="rId25"/>
    <p:sldId id="294" r:id="rId26"/>
    <p:sldId id="295" r:id="rId27"/>
    <p:sldId id="297" r:id="rId28"/>
    <p:sldId id="298" r:id="rId29"/>
    <p:sldId id="299" r:id="rId30"/>
    <p:sldId id="300" r:id="rId31"/>
    <p:sldId id="301" r:id="rId32"/>
    <p:sldId id="302" r:id="rId33"/>
    <p:sldId id="309" r:id="rId34"/>
    <p:sldId id="320" r:id="rId35"/>
    <p:sldId id="303" r:id="rId36"/>
    <p:sldId id="305" r:id="rId37"/>
    <p:sldId id="306" r:id="rId38"/>
    <p:sldId id="307" r:id="rId39"/>
    <p:sldId id="308" r:id="rId40"/>
    <p:sldId id="289" r:id="rId41"/>
    <p:sldId id="310" r:id="rId42"/>
    <p:sldId id="321" r:id="rId43"/>
    <p:sldId id="311" r:id="rId44"/>
    <p:sldId id="312" r:id="rId45"/>
    <p:sldId id="313" r:id="rId46"/>
    <p:sldId id="314" r:id="rId47"/>
    <p:sldId id="322" r:id="rId48"/>
    <p:sldId id="315" r:id="rId49"/>
    <p:sldId id="316" r:id="rId5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2DE6D7-1EF7-4281-9284-B1F30FEBFB87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251F64A-5ABC-4089-B4D8-D035D4D3A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21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EECS 498</a:t>
            </a:r>
            <a:br>
              <a:rPr lang="en-US" dirty="0" smtClean="0"/>
            </a:br>
            <a:r>
              <a:rPr lang="en-US" dirty="0" smtClean="0"/>
              <a:t>Advanced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Mark </a:t>
            </a:r>
            <a:r>
              <a:rPr lang="en-US" dirty="0" err="1" smtClean="0"/>
              <a:t>Brehob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338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821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33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65258-F2B4-4860-A487-A57543D215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26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00BEF-02C6-4751-856E-6EC649829B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81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F6B3-6B44-4C3E-A9C4-5810B7C16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98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1D38-F701-406D-B5FC-0DE542317F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75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7B2B6-81DA-4C28-8B4E-260DCF4C1C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71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4F113-2846-4867-A62E-C2F791FB0B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84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277C0-F1DA-4C3A-9EFD-77B1EC5B54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86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90163-2FA8-4555-97BC-864B0D1D73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61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9074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BB205-DB19-46AB-A1D1-096EC1FEC4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89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19A4F-363E-40F8-A247-CD6B5D15C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74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4C7F8-E896-42C1-8237-9CA7203CB7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326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EECS 498</a:t>
            </a:r>
            <a:br>
              <a:rPr lang="en-US" dirty="0" smtClean="0"/>
            </a:br>
            <a:r>
              <a:rPr lang="en-US" dirty="0" smtClean="0"/>
              <a:t>Advanced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Dr. Mark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Brehob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4793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750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341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407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4454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4567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19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359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315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7658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2830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339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432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651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012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646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344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781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F17D-4815-442D-AC87-43FAC6E0655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6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070EF6-EE14-4632-8EB4-0FAFB111FC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93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61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cs.uiowa.edu/~jones/security/notes/06.s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edded-tips.blogspo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osabook.org/en/freertos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498</a:t>
            </a:r>
            <a:br>
              <a:rPr lang="en-US" dirty="0" smtClean="0"/>
            </a:br>
            <a:r>
              <a:rPr lang="en-US" dirty="0" smtClean="0"/>
              <a:t>Advanced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/>
              <a:t>7</a:t>
            </a:r>
            <a:r>
              <a:rPr lang="en-US" dirty="0" smtClean="0"/>
              <a:t>:</a:t>
            </a:r>
          </a:p>
          <a:p>
            <a:r>
              <a:rPr lang="en-US" dirty="0" smtClean="0"/>
              <a:t>An Introduction to Real Time </a:t>
            </a:r>
            <a:r>
              <a:rPr lang="en-US" dirty="0" err="1" smtClean="0"/>
              <a:t>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2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an RTOS?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Well, to manage to meet RT deadlines (duh).</a:t>
            </a:r>
          </a:p>
          <a:p>
            <a:pPr lvl="1"/>
            <a:r>
              <a:rPr lang="en-US" dirty="0" smtClean="0"/>
              <a:t>While that’s all we </a:t>
            </a:r>
            <a:r>
              <a:rPr lang="en-US" b="1" i="1" dirty="0" smtClean="0"/>
              <a:t>need</a:t>
            </a:r>
            <a:r>
              <a:rPr lang="en-US" dirty="0" smtClean="0"/>
              <a:t> we’d </a:t>
            </a:r>
            <a:r>
              <a:rPr lang="en-US" b="1" i="1" dirty="0" smtClean="0"/>
              <a:t>like</a:t>
            </a:r>
            <a:r>
              <a:rPr lang="en-US" dirty="0" smtClean="0"/>
              <a:t> a lot more.</a:t>
            </a:r>
          </a:p>
          <a:p>
            <a:pPr lvl="2"/>
            <a:r>
              <a:rPr lang="en-US" dirty="0" smtClean="0"/>
              <a:t>After all, we can meet RT deadlines fairly well on the bare metal (no OS)</a:t>
            </a:r>
          </a:p>
          <a:p>
            <a:pPr lvl="3"/>
            <a:r>
              <a:rPr lang="en-US" dirty="0" smtClean="0"/>
              <a:t>But doing this is time consuming and difficult to get right as the system gets large.</a:t>
            </a:r>
          </a:p>
          <a:p>
            <a:pPr lvl="2"/>
            <a:r>
              <a:rPr lang="en-US" dirty="0" smtClean="0"/>
              <a:t>We’d </a:t>
            </a:r>
            <a:r>
              <a:rPr lang="en-US" b="1" i="1" dirty="0" smtClean="0"/>
              <a:t>like</a:t>
            </a:r>
            <a:r>
              <a:rPr lang="en-US" dirty="0" smtClean="0"/>
              <a:t> something that supports us</a:t>
            </a:r>
          </a:p>
          <a:p>
            <a:pPr lvl="3"/>
            <a:r>
              <a:rPr lang="en-US" dirty="0" smtClean="0"/>
              <a:t>Deadlines met</a:t>
            </a:r>
          </a:p>
          <a:p>
            <a:pPr lvl="3"/>
            <a:r>
              <a:rPr lang="en-US" dirty="0" smtClean="0"/>
              <a:t>Interrupts just work</a:t>
            </a:r>
          </a:p>
          <a:p>
            <a:pPr lvl="3"/>
            <a:r>
              <a:rPr lang="en-US" dirty="0" smtClean="0"/>
              <a:t>Tasks stay out of each others way</a:t>
            </a:r>
          </a:p>
          <a:p>
            <a:pPr lvl="3"/>
            <a:r>
              <a:rPr lang="en-US" dirty="0" smtClean="0"/>
              <a:t>Device drivers already written (and tested!) for us</a:t>
            </a:r>
          </a:p>
          <a:p>
            <a:pPr lvl="3"/>
            <a:r>
              <a:rPr lang="en-US" dirty="0" smtClean="0"/>
              <a:t>Portable—runs on a huge variety of systems</a:t>
            </a:r>
          </a:p>
          <a:p>
            <a:pPr lvl="3"/>
            <a:r>
              <a:rPr lang="en-US" dirty="0" smtClean="0"/>
              <a:t>Oh, and nearly no overhead so we can use a small device!</a:t>
            </a:r>
          </a:p>
          <a:p>
            <a:pPr lvl="4"/>
            <a:r>
              <a:rPr lang="en-US" dirty="0" smtClean="0"/>
              <a:t>That is a small memory and CPU footprint.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8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features we’d like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Deadlines </a:t>
            </a:r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specify scheduling algorithm</a:t>
            </a:r>
          </a:p>
          <a:p>
            <a:pPr lvl="1"/>
            <a:r>
              <a:rPr lang="en-US" dirty="0" smtClean="0"/>
              <a:t>We’d like priority inversion dealt with</a:t>
            </a:r>
          </a:p>
          <a:p>
            <a:r>
              <a:rPr lang="en-US" dirty="0" smtClean="0"/>
              <a:t>Interrupts are fast</a:t>
            </a:r>
          </a:p>
          <a:p>
            <a:pPr lvl="1"/>
            <a:r>
              <a:rPr lang="en-US" dirty="0" smtClean="0"/>
              <a:t>So tasks with tight deadlines get service as fast as possible</a:t>
            </a:r>
          </a:p>
          <a:p>
            <a:pPr lvl="2"/>
            <a:r>
              <a:rPr lang="en-US" dirty="0" smtClean="0"/>
              <a:t>Basically—rarely disable interrupts and when doing so only for a short time.</a:t>
            </a:r>
          </a:p>
          <a:p>
            <a:pPr lvl="1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Interrupts just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need to worry about saving/restoring registers</a:t>
            </a:r>
          </a:p>
          <a:p>
            <a:pPr lvl="1"/>
            <a:r>
              <a:rPr lang="en-US" dirty="0" smtClean="0"/>
              <a:t>Which C just generally does for us anyways.</a:t>
            </a:r>
          </a:p>
          <a:p>
            <a:r>
              <a:rPr lang="en-US" dirty="0" smtClean="0"/>
              <a:t>Interrupt prioritization easy to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96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Aside</a:t>
            </a:r>
            <a:r>
              <a:rPr lang="en-US" dirty="0" smtClean="0"/>
              <a:t>: What is priority inversion again?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Low priority task “C” locks resource “Z”.</a:t>
            </a:r>
          </a:p>
          <a:p>
            <a:r>
              <a:rPr lang="en-US" dirty="0" smtClean="0"/>
              <a:t>High priority task “A” preempts “A” then requests resource “Z”</a:t>
            </a:r>
          </a:p>
          <a:p>
            <a:pPr lvl="1"/>
            <a:r>
              <a:rPr lang="en-US" dirty="0" smtClean="0"/>
              <a:t>Deadlock, but solvable by having “A” sleep until resource is unlocked.</a:t>
            </a:r>
          </a:p>
          <a:p>
            <a:r>
              <a:rPr lang="en-US" dirty="0" smtClean="0"/>
              <a:t>But if medium priority “B” were to run, it would preempt C, thus effectively making C </a:t>
            </a:r>
            <a:r>
              <a:rPr lang="en-US" u="sng" dirty="0" smtClean="0"/>
              <a:t>and</a:t>
            </a:r>
            <a:r>
              <a:rPr lang="en-US" dirty="0" smtClean="0"/>
              <a:t> A run with a lower priority than B.</a:t>
            </a:r>
          </a:p>
          <a:p>
            <a:pPr lvl="1"/>
            <a:r>
              <a:rPr lang="en-US" dirty="0" smtClean="0"/>
              <a:t>Thus priority </a:t>
            </a:r>
            <a:r>
              <a:rPr lang="en-US" i="1" dirty="0" smtClean="0"/>
              <a:t>inversion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Solving it: Priority Inheritance</a:t>
            </a:r>
          </a:p>
          <a:p>
            <a:pPr lvl="1"/>
            <a:r>
              <a:rPr lang="en-US" dirty="0" smtClean="0"/>
              <a:t>When a high priority task sleeps because it is waiting on a lower priority task, have it boost the priority of the blocking task to its own priority. </a:t>
            </a:r>
          </a:p>
          <a:p>
            <a:r>
              <a:rPr lang="en-US" dirty="0" smtClean="0"/>
              <a:t>There are other solutions</a:t>
            </a:r>
          </a:p>
          <a:p>
            <a:pPr lvl="1"/>
            <a:r>
              <a:rPr lang="en-US" dirty="0" smtClean="0"/>
              <a:t>For example, if there are only 2 priorities this can’t happen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135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Detailed features we’d </a:t>
            </a:r>
            <a:r>
              <a:rPr lang="en-US" dirty="0" smtClean="0"/>
              <a:t>like:</a:t>
            </a:r>
            <a:br>
              <a:rPr lang="en-US" dirty="0" smtClean="0"/>
            </a:br>
            <a:r>
              <a:rPr lang="en-US" b="1" dirty="0"/>
              <a:t>Tasks stay out of each others </a:t>
            </a:r>
            <a:r>
              <a:rPr lang="en-US" b="1" dirty="0" smtClean="0"/>
              <a:t>way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is actually remarkably hard</a:t>
            </a:r>
          </a:p>
          <a:p>
            <a:pPr lvl="1"/>
            <a:r>
              <a:rPr lang="en-US" dirty="0" smtClean="0"/>
              <a:t>Clearly we need to worry about CPU utilization issues</a:t>
            </a:r>
          </a:p>
          <a:p>
            <a:pPr lvl="2"/>
            <a:r>
              <a:rPr lang="en-US" dirty="0" smtClean="0"/>
              <a:t>That is what our scheduling algorithm discussion was to address</a:t>
            </a:r>
          </a:p>
          <a:p>
            <a:pPr lvl="1"/>
            <a:r>
              <a:rPr lang="en-US" dirty="0" smtClean="0"/>
              <a:t>But we also need to worry about </a:t>
            </a:r>
            <a:r>
              <a:rPr lang="en-US" i="1" dirty="0" smtClean="0"/>
              <a:t>memory</a:t>
            </a:r>
            <a:r>
              <a:rPr lang="en-US" dirty="0" smtClean="0"/>
              <a:t> problems.</a:t>
            </a:r>
          </a:p>
          <a:p>
            <a:pPr lvl="2"/>
            <a:r>
              <a:rPr lang="en-US" dirty="0" smtClean="0"/>
              <a:t>One task running awry shouldn’t take the rest of the system down.</a:t>
            </a:r>
          </a:p>
          <a:p>
            <a:pPr lvl="1"/>
            <a:r>
              <a:rPr lang="en-US" dirty="0" smtClean="0"/>
              <a:t>So we want to prevent tasks from harming each other </a:t>
            </a:r>
          </a:p>
          <a:p>
            <a:pPr lvl="2"/>
            <a:r>
              <a:rPr lang="en-US" dirty="0" smtClean="0"/>
              <a:t>This can be </a:t>
            </a:r>
            <a:r>
              <a:rPr lang="en-US" b="1" i="1" u="sng" dirty="0" smtClean="0"/>
              <a:t>key</a:t>
            </a:r>
            <a:r>
              <a:rPr lang="en-US" dirty="0" smtClean="0"/>
              <a:t>.  If we want mission critical systems sharing the CPU with less important things we have to do this.</a:t>
            </a:r>
          </a:p>
          <a:p>
            <a:pPr lvl="2"/>
            <a:r>
              <a:rPr lang="en-US" dirty="0" smtClean="0"/>
              <a:t>Alternative it to have separate processors.</a:t>
            </a:r>
          </a:p>
          <a:p>
            <a:pPr lvl="3"/>
            <a:r>
              <a:rPr lang="en-US" dirty="0" smtClean="0"/>
              <a:t>$$$$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standard way to do this is with page protection.</a:t>
            </a:r>
          </a:p>
          <a:p>
            <a:pPr lvl="1"/>
            <a:r>
              <a:rPr lang="en-US" dirty="0" smtClean="0"/>
              <a:t>If a process tries to access memory that isn’t its own, it fails.</a:t>
            </a:r>
          </a:p>
          <a:p>
            <a:pPr lvl="2"/>
            <a:r>
              <a:rPr lang="en-US" dirty="0" smtClean="0"/>
              <a:t>Probably a fault.</a:t>
            </a:r>
          </a:p>
          <a:p>
            <a:pPr lvl="2"/>
            <a:r>
              <a:rPr lang="en-US" dirty="0" smtClean="0"/>
              <a:t>This also makes debugging a LOT easier.</a:t>
            </a:r>
          </a:p>
          <a:p>
            <a:r>
              <a:rPr lang="en-US" dirty="0" smtClean="0"/>
              <a:t>This generally requires a lot of overhead.</a:t>
            </a:r>
          </a:p>
          <a:p>
            <a:pPr lvl="1"/>
            <a:r>
              <a:rPr lang="en-US" dirty="0" smtClean="0"/>
              <a:t>Need some sense of process number/switching </a:t>
            </a:r>
          </a:p>
          <a:p>
            <a:pPr lvl="1"/>
            <a:r>
              <a:rPr lang="en-US" dirty="0" smtClean="0"/>
              <a:t>Need some kind of MMU in hardware</a:t>
            </a:r>
          </a:p>
          <a:p>
            <a:pPr lvl="2"/>
            <a:r>
              <a:rPr lang="en-US" dirty="0" smtClean="0"/>
              <a:t>Most microcontrollers lack this…</a:t>
            </a:r>
          </a:p>
          <a:p>
            <a:pPr lvl="2"/>
            <a:r>
              <a:rPr lang="en-US" dirty="0" smtClean="0"/>
              <a:t>So we hit some kind of minimum size.</a:t>
            </a:r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6322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Further reading on page protection (short) </a:t>
            </a: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://homepage.cs.uiowa.edu/~</a:t>
            </a:r>
            <a:r>
              <a:rPr lang="en-US" sz="1100" dirty="0" smtClean="0">
                <a:hlinkClick r:id="rId3"/>
              </a:rPr>
              <a:t>jones/security/notes/06.shtml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26306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What is an MMU?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Management Unit</a:t>
            </a:r>
          </a:p>
          <a:p>
            <a:pPr lvl="1"/>
            <a:r>
              <a:rPr lang="en-US" dirty="0" smtClean="0"/>
              <a:t>Tracks what parts of memory a process can access.</a:t>
            </a:r>
          </a:p>
          <a:p>
            <a:pPr lvl="2"/>
            <a:r>
              <a:rPr lang="en-US" dirty="0" smtClean="0"/>
              <a:t>Actually a bit more complex as it manages this by mapping virtual addresses to physical ones.</a:t>
            </a:r>
          </a:p>
          <a:p>
            <a:pPr lvl="2"/>
            <a:r>
              <a:rPr lang="en-US" dirty="0" smtClean="0"/>
              <a:t>Keeps processes out of each other’s memory.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27982"/>
            <a:ext cx="4400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2028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Wikipedia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819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Silly Contest: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heapest </a:t>
            </a:r>
            <a:r>
              <a:rPr lang="en-US" b="1" dirty="0">
                <a:solidFill>
                  <a:srgbClr val="FF0000"/>
                </a:solidFill>
              </a:rPr>
              <a:t>device with an MMU at </a:t>
            </a:r>
            <a:r>
              <a:rPr lang="en-US" b="1" dirty="0" err="1">
                <a:solidFill>
                  <a:srgbClr val="FF0000"/>
                </a:solidFill>
              </a:rPr>
              <a:t>Digikey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(Quantity 1)?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Winner gets a candy bar next Monday!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0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Device drivers </a:t>
            </a:r>
            <a:r>
              <a:rPr lang="en-US" sz="3600" dirty="0" smtClean="0"/>
              <a:t>written </a:t>
            </a:r>
            <a:r>
              <a:rPr lang="en-US" sz="3600" dirty="0"/>
              <a:t>(and tested!) for </a:t>
            </a:r>
            <a:r>
              <a:rPr lang="en-US" sz="3600" dirty="0" smtClean="0"/>
              <a:t>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 the RTOS has drivers for all the on-board peripherals.</a:t>
            </a:r>
          </a:p>
          <a:p>
            <a:pPr lvl="1"/>
            <a:r>
              <a:rPr lang="en-US" dirty="0" smtClean="0"/>
              <a:t>It’s a lot easier to call a “configure_I2C()” function than to read the details of the device specification than to do the memory-mapped work yourself</a:t>
            </a:r>
          </a:p>
          <a:p>
            <a:pPr lvl="1"/>
            <a:r>
              <a:rPr lang="en-US" dirty="0" err="1" smtClean="0"/>
              <a:t>Hummm</a:t>
            </a:r>
            <a:r>
              <a:rPr lang="en-US" dirty="0" smtClean="0"/>
              <a:t>, this may be a standard task for 473 in the future.  Could be quite portable with some effort…</a:t>
            </a:r>
          </a:p>
          <a:p>
            <a:pPr lvl="2"/>
            <a:r>
              <a:rPr lang="en-US" dirty="0" smtClean="0"/>
              <a:t>I rather like this…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6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RTOS runs on many platforms.</a:t>
            </a:r>
          </a:p>
          <a:p>
            <a:pPr lvl="1"/>
            <a:r>
              <a:rPr lang="en-US" dirty="0" smtClean="0"/>
              <a:t>This is potentially incomputable with the previous slide.</a:t>
            </a:r>
          </a:p>
          <a:p>
            <a:pPr lvl="1"/>
            <a:r>
              <a:rPr lang="en-US" dirty="0" smtClean="0"/>
              <a:t>It’s actually darn hard to do even without </a:t>
            </a:r>
            <a:r>
              <a:rPr lang="en-US" dirty="0"/>
              <a:t>peripherals</a:t>
            </a:r>
            <a:endParaRPr lang="en-US" dirty="0" smtClean="0"/>
          </a:p>
          <a:p>
            <a:pPr lvl="2"/>
            <a:r>
              <a:rPr lang="en-US" dirty="0" smtClean="0"/>
              <a:t>For example I just spent 10 hours debugging a RTOS that had a pointer problem that only comes up if the pointer type is larger than the </a:t>
            </a:r>
            <a:r>
              <a:rPr lang="en-US" dirty="0" err="1" smtClean="0"/>
              <a:t>int</a:t>
            </a:r>
            <a:r>
              <a:rPr lang="en-US" dirty="0" smtClean="0"/>
              <a:t> type (20 bit pointers, 16 bit </a:t>
            </a:r>
            <a:r>
              <a:rPr lang="en-US" dirty="0" err="1" smtClean="0"/>
              <a:t>ints</a:t>
            </a:r>
            <a:r>
              <a:rPr lang="en-US" dirty="0" smtClean="0"/>
              <a:t>, yea!)</a:t>
            </a:r>
          </a:p>
          <a:p>
            <a:pPr lvl="2"/>
            <a:r>
              <a:rPr lang="en-US" dirty="0" smtClean="0"/>
              <a:t>Things like timers change and we certainly need timers.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91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Learning by example: </a:t>
            </a:r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by example: </a:t>
            </a:r>
            <a:r>
              <a:rPr lang="en-US" dirty="0" err="1" smtClean="0"/>
              <a:t>FreeRTOS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/>
              <a:t>taken from </a:t>
            </a:r>
            <a:r>
              <a:rPr lang="en-US" dirty="0" err="1"/>
              <a:t>Amr</a:t>
            </a:r>
            <a:r>
              <a:rPr lang="en-US" dirty="0"/>
              <a:t> Ali </a:t>
            </a:r>
            <a:r>
              <a:rPr lang="en-US" dirty="0" smtClean="0"/>
              <a:t>Abdel-</a:t>
            </a:r>
            <a:r>
              <a:rPr lang="en-US" dirty="0" err="1" smtClean="0"/>
              <a:t>Naby</a:t>
            </a:r>
            <a:endParaRPr lang="en-US" dirty="0"/>
          </a:p>
          <a:p>
            <a:pPr lvl="1"/>
            <a:r>
              <a:rPr lang="en-US" dirty="0"/>
              <a:t>Nice </a:t>
            </a:r>
            <a:r>
              <a:rPr lang="en-US" dirty="0" smtClean="0"/>
              <a:t>blog:</a:t>
            </a: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www.embedded-tips.blogspot.com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60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 dirty="0" err="1">
                <a:solidFill>
                  <a:srgbClr val="000066"/>
                </a:solidFill>
                <a:latin typeface="Arial" pitchFamily="34" charset="0"/>
              </a:rPr>
              <a:t>FreeRTOS</a:t>
            </a:r>
            <a:r>
              <a:rPr lang="en-US" sz="3600" dirty="0">
                <a:solidFill>
                  <a:srgbClr val="000066"/>
                </a:solidFill>
                <a:latin typeface="Arial" pitchFamily="34" charset="0"/>
              </a:rPr>
              <a:t> Features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Source code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Portable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</a:rPr>
              <a:t>Romable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Scalable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Preemptive and co-operative scheduling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Multitasking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Services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Interrupt management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Advanced features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Amr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Ali Abdel-Naby@2010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xmlns="" val="38675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Source Code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23011" y="2063115"/>
            <a:ext cx="3730467" cy="402336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High quality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Neat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Consistent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Organized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Commented </a:t>
            </a:r>
          </a:p>
          <a:p>
            <a:pPr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6160" y="2027739"/>
            <a:ext cx="5562600" cy="400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28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Portable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23011" y="2063116"/>
            <a:ext cx="3730467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Highly portable C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24 architectures supported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Assembly is kept minimum.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Ports are freely available in source code.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Other contributions do exist.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924" y="3351849"/>
            <a:ext cx="1677353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049" y="4380548"/>
            <a:ext cx="1830229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924" y="2133124"/>
            <a:ext cx="2734628" cy="9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726" y="3351849"/>
            <a:ext cx="1830228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726" y="4419126"/>
            <a:ext cx="1830228" cy="6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0023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Scalable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063115"/>
            <a:ext cx="4800600" cy="402336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Only use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services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you only need.</a:t>
            </a:r>
          </a:p>
          <a:p>
            <a:pPr marL="771517" lvl="2" indent="-257172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FreeRTOSConfig.h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Minimum footprint = 4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KB</a:t>
            </a: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Version in lab is 24 KB including the application (which is fairly large) and data for the OS and application.</a:t>
            </a:r>
          </a:p>
          <a:p>
            <a:pPr lvl="2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Pretty darn small for what you get. </a:t>
            </a:r>
          </a:p>
          <a:p>
            <a:pPr lvl="2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~6000 lines of code (including a lot of comments, maybe half that without?)</a:t>
            </a:r>
            <a:endParaRPr lang="en-US" sz="17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810477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01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Preemptive and Cooperative Scheduling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426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Preemptive scheduling: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Fully preemptive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Always runs the highest priority task that is ready to run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Comparable with other preemptive kernels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Used in conjunction with tasks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Cooperative scheduling: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Context switch occurs if: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 task/co-routine blocks 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Or a task/co-routine yields the CPU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Used in conjunction with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tasks/co-routines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xmlns="" val="32529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Multitasking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274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No software restriction on: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# of tasks that can be created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# of priorities that can be used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Priority assignment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More than one task can be assigned the same priority.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RR with time slice = 1 RTOS tick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xmlns="" val="34518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Services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91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Queues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Semaphores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Binary and counting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pitchFamily="34" charset="0"/>
              </a:rPr>
              <a:t>Mutexes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With priority inheritance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Support recursion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xmlns="" val="30515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Interrupts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2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An interrupt can suspend a task execution.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Interrupt mechanism is port dependent.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xmlns="" val="2851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Advanced Features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68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Execution tracing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Run time statistics collection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Memory management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Memory protection support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Stack overflow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protection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xmlns="" val="22632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 dirty="0" smtClean="0">
                <a:solidFill>
                  <a:srgbClr val="000066"/>
                </a:solidFill>
                <a:latin typeface="Arial" pitchFamily="34" charset="0"/>
              </a:rPr>
              <a:t>Device support in related </a:t>
            </a:r>
            <a:r>
              <a:rPr lang="en-US" sz="3600" dirty="0">
                <a:solidFill>
                  <a:srgbClr val="000066"/>
                </a:solidFill>
                <a:latin typeface="Arial" pitchFamily="34" charset="0"/>
              </a:rPr>
              <a:t>p</a:t>
            </a:r>
            <a:r>
              <a:rPr lang="en-US" sz="3600" dirty="0" smtClean="0">
                <a:solidFill>
                  <a:srgbClr val="000066"/>
                </a:solidFill>
                <a:latin typeface="Arial" pitchFamily="34" charset="0"/>
              </a:rPr>
              <a:t>roducts</a:t>
            </a:r>
            <a:endParaRPr lang="en-US" sz="36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68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Connect Suite from High Integrity Systems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TCP/IP stack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USB stack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Host and device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File systems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DOS compatible FAT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xmlns="" val="19932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Licensing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56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Modified GPL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Only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is GPL.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Independent modules that communicate with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through APIs can be anything else.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can’t be used in any comparisons without the authors’ permission.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xmlns="" val="303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runs on “ticks”</a:t>
            </a:r>
          </a:p>
          <a:p>
            <a:pPr lvl="1"/>
            <a:r>
              <a:rPr lang="en-US" dirty="0" smtClean="0"/>
              <a:t>Every tick the kernel runs and figures out what to do next.</a:t>
            </a:r>
          </a:p>
          <a:p>
            <a:pPr lvl="2"/>
            <a:r>
              <a:rPr lang="en-US" dirty="0" smtClean="0"/>
              <a:t>Interrupts have a different mechanism</a:t>
            </a:r>
          </a:p>
          <a:p>
            <a:pPr lvl="1"/>
            <a:r>
              <a:rPr lang="en-US" dirty="0" smtClean="0"/>
              <a:t>Basically hardware timer is set to generate regular interrupts and calls the scheduler.</a:t>
            </a:r>
          </a:p>
          <a:p>
            <a:pPr lvl="2"/>
            <a:r>
              <a:rPr lang="en-US" dirty="0" smtClean="0"/>
              <a:t>This means the OS eats one of the timers—you can’t easily share.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6251545"/>
            <a:ext cx="1799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OK, onto tasks!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1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task is a function that must not return</a:t>
            </a:r>
          </a:p>
          <a:p>
            <a:pPr lvl="1"/>
            <a:r>
              <a:rPr lang="en-US" dirty="0" smtClean="0"/>
              <a:t>So it’s in an infinite loop (just like you’d expect in an embedded system really, think </a:t>
            </a:r>
            <a:r>
              <a:rPr lang="en-US" dirty="0" err="1" smtClean="0"/>
              <a:t>Arduino</a:t>
            </a:r>
            <a:r>
              <a:rPr lang="en-US" dirty="0" smtClean="0"/>
              <a:t>).</a:t>
            </a:r>
          </a:p>
          <a:p>
            <a:r>
              <a:rPr lang="en-US" dirty="0" smtClean="0"/>
              <a:t>You inform the scheduler of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task’s resource needs (stack space, priority)</a:t>
            </a:r>
          </a:p>
          <a:p>
            <a:pPr lvl="1"/>
            <a:r>
              <a:rPr lang="en-US" dirty="0" smtClean="0"/>
              <a:t>Any arguments the tasks needs</a:t>
            </a:r>
          </a:p>
          <a:p>
            <a:r>
              <a:rPr lang="en-US" dirty="0" smtClean="0"/>
              <a:t>All tasks here must be of void return type and take a single void* as an argument.</a:t>
            </a:r>
          </a:p>
          <a:p>
            <a:pPr lvl="1"/>
            <a:r>
              <a:rPr lang="en-US" dirty="0" smtClean="0"/>
              <a:t>You cast the pointer as needed to get the argument.</a:t>
            </a:r>
          </a:p>
          <a:p>
            <a:pPr lvl="2"/>
            <a:r>
              <a:rPr lang="en-US" dirty="0" smtClean="0"/>
              <a:t>I’d have preferred </a:t>
            </a:r>
            <a:r>
              <a:rPr lang="en-US" dirty="0" err="1" smtClean="0"/>
              <a:t>var_args</a:t>
            </a:r>
            <a:r>
              <a:rPr lang="en-US" dirty="0" smtClean="0"/>
              <a:t>, but this makes the common case (one argument) easier (and faster which probably doesn’t matter).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553200"/>
            <a:ext cx="6159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Code examples mostly from </a:t>
            </a:r>
            <a:r>
              <a:rPr lang="en-US" sz="1200" b="1" i="1" dirty="0" smtClean="0"/>
              <a:t>Using the </a:t>
            </a:r>
            <a:r>
              <a:rPr lang="en-US" sz="1200" b="1" i="1" dirty="0" err="1" smtClean="0"/>
              <a:t>FreeRTOS</a:t>
            </a:r>
            <a:r>
              <a:rPr lang="en-US" sz="1200" b="1" i="1" dirty="0" smtClean="0"/>
              <a:t> Real Time Kernel </a:t>
            </a:r>
            <a:r>
              <a:rPr lang="en-US" sz="1200" dirty="0" smtClean="0"/>
              <a:t>(a </a:t>
            </a:r>
            <a:r>
              <a:rPr lang="en-US" sz="1200" dirty="0" err="1" smtClean="0"/>
              <a:t>pdf</a:t>
            </a:r>
            <a:r>
              <a:rPr lang="en-US" sz="1200" dirty="0" smtClean="0"/>
              <a:t> book), fair use claimed.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2519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trivial task with busy wait (bad)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093" y="1752600"/>
            <a:ext cx="83915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22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creation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portBASE_TYPE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xTaskCreate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pdTASK_CODE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pvTaskCode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char *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pcName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unsigned short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usStackDepth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void *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pvParameters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unsigned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portBASE_TYPE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uxPriority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xTaskHandle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pvCreatedTask</a:t>
            </a:r>
            <a:endParaRPr lang="en-US" sz="4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43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4300" dirty="0" smtClean="0"/>
              <a:t>Create </a:t>
            </a:r>
            <a:r>
              <a:rPr lang="en-US" sz="4300" dirty="0"/>
              <a:t>a new task and add it to the list of tasks that are ready to </a:t>
            </a:r>
            <a:r>
              <a:rPr lang="en-US" sz="4300" dirty="0" smtClean="0"/>
              <a:t>run.  </a:t>
            </a:r>
            <a:r>
              <a:rPr lang="en-US" sz="4300" b="1" dirty="0" err="1" smtClean="0"/>
              <a:t>xTaskCreate</a:t>
            </a:r>
            <a:r>
              <a:rPr lang="en-US" sz="4300" b="1" dirty="0"/>
              <a:t>() </a:t>
            </a:r>
            <a:r>
              <a:rPr lang="en-US" sz="4300" dirty="0"/>
              <a:t>can only be used to create a task that has </a:t>
            </a:r>
            <a:r>
              <a:rPr lang="en-US" sz="4300" dirty="0" smtClean="0"/>
              <a:t>unrestricted access </a:t>
            </a:r>
            <a:r>
              <a:rPr lang="en-US" sz="4300" dirty="0"/>
              <a:t>to the entire microcontroller memory map.  Systems that include </a:t>
            </a:r>
            <a:r>
              <a:rPr lang="en-US" sz="4300" dirty="0" smtClean="0"/>
              <a:t>MPU support </a:t>
            </a:r>
            <a:r>
              <a:rPr lang="en-US" sz="4300" dirty="0"/>
              <a:t>can alternatively create an MPU constrained task </a:t>
            </a:r>
            <a:r>
              <a:rPr lang="en-US" sz="4300" dirty="0" smtClean="0"/>
              <a:t>using </a:t>
            </a:r>
            <a:r>
              <a:rPr lang="en-US" sz="4300" dirty="0" err="1" smtClean="0"/>
              <a:t>xTaskCreateRestricted</a:t>
            </a:r>
            <a:r>
              <a:rPr lang="en-US" sz="4300" dirty="0"/>
              <a:t>().</a:t>
            </a:r>
          </a:p>
          <a:p>
            <a:pPr marL="0" indent="0">
              <a:buNone/>
            </a:pPr>
            <a:r>
              <a:rPr lang="en-US" sz="4300" dirty="0"/>
              <a:t> </a:t>
            </a:r>
          </a:p>
          <a:p>
            <a:r>
              <a:rPr lang="en-US" sz="4300" b="1" dirty="0" err="1" smtClean="0"/>
              <a:t>pvTaskCode</a:t>
            </a:r>
            <a:r>
              <a:rPr lang="en-US" sz="4300" b="1" dirty="0" smtClean="0"/>
              <a:t>:</a:t>
            </a:r>
            <a:r>
              <a:rPr lang="en-US" sz="4300" dirty="0" smtClean="0"/>
              <a:t> </a:t>
            </a:r>
            <a:r>
              <a:rPr lang="en-US" sz="4300" dirty="0"/>
              <a:t>Pointer to the task entry function.  </a:t>
            </a:r>
            <a:r>
              <a:rPr lang="en-US" sz="4300" dirty="0" smtClean="0"/>
              <a:t>Tasks must </a:t>
            </a:r>
            <a:r>
              <a:rPr lang="en-US" sz="4300" dirty="0"/>
              <a:t>be implemented to never return (i.e. continuous loop).</a:t>
            </a:r>
          </a:p>
          <a:p>
            <a:r>
              <a:rPr lang="en-US" sz="4300" b="1" dirty="0" err="1" smtClean="0"/>
              <a:t>pcName</a:t>
            </a:r>
            <a:r>
              <a:rPr lang="en-US" sz="4300" b="1" dirty="0" smtClean="0"/>
              <a:t>:</a:t>
            </a:r>
            <a:r>
              <a:rPr lang="en-US" sz="4300" dirty="0" smtClean="0"/>
              <a:t> </a:t>
            </a:r>
            <a:r>
              <a:rPr lang="en-US" sz="4300" dirty="0"/>
              <a:t>A descriptive name for the task.  This is mainly used </a:t>
            </a:r>
            <a:r>
              <a:rPr lang="en-US" sz="4300" dirty="0" smtClean="0"/>
              <a:t>to facilitate </a:t>
            </a:r>
            <a:r>
              <a:rPr lang="en-US" sz="4300" dirty="0"/>
              <a:t>debugging.  Max length defined by </a:t>
            </a:r>
            <a:r>
              <a:rPr lang="en-US" sz="4300" dirty="0" err="1"/>
              <a:t>tskMAX_TASK_NAME_LEN</a:t>
            </a:r>
            <a:r>
              <a:rPr lang="en-US" sz="4300" dirty="0"/>
              <a:t> </a:t>
            </a:r>
            <a:r>
              <a:rPr lang="en-US" sz="4300" dirty="0" smtClean="0"/>
              <a:t>– default is </a:t>
            </a:r>
            <a:r>
              <a:rPr lang="en-US" sz="4300" dirty="0"/>
              <a:t>16.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Autofit/>
          </a:bodyPr>
          <a:lstStyle/>
          <a:p>
            <a:r>
              <a:rPr lang="en-US" sz="1400" b="1" dirty="0" err="1" smtClean="0"/>
              <a:t>usStackDepth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The size of the task stack specified as the number </a:t>
            </a:r>
            <a:r>
              <a:rPr lang="en-US" sz="1400" dirty="0" smtClean="0"/>
              <a:t>of variables </a:t>
            </a:r>
            <a:r>
              <a:rPr lang="en-US" sz="1400" dirty="0"/>
              <a:t>the stack can hold - not the number of bytes.  For example, </a:t>
            </a:r>
            <a:r>
              <a:rPr lang="en-US" sz="1400" dirty="0" smtClean="0"/>
              <a:t>if the </a:t>
            </a:r>
            <a:r>
              <a:rPr lang="en-US" sz="1400" dirty="0"/>
              <a:t>stack is 16 bits wide and </a:t>
            </a:r>
            <a:r>
              <a:rPr lang="en-US" sz="1400" dirty="0" err="1"/>
              <a:t>usStackDepth</a:t>
            </a:r>
            <a:r>
              <a:rPr lang="en-US" sz="1400" dirty="0"/>
              <a:t> is defined as 100, 200 </a:t>
            </a:r>
            <a:r>
              <a:rPr lang="en-US" sz="1400" dirty="0" smtClean="0"/>
              <a:t>bytes will </a:t>
            </a:r>
            <a:r>
              <a:rPr lang="en-US" sz="1400" dirty="0"/>
              <a:t>be allocated for stack storage.</a:t>
            </a:r>
          </a:p>
          <a:p>
            <a:r>
              <a:rPr lang="en-US" sz="1400" b="1" dirty="0" err="1" smtClean="0"/>
              <a:t>pvParameters</a:t>
            </a:r>
            <a:r>
              <a:rPr lang="en-US" sz="1400" dirty="0" smtClean="0"/>
              <a:t>: </a:t>
            </a:r>
            <a:r>
              <a:rPr lang="en-US" sz="1400" dirty="0"/>
              <a:t>Pointer that will be used as the parameter for </a:t>
            </a:r>
            <a:r>
              <a:rPr lang="en-US" sz="1400" dirty="0" smtClean="0"/>
              <a:t>the </a:t>
            </a:r>
            <a:r>
              <a:rPr lang="en-US" sz="1400" dirty="0" err="1" smtClean="0"/>
              <a:t>taskbeing</a:t>
            </a:r>
            <a:r>
              <a:rPr lang="en-US" sz="1400" dirty="0" smtClean="0"/>
              <a:t> </a:t>
            </a:r>
            <a:r>
              <a:rPr lang="en-US" sz="1400" dirty="0"/>
              <a:t>created.</a:t>
            </a:r>
          </a:p>
          <a:p>
            <a:r>
              <a:rPr lang="en-US" sz="1400" b="1" dirty="0" err="1" smtClean="0"/>
              <a:t>uxPriority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The priority at which the task should run.  Systems </a:t>
            </a:r>
            <a:r>
              <a:rPr lang="en-US" sz="1400" dirty="0" smtClean="0"/>
              <a:t>that include </a:t>
            </a:r>
            <a:r>
              <a:rPr lang="en-US" sz="1400" dirty="0"/>
              <a:t>MPU support can optionally create tasks in a privileged (</a:t>
            </a:r>
            <a:r>
              <a:rPr lang="en-US" sz="1400" dirty="0" smtClean="0"/>
              <a:t>system) mode </a:t>
            </a:r>
            <a:r>
              <a:rPr lang="en-US" sz="1400" dirty="0"/>
              <a:t>by setting bit </a:t>
            </a:r>
            <a:r>
              <a:rPr lang="en-US" sz="1400" dirty="0" err="1"/>
              <a:t>portPRIVILEGE_BIT</a:t>
            </a:r>
            <a:r>
              <a:rPr lang="en-US" sz="1400" dirty="0"/>
              <a:t> of the priority parameter.  </a:t>
            </a:r>
            <a:r>
              <a:rPr lang="en-US" sz="1400" dirty="0" smtClean="0"/>
              <a:t>For example</a:t>
            </a:r>
            <a:r>
              <a:rPr lang="en-US" sz="1400" dirty="0"/>
              <a:t>, to create a privileged task at priority 2 the </a:t>
            </a:r>
            <a:r>
              <a:rPr lang="en-US" sz="1400" dirty="0" err="1"/>
              <a:t>uxPriority</a:t>
            </a:r>
            <a:r>
              <a:rPr lang="en-US" sz="1400" dirty="0"/>
              <a:t> </a:t>
            </a:r>
            <a:r>
              <a:rPr lang="en-US" sz="1400" dirty="0" smtClean="0"/>
              <a:t>parameter should </a:t>
            </a:r>
            <a:r>
              <a:rPr lang="en-US" sz="1400" dirty="0"/>
              <a:t>be set to ( 2 | </a:t>
            </a:r>
            <a:r>
              <a:rPr lang="en-US" sz="1400" dirty="0" err="1"/>
              <a:t>portPRIVILEGE_BIT</a:t>
            </a:r>
            <a:r>
              <a:rPr lang="en-US" sz="1400" dirty="0"/>
              <a:t> ).</a:t>
            </a:r>
          </a:p>
          <a:p>
            <a:r>
              <a:rPr lang="en-US" sz="1400" b="1" dirty="0" err="1" smtClean="0"/>
              <a:t>pvCreatedTask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Used to pass back a handle by which the created </a:t>
            </a:r>
            <a:r>
              <a:rPr lang="en-US" sz="1400" dirty="0" smtClean="0"/>
              <a:t>task can </a:t>
            </a:r>
            <a:r>
              <a:rPr lang="en-US" sz="1400" dirty="0"/>
              <a:t>be </a:t>
            </a:r>
            <a:r>
              <a:rPr lang="en-US" sz="1400" dirty="0" smtClean="0"/>
              <a:t>referenced.</a:t>
            </a:r>
          </a:p>
          <a:p>
            <a:r>
              <a:rPr lang="en-US" sz="1400" b="1" dirty="0" err="1" smtClean="0"/>
              <a:t>pdPASS</a:t>
            </a:r>
            <a:r>
              <a:rPr lang="en-US" sz="1400" dirty="0" smtClean="0"/>
              <a:t>: If </a:t>
            </a:r>
            <a:r>
              <a:rPr lang="en-US" sz="1400" dirty="0"/>
              <a:t>the task was successfully created and added to a </a:t>
            </a:r>
            <a:r>
              <a:rPr lang="en-US" sz="1400" dirty="0" smtClean="0"/>
              <a:t>ready list</a:t>
            </a:r>
            <a:r>
              <a:rPr lang="en-US" sz="1400" dirty="0"/>
              <a:t>, otherwise an error code defined in the file </a:t>
            </a:r>
            <a:r>
              <a:rPr lang="en-US" sz="1400" dirty="0" err="1" smtClean="0"/>
              <a:t>errors.h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553200"/>
            <a:ext cx="2179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the </a:t>
            </a:r>
            <a:r>
              <a:rPr lang="en-US" sz="1200" dirty="0" err="1" smtClean="0"/>
              <a:t>task.h</a:t>
            </a:r>
            <a:r>
              <a:rPr lang="en-US" sz="1200" dirty="0" smtClean="0"/>
              <a:t> file in </a:t>
            </a:r>
            <a:r>
              <a:rPr lang="en-US" sz="1200" dirty="0" err="1" smtClean="0"/>
              <a:t>FreeRTOS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5709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task: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62100"/>
            <a:ext cx="87725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23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I’ve created a task,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Task will run if there are no other tasks of higher priority</a:t>
            </a:r>
          </a:p>
          <a:p>
            <a:pPr lvl="1"/>
            <a:r>
              <a:rPr lang="en-US" dirty="0" smtClean="0"/>
              <a:t>And if others the same priority will RR.</a:t>
            </a:r>
          </a:p>
          <a:p>
            <a:r>
              <a:rPr lang="en-US" dirty="0" smtClean="0"/>
              <a:t>But that begs the question: “How do we know if a task wants to do something or not?”</a:t>
            </a:r>
          </a:p>
          <a:p>
            <a:pPr lvl="1"/>
            <a:r>
              <a:rPr lang="en-US" dirty="0" smtClean="0"/>
              <a:t>The previous example gave </a:t>
            </a:r>
            <a:r>
              <a:rPr lang="en-US" i="1" dirty="0" smtClean="0"/>
              <a:t>always</a:t>
            </a:r>
            <a:r>
              <a:rPr lang="en-US" dirty="0" smtClean="0"/>
              <a:t> wanted to run.</a:t>
            </a:r>
          </a:p>
          <a:p>
            <a:pPr lvl="2"/>
            <a:r>
              <a:rPr lang="en-US" dirty="0" smtClean="0"/>
              <a:t>Just looping for delay (which we said was bad)</a:t>
            </a:r>
          </a:p>
          <a:p>
            <a:pPr lvl="2"/>
            <a:r>
              <a:rPr lang="en-US" dirty="0" smtClean="0"/>
              <a:t>Instead should call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vTaskDelay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(x)</a:t>
            </a:r>
          </a:p>
          <a:p>
            <a:pPr lvl="3"/>
            <a:r>
              <a:rPr lang="en-US" dirty="0" smtClean="0"/>
              <a:t>Delays current task for X “ticks” (remember those?)</a:t>
            </a:r>
          </a:p>
          <a:p>
            <a:pPr lvl="2"/>
            <a:r>
              <a:rPr lang="en-US" dirty="0" smtClean="0"/>
              <a:t>There are a few other APIs for delaying…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6251545"/>
            <a:ext cx="551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Now we need an “under the hood” understanding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2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status in </a:t>
            </a:r>
            <a:r>
              <a:rPr lang="en-US" dirty="0" err="1" smtClean="0"/>
              <a:t>FreeRTOS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Running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Task is actually </a:t>
            </a:r>
            <a:r>
              <a:rPr lang="en-US" dirty="0"/>
              <a:t>executing </a:t>
            </a:r>
            <a:endParaRPr lang="en-US" dirty="0" smtClean="0"/>
          </a:p>
          <a:p>
            <a:r>
              <a:rPr lang="en-US" b="1" dirty="0" smtClean="0"/>
              <a:t>Ready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Task is ready to execute but a task of </a:t>
            </a:r>
            <a:r>
              <a:rPr lang="en-US" dirty="0"/>
              <a:t>equal or higher priority is </a:t>
            </a:r>
            <a:r>
              <a:rPr lang="en-US" dirty="0" smtClean="0"/>
              <a:t>Running. </a:t>
            </a:r>
            <a:endParaRPr lang="en-US" dirty="0"/>
          </a:p>
          <a:p>
            <a:r>
              <a:rPr lang="en-US" b="1" dirty="0"/>
              <a:t>Blocked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Task is waiting for some event.</a:t>
            </a:r>
          </a:p>
          <a:p>
            <a:pPr lvl="2"/>
            <a:r>
              <a:rPr lang="en-US" b="1" dirty="0" smtClean="0"/>
              <a:t>Time</a:t>
            </a:r>
            <a:r>
              <a:rPr lang="en-US" dirty="0" smtClean="0"/>
              <a:t>: if </a:t>
            </a:r>
            <a:r>
              <a:rPr lang="en-US" dirty="0"/>
              <a:t>a task calls </a:t>
            </a:r>
            <a:r>
              <a:rPr lang="en-US" dirty="0" err="1"/>
              <a:t>vTaskDelay</a:t>
            </a:r>
            <a:r>
              <a:rPr lang="en-US" dirty="0"/>
              <a:t>() it will block </a:t>
            </a:r>
            <a:r>
              <a:rPr lang="en-US" dirty="0" smtClean="0"/>
              <a:t>until </a:t>
            </a:r>
            <a:r>
              <a:rPr lang="en-US" dirty="0"/>
              <a:t>the delay period has </a:t>
            </a:r>
            <a:r>
              <a:rPr lang="en-US" dirty="0" smtClean="0"/>
              <a:t>expired.</a:t>
            </a:r>
          </a:p>
          <a:p>
            <a:pPr lvl="2"/>
            <a:r>
              <a:rPr lang="en-US" b="1" dirty="0" smtClean="0"/>
              <a:t>Resource</a:t>
            </a:r>
            <a:r>
              <a:rPr lang="en-US" dirty="0" smtClean="0"/>
              <a:t>: Tasks </a:t>
            </a:r>
            <a:r>
              <a:rPr lang="en-US" dirty="0"/>
              <a:t>can also block waiting for queue and semaphore events.</a:t>
            </a:r>
          </a:p>
          <a:p>
            <a:r>
              <a:rPr lang="en-US" b="1" dirty="0" smtClean="0"/>
              <a:t>Suspended</a:t>
            </a:r>
          </a:p>
          <a:p>
            <a:pPr lvl="1"/>
            <a:r>
              <a:rPr lang="en-US" dirty="0" smtClean="0"/>
              <a:t>Much like blocked, but not waiting for anything. </a:t>
            </a:r>
          </a:p>
          <a:p>
            <a:pPr lvl="1"/>
            <a:r>
              <a:rPr lang="en-US" dirty="0" smtClean="0"/>
              <a:t>Tasks </a:t>
            </a:r>
            <a:r>
              <a:rPr lang="en-US" dirty="0"/>
              <a:t>will only enter or exit the suspended state when explicitly commanded to do so through the </a:t>
            </a:r>
            <a:r>
              <a:rPr lang="en-US" dirty="0" err="1"/>
              <a:t>vTaskSuspend</a:t>
            </a:r>
            <a:r>
              <a:rPr lang="en-US" dirty="0"/>
              <a:t>() and </a:t>
            </a:r>
            <a:r>
              <a:rPr lang="en-US" dirty="0" err="1"/>
              <a:t>xTaskResume</a:t>
            </a:r>
            <a:r>
              <a:rPr lang="en-US" dirty="0"/>
              <a:t>() API calls respectively. </a:t>
            </a:r>
          </a:p>
          <a:p>
            <a:endParaRPr lang="en-US" dirty="0"/>
          </a:p>
        </p:txBody>
      </p:sp>
      <p:pic>
        <p:nvPicPr>
          <p:cNvPr id="2050" name="Picture 2" descr="http://www.freertos.org/tsksta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611" y="1752600"/>
            <a:ext cx="403933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553200"/>
            <a:ext cx="4527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Mostly from http</a:t>
            </a:r>
            <a:r>
              <a:rPr lang="en-US" sz="1400" dirty="0"/>
              <a:t>://www.freertos.org/RTOS-task-states.html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2358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Tasks: there’s a lot more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Can do all sorts of things</a:t>
            </a:r>
          </a:p>
          <a:p>
            <a:pPr lvl="1"/>
            <a:r>
              <a:rPr lang="en-US" sz="2800" dirty="0" smtClean="0"/>
              <a:t>Change priority of a task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elete a task</a:t>
            </a:r>
          </a:p>
          <a:p>
            <a:pPr lvl="1"/>
            <a:r>
              <a:rPr lang="en-US" sz="2800" dirty="0" smtClean="0"/>
              <a:t>Suspend a task (mentioned above) </a:t>
            </a:r>
          </a:p>
          <a:p>
            <a:pPr lvl="1"/>
            <a:r>
              <a:rPr lang="en-US" sz="2800" dirty="0" smtClean="0"/>
              <a:t>Get priority of a task.</a:t>
            </a:r>
          </a:p>
          <a:p>
            <a:r>
              <a:rPr lang="en-US" dirty="0" smtClean="0"/>
              <a:t>Example on the right</a:t>
            </a:r>
          </a:p>
          <a:p>
            <a:pPr lvl="1"/>
            <a:r>
              <a:rPr lang="en-US" dirty="0" smtClean="0"/>
              <a:t>But we’ll stop here…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vTaskPrioritySet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xTaskHandle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pxTask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unsigned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uxNewPriority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Set </a:t>
            </a:r>
            <a:r>
              <a:rPr lang="en-US" dirty="0"/>
              <a:t>the priority of any task.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 smtClean="0"/>
              <a:t>pxTask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Handle to the task for which the priority is being </a:t>
            </a:r>
            <a:r>
              <a:rPr lang="en-US" dirty="0" smtClean="0"/>
              <a:t>set. Passing </a:t>
            </a:r>
            <a:r>
              <a:rPr lang="en-US" dirty="0"/>
              <a:t>a NULL handle results in the priority of the calling task being set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uxNewPriority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The priority to which the task will be set.</a:t>
            </a:r>
          </a:p>
        </p:txBody>
      </p:sp>
    </p:spTree>
    <p:extLst>
      <p:ext uri="{BB962C8B-B14F-4D97-AF65-F5344CB8AC3E}">
        <p14:creationId xmlns:p14="http://schemas.microsoft.com/office/powerpoint/2010/main" xmlns="" val="1365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Real-Time System?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/>
              <a:t>Real-time systems have been defined as: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"those systems in which the correctness of the system depends not only on the logical result of the computation, but also on the time at which the results are produced";</a:t>
            </a:r>
          </a:p>
          <a:p>
            <a:pPr lvl="1"/>
            <a:r>
              <a:rPr lang="en-US" dirty="0"/>
              <a:t> J. </a:t>
            </a:r>
            <a:r>
              <a:rPr lang="en-US" dirty="0" err="1"/>
              <a:t>Stankovic</a:t>
            </a:r>
            <a:r>
              <a:rPr lang="en-US" dirty="0"/>
              <a:t>, "Misconceptions About Real-Time Computing," </a:t>
            </a:r>
            <a:r>
              <a:rPr lang="en-US" b="1" i="1" dirty="0"/>
              <a:t>IEEE Computer,</a:t>
            </a:r>
            <a:r>
              <a:rPr lang="en-US" dirty="0"/>
              <a:t> 21(10), October 1988.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review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Interrupts in </a:t>
            </a:r>
            <a:r>
              <a:rPr lang="en-US" dirty="0" err="1" smtClean="0"/>
              <a:t>FreeRTOS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both a lot and a little going on here.</a:t>
            </a:r>
          </a:p>
          <a:p>
            <a:pPr lvl="1"/>
            <a:r>
              <a:rPr lang="en-US" dirty="0" smtClean="0"/>
              <a:t>The interface mainly uses whatever the native environment uses to handle interrupts</a:t>
            </a:r>
          </a:p>
          <a:p>
            <a:pPr lvl="2"/>
            <a:r>
              <a:rPr lang="en-US" dirty="0" smtClean="0"/>
              <a:t>This can be </a:t>
            </a:r>
            <a:r>
              <a:rPr lang="en-US" b="1" dirty="0" smtClean="0"/>
              <a:t>very</a:t>
            </a:r>
            <a:r>
              <a:rPr lang="en-US" dirty="0" smtClean="0"/>
              <a:t> port dependent.  In Code Composer Studio you’d set it up as follows:</a:t>
            </a:r>
          </a:p>
          <a:p>
            <a:pPr marL="1257300" lvl="3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pragma vector=PORT2_VECTOR</a:t>
            </a:r>
          </a:p>
          <a:p>
            <a:pPr marL="1257300" lvl="3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interrupt void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prvSelectButtonInterrupt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 void 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That would cause the code to run on the PORT2 interrupt.</a:t>
            </a:r>
          </a:p>
          <a:p>
            <a:pPr lvl="2"/>
            <a:r>
              <a:rPr lang="en-US" dirty="0" smtClean="0"/>
              <a:t>Need to set that up etc.  Very device specific (of course).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788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More: Deferred Interrupt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best way to handle complex events triggered by interrupts is to </a:t>
            </a:r>
            <a:r>
              <a:rPr lang="en-US" b="1" dirty="0" smtClean="0"/>
              <a:t>not</a:t>
            </a:r>
            <a:r>
              <a:rPr lang="en-US" dirty="0" smtClean="0"/>
              <a:t> do the code in the ISR.</a:t>
            </a:r>
          </a:p>
          <a:p>
            <a:pPr lvl="1"/>
            <a:r>
              <a:rPr lang="en-US" dirty="0" smtClean="0"/>
              <a:t>Rather create a task that is blocking on a semaphore.</a:t>
            </a:r>
          </a:p>
          <a:p>
            <a:pPr lvl="2"/>
            <a:r>
              <a:rPr lang="en-US" dirty="0" smtClean="0"/>
              <a:t>When the interrupt happens, the ISR just sets the semaphore and exits.</a:t>
            </a:r>
          </a:p>
          <a:p>
            <a:pPr lvl="3"/>
            <a:r>
              <a:rPr lang="en-US" dirty="0" smtClean="0"/>
              <a:t>Task can now be scheduled like any other.  No need to worry about nesting interrupts (and thus interrupt priority).</a:t>
            </a:r>
          </a:p>
          <a:p>
            <a:pPr lvl="3"/>
            <a:r>
              <a:rPr lang="en-US" dirty="0" err="1" smtClean="0"/>
              <a:t>FreeRTOS</a:t>
            </a:r>
            <a:r>
              <a:rPr lang="en-US" dirty="0" smtClean="0"/>
              <a:t> does support nested interrupts on some platforms though.</a:t>
            </a:r>
          </a:p>
          <a:p>
            <a:pPr lvl="1"/>
            <a:r>
              <a:rPr lang="en-US" dirty="0" smtClean="0"/>
              <a:t>Semaphores implemented as one/zero-entry queue.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210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497"/>
          <a:stretch/>
        </p:blipFill>
        <p:spPr bwMode="auto">
          <a:xfrm>
            <a:off x="76200" y="1498600"/>
            <a:ext cx="4602874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42"/>
          <a:stretch/>
        </p:blipFill>
        <p:spPr bwMode="auto">
          <a:xfrm>
            <a:off x="4541126" y="2286000"/>
            <a:ext cx="4602874" cy="311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6553200"/>
            <a:ext cx="5156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from </a:t>
            </a:r>
            <a:r>
              <a:rPr lang="en-US" sz="1200" b="1" i="1" dirty="0" smtClean="0"/>
              <a:t>Using the </a:t>
            </a:r>
            <a:r>
              <a:rPr lang="en-US" sz="1200" b="1" i="1" dirty="0" err="1" smtClean="0"/>
              <a:t>FreeRTOS</a:t>
            </a:r>
            <a:r>
              <a:rPr lang="en-US" sz="1200" b="1" i="1" dirty="0" smtClean="0"/>
              <a:t> Real Time Kernel </a:t>
            </a:r>
            <a:r>
              <a:rPr lang="en-US" sz="1200" dirty="0" smtClean="0"/>
              <a:t>(a </a:t>
            </a:r>
            <a:r>
              <a:rPr lang="en-US" sz="1200" dirty="0" err="1" smtClean="0"/>
              <a:t>pdf</a:t>
            </a:r>
            <a:r>
              <a:rPr lang="en-US" sz="1200" dirty="0" smtClean="0"/>
              <a:t> book), fair use claimed.</a:t>
            </a:r>
            <a:endParaRPr lang="en-US" sz="1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Semaphore example in </a:t>
            </a:r>
            <a:r>
              <a:rPr lang="en-US" dirty="0" err="1" smtClean="0"/>
              <a:t>FreeRTOS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7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Semaphore take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 err="1" smtClean="0">
                <a:latin typeface="Courier New" pitchFamily="49" charset="0"/>
                <a:cs typeface="Courier New" pitchFamily="49" charset="0"/>
              </a:rPr>
              <a:t>xSemaphoreTake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( </a:t>
            </a:r>
          </a:p>
          <a:p>
            <a:pPr marL="0" indent="0">
              <a:buNone/>
            </a:pP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	      	</a:t>
            </a:r>
            <a:r>
              <a:rPr lang="en-US" sz="2900" b="1" dirty="0" err="1" smtClean="0">
                <a:latin typeface="Courier New" pitchFamily="49" charset="0"/>
                <a:cs typeface="Courier New" pitchFamily="49" charset="0"/>
              </a:rPr>
              <a:t>xSemaphoreHandle</a:t>
            </a: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b="1" dirty="0" err="1">
                <a:latin typeface="Courier New" pitchFamily="49" charset="0"/>
                <a:cs typeface="Courier New" pitchFamily="49" charset="0"/>
              </a:rPr>
              <a:t>xSemaphore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      	</a:t>
            </a:r>
            <a:r>
              <a:rPr lang="en-US" sz="2900" b="1" dirty="0" err="1" smtClean="0">
                <a:latin typeface="Courier New" pitchFamily="49" charset="0"/>
                <a:cs typeface="Courier New" pitchFamily="49" charset="0"/>
              </a:rPr>
              <a:t>portTickType</a:t>
            </a: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b="1" dirty="0" err="1">
                <a:latin typeface="Courier New" pitchFamily="49" charset="0"/>
                <a:cs typeface="Courier New" pitchFamily="49" charset="0"/>
              </a:rPr>
              <a:t>xBlockTime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             )</a:t>
            </a:r>
            <a:endParaRPr lang="en-US" sz="29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i="1" u="sng" dirty="0" smtClean="0"/>
              <a:t>Macro</a:t>
            </a:r>
            <a:r>
              <a:rPr lang="en-US" dirty="0" smtClean="0"/>
              <a:t> to </a:t>
            </a:r>
            <a:r>
              <a:rPr lang="en-US" dirty="0"/>
              <a:t>obtain a semaphore.  The semaphore must have previously </a:t>
            </a:r>
            <a:r>
              <a:rPr lang="en-US" dirty="0" smtClean="0"/>
              <a:t>been created.</a:t>
            </a:r>
            <a:br>
              <a:rPr lang="en-US" dirty="0" smtClean="0"/>
            </a:br>
            <a:endParaRPr lang="en-US" dirty="0"/>
          </a:p>
          <a:p>
            <a:r>
              <a:rPr lang="en-US" b="1" dirty="0" err="1" smtClean="0"/>
              <a:t>xSemaphore</a:t>
            </a:r>
            <a:r>
              <a:rPr lang="en-US" dirty="0" smtClean="0"/>
              <a:t> </a:t>
            </a:r>
            <a:r>
              <a:rPr lang="en-US" dirty="0"/>
              <a:t>A handle to the semaphore being taken - obtained </a:t>
            </a:r>
            <a:r>
              <a:rPr lang="en-US" dirty="0" smtClean="0"/>
              <a:t>when </a:t>
            </a:r>
            <a:r>
              <a:rPr lang="en-US" dirty="0"/>
              <a:t>the semaphore was created.</a:t>
            </a:r>
          </a:p>
          <a:p>
            <a:endParaRPr lang="en-US" dirty="0"/>
          </a:p>
          <a:p>
            <a:r>
              <a:rPr lang="en-US" b="1" dirty="0" err="1" smtClean="0"/>
              <a:t>xBlockTime</a:t>
            </a:r>
            <a:r>
              <a:rPr lang="en-US" dirty="0" smtClean="0"/>
              <a:t> </a:t>
            </a:r>
            <a:r>
              <a:rPr lang="en-US" dirty="0"/>
              <a:t>The time in ticks to wait for the semaphore to </a:t>
            </a:r>
            <a:r>
              <a:rPr lang="en-US" dirty="0" smtClean="0"/>
              <a:t>become available</a:t>
            </a:r>
            <a:r>
              <a:rPr lang="en-US" dirty="0"/>
              <a:t>.  The macro </a:t>
            </a:r>
            <a:r>
              <a:rPr lang="en-US" dirty="0" err="1"/>
              <a:t>portTICK_RATE_MS</a:t>
            </a:r>
            <a:r>
              <a:rPr lang="en-US" dirty="0"/>
              <a:t> can be used to convert this to </a:t>
            </a:r>
            <a:r>
              <a:rPr lang="en-US" dirty="0" smtClean="0"/>
              <a:t>a real </a:t>
            </a:r>
            <a:r>
              <a:rPr lang="en-US" dirty="0"/>
              <a:t>time.  A block time of zero can be used to poll the semaphore</a:t>
            </a:r>
            <a:r>
              <a:rPr lang="en-US" dirty="0" smtClean="0"/>
              <a:t>.|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TRUE </a:t>
            </a:r>
            <a:r>
              <a:rPr lang="en-US" dirty="0"/>
              <a:t>if the semaphore was obtained.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a handful of variations.</a:t>
            </a:r>
          </a:p>
          <a:p>
            <a:pPr lvl="1"/>
            <a:r>
              <a:rPr lang="en-US" dirty="0" smtClean="0"/>
              <a:t>Faster but more locking version, non-binary version,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6222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Common data structures</a:t>
            </a:r>
            <a:endParaRPr lang="en-US" dirty="0"/>
          </a:p>
        </p:txBody>
      </p:sp>
      <p:pic>
        <p:nvPicPr>
          <p:cNvPr id="7170" name="Picture 2" descr="http://www.aosabook.org/images/freertos/freertos-figures-basic-ready-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520" y="1295401"/>
            <a:ext cx="611408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488668"/>
            <a:ext cx="741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figure and the next are from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www.aosabook.org/en/freertos.html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10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osabook.org/images/freertos/freertos-figures-full-ready-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5033"/>
            <a:ext cx="621030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46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Characteristics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Pretty much your typical embedded system</a:t>
            </a:r>
          </a:p>
          <a:p>
            <a:pPr lvl="1"/>
            <a:r>
              <a:rPr lang="en-US" dirty="0" smtClean="0"/>
              <a:t>Sensors &amp; actuators all controlled by a processor.</a:t>
            </a:r>
          </a:p>
          <a:p>
            <a:pPr lvl="1"/>
            <a:r>
              <a:rPr lang="en-US" dirty="0" smtClean="0"/>
              <a:t>The big difference is </a:t>
            </a:r>
            <a:r>
              <a:rPr lang="en-US" b="1" dirty="0" smtClean="0"/>
              <a:t>timing constraints</a:t>
            </a:r>
            <a:r>
              <a:rPr lang="en-US" dirty="0" smtClean="0"/>
              <a:t> (deadlines).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Those tasks can be broken into two categories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pPr lvl="1"/>
            <a:r>
              <a:rPr lang="en-US" b="1" dirty="0" smtClean="0"/>
              <a:t>Periodic Tasks</a:t>
            </a:r>
            <a:r>
              <a:rPr lang="en-US" dirty="0" smtClean="0"/>
              <a:t>: Time-driven and recurring at regular intervals.</a:t>
            </a:r>
          </a:p>
          <a:p>
            <a:pPr lvl="2"/>
            <a:r>
              <a:rPr lang="en-US" dirty="0" smtClean="0"/>
              <a:t>A car checking for a wall every 0.1 seconds; </a:t>
            </a:r>
          </a:p>
          <a:p>
            <a:pPr lvl="2"/>
            <a:r>
              <a:rPr lang="en-US" dirty="0" smtClean="0"/>
              <a:t>An air monitoring system grabbing an air sample every 10 seconds. </a:t>
            </a:r>
          </a:p>
          <a:p>
            <a:pPr lvl="1"/>
            <a:r>
              <a:rPr lang="en-US" sz="2400" b="1" dirty="0" err="1" smtClean="0"/>
              <a:t>Aperiodic</a:t>
            </a:r>
            <a:r>
              <a:rPr lang="en-US" sz="2400" dirty="0" smtClean="0"/>
              <a:t>: event-driven</a:t>
            </a:r>
          </a:p>
          <a:p>
            <a:pPr lvl="2"/>
            <a:r>
              <a:rPr lang="en-US" sz="2000" dirty="0" smtClean="0"/>
              <a:t>That car having to react to a wall it found</a:t>
            </a:r>
          </a:p>
          <a:p>
            <a:pPr lvl="2"/>
            <a:r>
              <a:rPr lang="en-US" sz="2000" dirty="0" smtClean="0"/>
              <a:t>The loss of network connectivity.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396335"/>
            <a:ext cx="837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Sporadic tasks are sometimes also discussed as a third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catagory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  They are tasks similar to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aperiodic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tasks but activated with some </a:t>
            </a:r>
            <a:b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known bounded rate.   The bounded rate is characterized by a minimum interval of time between two successive activations.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review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Definitions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Timing constraint: </a:t>
            </a:r>
            <a:r>
              <a:rPr lang="en-US" dirty="0" smtClean="0">
                <a:cs typeface="Times New Roman" pitchFamily="18" charset="0"/>
              </a:rPr>
              <a:t>constraint imposed on timing behavior of a job: hard, firm, or soft.</a:t>
            </a:r>
            <a:br>
              <a:rPr lang="en-US" dirty="0" smtClean="0">
                <a:cs typeface="Times New Roman" pitchFamily="18" charset="0"/>
              </a:rPr>
            </a:br>
            <a:endParaRPr lang="en-US" b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Release Time</a:t>
            </a:r>
            <a:r>
              <a:rPr lang="en-US" dirty="0" smtClean="0">
                <a:cs typeface="Times New Roman" pitchFamily="18" charset="0"/>
              </a:rPr>
              <a:t>: Instant of time job becomes available for execution. 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Deadline</a:t>
            </a:r>
            <a:r>
              <a:rPr lang="en-US" dirty="0" smtClean="0">
                <a:cs typeface="Times New Roman" pitchFamily="18" charset="0"/>
              </a:rPr>
              <a:t>: Instant of time a job's execution is required to be completed.  If deadline is infinity, then job has no deadline.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Response time</a:t>
            </a:r>
            <a:r>
              <a:rPr lang="en-US" dirty="0" smtClean="0">
                <a:cs typeface="Times New Roman" pitchFamily="18" charset="0"/>
              </a:rPr>
              <a:t>: Length of time from release time to instant job completes.</a:t>
            </a:r>
            <a:r>
              <a:rPr lang="en-US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review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Soft, Firm and Hard deadlines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instant at which a result is needed is called a deadline. </a:t>
            </a:r>
          </a:p>
          <a:p>
            <a:pPr lvl="1"/>
            <a:r>
              <a:rPr lang="en-US" sz="2600" dirty="0" smtClean="0"/>
              <a:t>If the result has utility even after the deadline has passed, the deadline is classified as </a:t>
            </a:r>
            <a:r>
              <a:rPr lang="en-US" sz="2600" b="1" dirty="0" smtClean="0"/>
              <a:t>soft</a:t>
            </a:r>
            <a:r>
              <a:rPr lang="en-US" sz="2600" dirty="0" smtClean="0"/>
              <a:t>, otherwise it is </a:t>
            </a:r>
            <a:r>
              <a:rPr lang="en-US" sz="2600" b="1" dirty="0" smtClean="0"/>
              <a:t>firm</a:t>
            </a:r>
            <a:r>
              <a:rPr lang="en-US" sz="2600" dirty="0" smtClean="0"/>
              <a:t>. </a:t>
            </a:r>
          </a:p>
          <a:p>
            <a:pPr lvl="1"/>
            <a:r>
              <a:rPr lang="en-US" sz="2600" dirty="0" smtClean="0"/>
              <a:t>If a catastrophe </a:t>
            </a:r>
            <a:r>
              <a:rPr lang="en-US" sz="2600" b="1" i="1" u="sng" dirty="0" smtClean="0"/>
              <a:t>could</a:t>
            </a:r>
            <a:r>
              <a:rPr lang="en-US" sz="2600" dirty="0" smtClean="0"/>
              <a:t> result if a firm deadline is missed, the deadline is </a:t>
            </a:r>
            <a:r>
              <a:rPr lang="en-US" sz="2600" b="1" dirty="0" smtClean="0"/>
              <a:t>hard</a:t>
            </a:r>
            <a:r>
              <a:rPr lang="en-US" sz="2600" dirty="0" smtClean="0"/>
              <a:t>.</a:t>
            </a:r>
          </a:p>
          <a:p>
            <a:r>
              <a:rPr lang="en-US" sz="3000" dirty="0" smtClean="0"/>
              <a:t>Examples?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996" y="6488668"/>
            <a:ext cx="753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3657600" algn="l"/>
              </a:tabLst>
            </a:pPr>
            <a:r>
              <a:rPr lang="en-US" dirty="0" smtClean="0"/>
              <a:t>Definitions taken from a paper by Kanaka </a:t>
            </a:r>
            <a:r>
              <a:rPr lang="en-US" dirty="0" err="1" smtClean="0"/>
              <a:t>Juvva</a:t>
            </a:r>
            <a:r>
              <a:rPr lang="en-US" dirty="0" smtClean="0"/>
              <a:t>, not sure who originated them.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review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is this hard?</a:t>
            </a:r>
            <a:br>
              <a:rPr lang="en-US" b="1" dirty="0" smtClean="0"/>
            </a:br>
            <a:r>
              <a:rPr lang="en-US" dirty="0" smtClean="0"/>
              <a:t>Three major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want to use as cheap ($$, power) a processor as possible.</a:t>
            </a:r>
          </a:p>
          <a:p>
            <a:pPr lvl="1"/>
            <a:r>
              <a:rPr lang="en-US" dirty="0" smtClean="0"/>
              <a:t>Don’t want to overpay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non-CPU resources to worry about.</a:t>
            </a:r>
          </a:p>
          <a:p>
            <a:pPr lvl="1"/>
            <a:r>
              <a:rPr lang="en-US" dirty="0" smtClean="0"/>
              <a:t>Say two devices both on an SPI bus.</a:t>
            </a:r>
          </a:p>
          <a:p>
            <a:pPr lvl="1"/>
            <a:r>
              <a:rPr lang="en-US" dirty="0" smtClean="0"/>
              <a:t>So often can’t treat tasks as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Validation is hard</a:t>
            </a:r>
          </a:p>
          <a:p>
            <a:pPr lvl="1"/>
            <a:r>
              <a:rPr lang="en-US" dirty="0" smtClean="0"/>
              <a:t>You’ve got deadlines you </a:t>
            </a:r>
            <a:r>
              <a:rPr lang="en-US" b="1" i="1" dirty="0" smtClean="0"/>
              <a:t>must</a:t>
            </a:r>
            <a:r>
              <a:rPr lang="en-US" dirty="0" smtClean="0"/>
              <a:t> meet.</a:t>
            </a:r>
          </a:p>
          <a:p>
            <a:pPr lvl="2"/>
            <a:r>
              <a:rPr lang="en-US" dirty="0" smtClean="0"/>
              <a:t>How do you </a:t>
            </a:r>
            <a:r>
              <a:rPr lang="en-US" b="1" i="1" dirty="0" smtClean="0"/>
              <a:t>know</a:t>
            </a:r>
            <a:r>
              <a:rPr lang="en-US" dirty="0" smtClean="0"/>
              <a:t> you will?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review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Overview of </a:t>
            </a:r>
            <a:r>
              <a:rPr lang="en-US" dirty="0" err="1" smtClean="0">
                <a:solidFill>
                  <a:srgbClr val="FF0000"/>
                </a:solidFill>
              </a:rPr>
              <a:t>RTOSes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Goals of an RTOS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2803</Words>
  <Application>Microsoft Office PowerPoint</Application>
  <PresentationFormat>On-screen Show (4:3)</PresentationFormat>
  <Paragraphs>485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Default Design</vt:lpstr>
      <vt:lpstr>1_Office Theme</vt:lpstr>
      <vt:lpstr>EECS 498 Advanced Embedded Systems</vt:lpstr>
      <vt:lpstr>Outline</vt:lpstr>
      <vt:lpstr>Outline</vt:lpstr>
      <vt:lpstr>What is a Real-Time System?</vt:lpstr>
      <vt:lpstr>Real-Time Characteristics</vt:lpstr>
      <vt:lpstr>Some Definitions</vt:lpstr>
      <vt:lpstr>Soft, Firm and Hard deadlines</vt:lpstr>
      <vt:lpstr>Why is this hard? Three major issues</vt:lpstr>
      <vt:lpstr>Outline</vt:lpstr>
      <vt:lpstr>Goals of an RTOS?</vt:lpstr>
      <vt:lpstr>Detailed features we’d like</vt:lpstr>
      <vt:lpstr>Aside: What is priority inversion again?</vt:lpstr>
      <vt:lpstr>Detailed features we’d like: Tasks stay out of each others way</vt:lpstr>
      <vt:lpstr>Aside: What is an MMU?</vt:lpstr>
      <vt:lpstr>Silly Contest:</vt:lpstr>
      <vt:lpstr>Device drivers written (and tested!) for us</vt:lpstr>
      <vt:lpstr>Portable</vt:lpstr>
      <vt:lpstr>Outline</vt:lpstr>
      <vt:lpstr>Learning by example: FreeRTOS</vt:lpstr>
      <vt:lpstr>FreeRTOS Features</vt:lpstr>
      <vt:lpstr>Source Code </vt:lpstr>
      <vt:lpstr>Portable</vt:lpstr>
      <vt:lpstr>Scalable</vt:lpstr>
      <vt:lpstr>Preemptive and Cooperative Scheduling</vt:lpstr>
      <vt:lpstr>Multitasking </vt:lpstr>
      <vt:lpstr>Services</vt:lpstr>
      <vt:lpstr>Interrupts</vt:lpstr>
      <vt:lpstr>Advanced Features</vt:lpstr>
      <vt:lpstr>Device support in related products</vt:lpstr>
      <vt:lpstr>Licensing</vt:lpstr>
      <vt:lpstr>A bit more</vt:lpstr>
      <vt:lpstr>Outline</vt:lpstr>
      <vt:lpstr>Tasks</vt:lpstr>
      <vt:lpstr>Example trivial task with busy wait (bad)</vt:lpstr>
      <vt:lpstr>Task creation</vt:lpstr>
      <vt:lpstr>Creating a task: example</vt:lpstr>
      <vt:lpstr>OK, I’ve created a task, now what?</vt:lpstr>
      <vt:lpstr>Task status in FreeRTOS</vt:lpstr>
      <vt:lpstr>Tasks: there’s a lot more</vt:lpstr>
      <vt:lpstr>Outline</vt:lpstr>
      <vt:lpstr>Interrupts in FreeRTOS</vt:lpstr>
      <vt:lpstr>More: Deferred Interrupt Processing</vt:lpstr>
      <vt:lpstr>Semaphore example in FreeRTOS</vt:lpstr>
      <vt:lpstr>Semaphore take</vt:lpstr>
      <vt:lpstr>Outline</vt:lpstr>
      <vt:lpstr>Common data structures</vt:lpstr>
      <vt:lpstr>Slide 47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Device Drivers</dc:title>
  <dc:creator>brehob</dc:creator>
  <cp:lastModifiedBy>brehob</cp:lastModifiedBy>
  <cp:revision>101</cp:revision>
  <dcterms:created xsi:type="dcterms:W3CDTF">2011-11-01T03:15:58Z</dcterms:created>
  <dcterms:modified xsi:type="dcterms:W3CDTF">2012-10-08T18:55:21Z</dcterms:modified>
</cp:coreProperties>
</file>