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69" r:id="rId2"/>
    <p:sldId id="275" r:id="rId3"/>
    <p:sldId id="276" r:id="rId4"/>
    <p:sldId id="277" r:id="rId5"/>
    <p:sldId id="279" r:id="rId6"/>
    <p:sldId id="278" r:id="rId7"/>
    <p:sldId id="285" r:id="rId8"/>
    <p:sldId id="284" r:id="rId9"/>
    <p:sldId id="283" r:id="rId10"/>
    <p:sldId id="280" r:id="rId11"/>
    <p:sldId id="281" r:id="rId12"/>
    <p:sldId id="282" r:id="rId13"/>
    <p:sldId id="286" r:id="rId14"/>
    <p:sldId id="288" r:id="rId15"/>
    <p:sldId id="291" r:id="rId16"/>
    <p:sldId id="293" r:id="rId17"/>
    <p:sldId id="295" r:id="rId18"/>
    <p:sldId id="297" r:id="rId19"/>
    <p:sldId id="309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5" r:id="rId36"/>
    <p:sldId id="314" r:id="rId37"/>
    <p:sldId id="316" r:id="rId38"/>
    <p:sldId id="317" r:id="rId39"/>
    <p:sldId id="318" r:id="rId40"/>
    <p:sldId id="319" r:id="rId41"/>
    <p:sldId id="320" r:id="rId42"/>
    <p:sldId id="324" r:id="rId43"/>
    <p:sldId id="321" r:id="rId44"/>
    <p:sldId id="322" r:id="rId45"/>
    <p:sldId id="326" r:id="rId46"/>
    <p:sldId id="323" r:id="rId4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8" autoAdjust="0"/>
    <p:restoredTop sz="94660"/>
  </p:normalViewPr>
  <p:slideViewPr>
    <p:cSldViewPr>
      <p:cViewPr varScale="1">
        <p:scale>
          <a:sx n="127" d="100"/>
          <a:sy n="12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EBBD5B9-0151-4221-BC1C-9A7DEFED8086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6BC9BD-3E8D-4735-B65F-56576F88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5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6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9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84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04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26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0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7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4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8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0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2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5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5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67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6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PSRR is the signal to noise ratio</a:t>
            </a:r>
            <a:r>
              <a:rPr lang="en-US" baseline="0" dirty="0" smtClean="0"/>
              <a:t> on the output and noise could be white noise or anything else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58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27-550F-4AD6-B4C0-052657E3C6A2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7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BC9BD-3E8D-4735-B65F-56576F88E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3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A9D0-D48C-4DC7-80D1-A3F4C9EEC7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0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338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2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33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0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3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5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12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46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4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8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zettetimes.com/news/local/article_803a17e6-afd8-11e0-bedd-001cc4c03286.html" TargetMode="Externa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ectronics-lab.com/blog/wp-content/uploads/2007/10/p1000255.JPG" TargetMode="External"/><Relationship Id="rId5" Type="http://schemas.openxmlformats.org/officeDocument/2006/relationships/hyperlink" Target="http://itpedia.nyu.edu/wiki/File:V_reg_7805.jpg" TargetMode="Externa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fun.com/datasheets/Components/LM7805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dimensionengineering.com/info/switching-regulators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irchildsemi.com/ds/LM/LM7805.pdf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digikey.com/us/en/techzone/power/resources/articles/hybrid-power-supplies-noise-free-voltages.html" TargetMode="Externa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irchildsemi.com/ds/LM/LM7805.pdf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hyperlink" Target="http://www.ti.com/lit/ds/symlink/lm2940-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ae1.com/switchingpowersupplydesign/datasheets/ldoregulatorstabilityinfoslva115.pdf" TargetMode="External"/><Relationship Id="rId4" Type="http://schemas.openxmlformats.org/officeDocument/2006/relationships/image" Target="../media/image3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irchildsemi.com/ds/LM/LM7805.pdf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p.com/documents/application_note/APPCHP2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4iqt.com/BillRiley/multi/esr-and-bypass-cap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/>
              <a:t>9</a:t>
            </a:r>
            <a:r>
              <a:rPr lang="en-US" dirty="0" smtClean="0"/>
              <a:t>:</a:t>
            </a:r>
          </a:p>
          <a:p>
            <a:r>
              <a:rPr lang="en-US" dirty="0" smtClean="0"/>
              <a:t>Batteries and DC converters</a:t>
            </a:r>
          </a:p>
        </p:txBody>
      </p:sp>
    </p:spTree>
    <p:extLst>
      <p:ext uri="{BB962C8B-B14F-4D97-AF65-F5344CB8AC3E}">
        <p14:creationId xmlns:p14="http://schemas.microsoft.com/office/powerpoint/2010/main" val="42382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do we care about?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picking batteries there are a number of characteristics to be aware of including:</a:t>
            </a:r>
          </a:p>
          <a:p>
            <a:pPr lvl="1"/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Max current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Results of mechanical failure</a:t>
            </a:r>
          </a:p>
          <a:p>
            <a:pPr lvl="1"/>
            <a:r>
              <a:rPr lang="en-US" dirty="0" smtClean="0"/>
              <a:t>Energy loss while idle</a:t>
            </a:r>
          </a:p>
          <a:p>
            <a:r>
              <a:rPr lang="en-US" dirty="0" smtClean="0"/>
              <a:t>You have a lot of options because</a:t>
            </a:r>
          </a:p>
          <a:p>
            <a:pPr lvl="1"/>
            <a:r>
              <a:rPr lang="en-US" dirty="0" smtClean="0"/>
              <a:t>Many different battery </a:t>
            </a:r>
            <a:r>
              <a:rPr lang="en-US" dirty="0"/>
              <a:t>types </a:t>
            </a:r>
            <a:r>
              <a:rPr lang="en-US" dirty="0" smtClean="0"/>
              <a:t>(Alkaline, </a:t>
            </a:r>
            <a:r>
              <a:rPr lang="en-US" dirty="0" err="1" smtClean="0"/>
              <a:t>LiPo</a:t>
            </a:r>
            <a:r>
              <a:rPr lang="en-US" dirty="0" smtClean="0"/>
              <a:t>, etc.) </a:t>
            </a:r>
          </a:p>
          <a:p>
            <a:pPr lvl="1"/>
            <a:r>
              <a:rPr lang="en-US" dirty="0" smtClean="0"/>
              <a:t>Different topologies (ways to connect the cells together)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Lots of terms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 smtClean="0">
                <a:solidFill>
                  <a:srgbClr val="333333"/>
                </a:solidFill>
                <a:latin typeface="Arial" pitchFamily="34" charset="0"/>
              </a:rPr>
              <a:t>Capacity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The amount of electric charge it can </a:t>
            </a:r>
            <a:r>
              <a:rPr lang="en-US" sz="2700" dirty="0" smtClean="0">
                <a:solidFill>
                  <a:srgbClr val="333333"/>
                </a:solidFill>
                <a:latin typeface="Arial" pitchFamily="34" charset="0"/>
              </a:rPr>
              <a:t>store</a:t>
            </a:r>
            <a:r>
              <a:rPr lang="en-US" dirty="0" smtClean="0"/>
              <a:t>, t</a:t>
            </a:r>
            <a:r>
              <a:rPr lang="en-US" sz="2700" dirty="0" smtClean="0">
                <a:solidFill>
                  <a:srgbClr val="333333"/>
                </a:solidFill>
                <a:latin typeface="Arial" pitchFamily="34" charset="0"/>
              </a:rPr>
              <a:t>ypically </a:t>
            </a: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measured in </a:t>
            </a:r>
            <a:r>
              <a:rPr lang="en-US" sz="2700" dirty="0" err="1" smtClean="0">
                <a:solidFill>
                  <a:srgbClr val="333333"/>
                </a:solidFill>
                <a:latin typeface="Arial" pitchFamily="34" charset="0"/>
              </a:rPr>
              <a:t>mAh</a:t>
            </a:r>
            <a:endParaRPr lang="en-US" sz="2700" dirty="0">
              <a:solidFill>
                <a:srgbClr val="333333"/>
              </a:solidFill>
              <a:latin typeface="Arial" pitchFamily="34" charset="0"/>
            </a:endParaRP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 smtClean="0">
                <a:solidFill>
                  <a:srgbClr val="333333"/>
                </a:solidFill>
                <a:latin typeface="Arial" pitchFamily="34" charset="0"/>
              </a:rPr>
              <a:t>Charge </a:t>
            </a:r>
            <a:r>
              <a:rPr lang="en-US" sz="2700" b="1" dirty="0">
                <a:solidFill>
                  <a:srgbClr val="333333"/>
                </a:solidFill>
                <a:latin typeface="Arial" pitchFamily="34" charset="0"/>
              </a:rPr>
              <a:t>Density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Charge/Volume, measured in </a:t>
            </a:r>
            <a:r>
              <a:rPr lang="en-US" sz="2700" dirty="0" err="1">
                <a:solidFill>
                  <a:srgbClr val="333333"/>
                </a:solidFill>
                <a:latin typeface="Arial" pitchFamily="34" charset="0"/>
              </a:rPr>
              <a:t>mWh</a:t>
            </a: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/cm^3 or </a:t>
            </a:r>
            <a:r>
              <a:rPr lang="en-US" sz="2700" dirty="0" err="1" smtClean="0">
                <a:solidFill>
                  <a:srgbClr val="333333"/>
                </a:solidFill>
                <a:latin typeface="Arial" pitchFamily="34" charset="0"/>
              </a:rPr>
              <a:t>mWh</a:t>
            </a:r>
            <a:r>
              <a:rPr lang="en-US" sz="2700" dirty="0" smtClean="0">
                <a:solidFill>
                  <a:srgbClr val="333333"/>
                </a:solidFill>
                <a:latin typeface="Arial" pitchFamily="34" charset="0"/>
              </a:rPr>
              <a:t>/kg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>
                <a:solidFill>
                  <a:srgbClr val="333333"/>
                </a:solidFill>
                <a:latin typeface="Arial" pitchFamily="34" charset="0"/>
              </a:rPr>
              <a:t>Charge Limit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The maximum voltage the battery can produce under ideal conditions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>
                <a:solidFill>
                  <a:srgbClr val="333333"/>
                </a:solidFill>
                <a:latin typeface="Arial" pitchFamily="34" charset="0"/>
              </a:rPr>
              <a:t>Primary Cells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Non-rechargeable (disposable) batteries</a:t>
            </a: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>
                <a:solidFill>
                  <a:srgbClr val="333333"/>
                </a:solidFill>
                <a:latin typeface="Arial" pitchFamily="34" charset="0"/>
              </a:rPr>
              <a:t>Secondary Cells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Rechargeable batteries</a:t>
            </a:r>
          </a:p>
          <a:p>
            <a:endParaRPr lang="en-US" dirty="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>
                <a:solidFill>
                  <a:srgbClr val="333333"/>
                </a:solidFill>
                <a:latin typeface="Arial" pitchFamily="34" charset="0"/>
              </a:rPr>
              <a:t>Lifetime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Primary Cells - "self discharge", how long the battery lasts when not in use.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Secondary Cells - recharge </a:t>
            </a:r>
            <a:r>
              <a:rPr lang="en-US" sz="2700" dirty="0" smtClean="0">
                <a:solidFill>
                  <a:srgbClr val="333333"/>
                </a:solidFill>
                <a:latin typeface="Arial" pitchFamily="34" charset="0"/>
              </a:rPr>
              <a:t>limits</a:t>
            </a:r>
            <a:br>
              <a:rPr lang="en-US" sz="2700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700" b="1" dirty="0">
                <a:solidFill>
                  <a:srgbClr val="333333"/>
                </a:solidFill>
                <a:latin typeface="Arial" pitchFamily="34" charset="0"/>
              </a:rPr>
              <a:t>Cycle Life</a:t>
            </a:r>
            <a:endParaRPr lang="en-US" b="1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700" dirty="0">
                <a:solidFill>
                  <a:srgbClr val="333333"/>
                </a:solidFill>
                <a:latin typeface="Arial" pitchFamily="34" charset="0"/>
              </a:rPr>
              <a:t>The number of charge cycles until battery can no longer reach 80% maximum charge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0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333333"/>
                </a:solidFill>
                <a:latin typeface="+mn-lt"/>
              </a:rPr>
              <a:t>Let’s look at “capacity”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Generally measured in </a:t>
            </a:r>
            <a:r>
              <a:rPr lang="en-US" dirty="0" err="1" smtClean="0"/>
              <a:t>mAh</a:t>
            </a:r>
            <a:r>
              <a:rPr lang="en-US" dirty="0" smtClean="0"/>
              <a:t>*, this tells us how much energy we can expect to get out of the device before it runs down.</a:t>
            </a:r>
          </a:p>
          <a:p>
            <a:pPr lvl="1"/>
            <a:r>
              <a:rPr lang="en-US" dirty="0" smtClean="0"/>
              <a:t>The problem is, we get less total energy the more quickly we drain the battery.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800" dirty="0" smtClean="0">
                <a:solidFill>
                  <a:srgbClr val="333333"/>
                </a:solidFill>
              </a:rPr>
              <a:t>Called “</a:t>
            </a:r>
            <a:r>
              <a:rPr lang="en-US" sz="2800" b="1" dirty="0" err="1" smtClean="0">
                <a:solidFill>
                  <a:srgbClr val="333333"/>
                </a:solidFill>
              </a:rPr>
              <a:t>Peukert</a:t>
            </a:r>
            <a:r>
              <a:rPr lang="en-US" sz="2800" b="1" dirty="0" smtClean="0">
                <a:solidFill>
                  <a:srgbClr val="333333"/>
                </a:solidFill>
              </a:rPr>
              <a:t> Effect</a:t>
            </a:r>
            <a:r>
              <a:rPr lang="en-US" sz="2800" dirty="0" smtClean="0">
                <a:solidFill>
                  <a:srgbClr val="333333"/>
                </a:solidFill>
              </a:rPr>
              <a:t>”</a:t>
            </a:r>
            <a:endParaRPr lang="en-US" sz="2800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333333"/>
                </a:solidFill>
              </a:rPr>
              <a:t>Actual capacity is dependent on the current </a:t>
            </a:r>
            <a:r>
              <a:rPr lang="en-US" sz="2800" dirty="0" smtClean="0">
                <a:solidFill>
                  <a:srgbClr val="333333"/>
                </a:solidFill>
              </a:rPr>
              <a:t>draw.</a:t>
            </a:r>
          </a:p>
          <a:p>
            <a:pPr marL="1314450" lvl="3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2800" dirty="0" smtClean="0">
                <a:solidFill>
                  <a:srgbClr val="333333"/>
                </a:solidFill>
              </a:rPr>
              <a:t>The faster you draw the current, the less you have total.</a:t>
            </a:r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sz="3000" dirty="0" smtClean="0">
                <a:solidFill>
                  <a:srgbClr val="333333"/>
                </a:solidFill>
              </a:rPr>
              <a:t>Often irrelevant if just driving a microcontroller, but if have motors etc. it can be a big deal.</a:t>
            </a:r>
            <a:endParaRPr lang="en-US" sz="30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490900"/>
            <a:ext cx="6836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While this unit isn’t really a measure of energy, it would be if voltage were fixed (which it more-or-less is)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87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err="1" smtClean="0"/>
              <a:t>Peukert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2" y="1309687"/>
            <a:ext cx="5951538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97111" y="6290041"/>
            <a:ext cx="45989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</a:rPr>
              <a:t>Image from http://www.vonwentzel.net/Battery/00.Glossary/</a:t>
            </a:r>
          </a:p>
        </p:txBody>
      </p:sp>
    </p:spTree>
    <p:extLst>
      <p:ext uri="{BB962C8B-B14F-4D97-AF65-F5344CB8AC3E}">
        <p14:creationId xmlns:p14="http://schemas.microsoft.com/office/powerpoint/2010/main" val="218851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Alkaline Battery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Primary Battery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Disposable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Most common "off the shelf" battery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Accounts for over 80% of manufactured batteries in the U.S.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Over 10 billion individual units produced worldwide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657600"/>
            <a:ext cx="3693319" cy="27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45845" y="6400800"/>
            <a:ext cx="1653064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200">
                <a:solidFill>
                  <a:srgbClr val="333333"/>
                </a:solidFill>
                <a:latin typeface="Arial" pitchFamily="34" charset="0"/>
              </a:rPr>
              <a:t>Image from Wikipedia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726805" y="6400800"/>
            <a:ext cx="347187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5177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Lithium-Ion Polymer Battery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Common abreviations: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Li-poly, Li-Pol, Li-Po, LIP, PLI or LiP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Secondary cell batteries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Typically contain multiple cells in parallel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Used to increase discharge current capacity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Can cause charging difficulties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Cells must be balanced for safe charging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726805" y="6400800"/>
            <a:ext cx="347187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5813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Lithium-Ion Polymer - Chemistry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4114800"/>
            <a:ext cx="8619649" cy="2544604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Sony's original lithium-ion battery used coke for the anode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Coke was a by-product of the coal industry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Modern lithium-ions began using graphite for the anode in about 1997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Provides a flatter discharge curve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Material combinations have been tested for the anode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Tradeoffs are application dependent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995839"/>
            <a:ext cx="5759292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726805" y="6400800"/>
            <a:ext cx="347187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8091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91440"/>
            <a:ext cx="8701088" cy="821532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Lead Acid Battery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588" y="822960"/>
            <a:ext cx="5704999" cy="5820728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Invented in 1859 by Gaston Plante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Oldest rechargeable battery type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Low energy to weight ratio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Low energy to volume ratio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Can supply high surge currents and hence high power to weight ratio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The U.S. produces nearly 99 million wet-cell lead-acid batteries each year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822960"/>
            <a:ext cx="285750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635365" y="6400800"/>
            <a:ext cx="347187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5285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Lead Acid - Types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914400"/>
            <a:ext cx="8695373" cy="493633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Lead Acid Battery Constructs: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Flooded Cell (Wet Cell)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Valve Regulated Lead Acid (VRLA)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Gel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Absorbed Glass Mat (AGM)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Lead Acid Battery Types: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Starting Battery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Deep Cycle Battery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Marine Cycle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511868" cy="23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4480560"/>
            <a:ext cx="4001929" cy="22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726805" y="6492240"/>
            <a:ext cx="44005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94942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5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Continuing with power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endParaRPr lang="en-US" dirty="0" smtClean="0"/>
          </a:p>
          <a:p>
            <a:pPr lvl="1"/>
            <a:r>
              <a:rPr lang="en-US" dirty="0" smtClean="0"/>
              <a:t>Basic power issues</a:t>
            </a:r>
          </a:p>
          <a:p>
            <a:pPr lvl="1"/>
            <a:r>
              <a:rPr lang="en-US" dirty="0" smtClean="0"/>
              <a:t>Power Integrity</a:t>
            </a:r>
          </a:p>
          <a:p>
            <a:endParaRPr lang="en-US" dirty="0"/>
          </a:p>
          <a:p>
            <a:r>
              <a:rPr lang="en-US" b="1" dirty="0" smtClean="0"/>
              <a:t>Discuss</a:t>
            </a:r>
          </a:p>
          <a:p>
            <a:pPr lvl="1"/>
            <a:r>
              <a:rPr lang="en-US" dirty="0" smtClean="0"/>
              <a:t>Battery selection</a:t>
            </a:r>
          </a:p>
          <a:p>
            <a:pPr lvl="1"/>
            <a:r>
              <a:rPr lang="en-US" dirty="0" smtClean="0"/>
              <a:t>DC converter options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88448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Today…</a:t>
            </a:r>
          </a:p>
        </p:txBody>
      </p:sp>
      <p:pic>
        <p:nvPicPr>
          <p:cNvPr id="2050" name="Picture 2" descr="https://sphotos-b.xx.fbcdn.net/hphotos-ash4/424071_386680448008826_19664728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380365" cy="31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Electrical Properties - Capacity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097280"/>
            <a:ext cx="8695373" cy="6660833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Alkaline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Li-Po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Typically 1100-1500 mAh per cell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Like most Li-Ion a single battery contains multiple cells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Lead-Acid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Varies by size and type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Car batteries are usually 50 Ah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40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726805" y="6492240"/>
            <a:ext cx="44005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20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645920"/>
            <a:ext cx="3757613" cy="22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77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Electrical Properties - Current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Alkaline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Dependent on the size of the battery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Rule of thumb: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AA - 700mA max, 50mA typical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Li-Po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Can drive large currents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Batteries rated for 1000mAh at 100mA draw can typically supply up to 1.5A, 15x their rated current</a:t>
            </a:r>
            <a:endParaRPr lang="en-US"/>
          </a:p>
          <a:p>
            <a:pPr marL="1543050" lvl="4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This applies no matter the capacity or current draw ratings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Connected in parallel to increase current rates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Lead-Acid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 Can produce up to 500 amps if shorted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26805" y="6492240"/>
            <a:ext cx="44005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0542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Electrical Properties - Charge Density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Alkaline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Much higher than other "off the shelf" battery types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Common cells typically 110 </a:t>
            </a:r>
            <a:r>
              <a:rPr lang="en-US" dirty="0" err="1" smtClean="0">
                <a:solidFill>
                  <a:srgbClr val="333333"/>
                </a:solidFill>
                <a:latin typeface="Arial" pitchFamily="34" charset="0"/>
              </a:rPr>
              <a:t>Wh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</a:rPr>
              <a:t>/kg</a:t>
            </a:r>
            <a:br>
              <a:rPr lang="en-US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Li-Po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100-180 </a:t>
            </a:r>
            <a:r>
              <a:rPr lang="en-US" dirty="0" err="1" smtClean="0">
                <a:solidFill>
                  <a:srgbClr val="333333"/>
                </a:solidFill>
                <a:latin typeface="Arial" pitchFamily="34" charset="0"/>
              </a:rPr>
              <a:t>Wh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</a:rPr>
              <a:t>/kg</a:t>
            </a:r>
            <a:br>
              <a:rPr lang="en-US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Lead-Acid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30-50 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</a:rPr>
              <a:t>Wh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/kg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26805" y="6492240"/>
            <a:ext cx="44005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1801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005840"/>
            <a:ext cx="8689658" cy="4929188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Alkaline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Very low cost to produce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$0.19/</a:t>
            </a:r>
            <a:r>
              <a:rPr lang="en-US" sz="2400" dirty="0" err="1">
                <a:solidFill>
                  <a:srgbClr val="333333"/>
                </a:solidFill>
                <a:latin typeface="Arial" pitchFamily="34" charset="0"/>
              </a:rPr>
              <a:t>Wh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Most of the cost is placed on the consumer 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Li-Po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Varies with chemical composition 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~$0.47/</a:t>
            </a:r>
            <a:r>
              <a:rPr lang="en-US" sz="2400" dirty="0" err="1">
                <a:solidFill>
                  <a:srgbClr val="333333"/>
                </a:solidFill>
                <a:latin typeface="Arial" pitchFamily="34" charset="0"/>
              </a:rPr>
              <a:t>Wh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Cheaper than traditional 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</a:rPr>
              <a:t>Li-Ion</a:t>
            </a:r>
            <a:br>
              <a:rPr lang="en-US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Lead Acid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$0.20/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</a:rPr>
              <a:t>Wh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Relatively cheap for high voltage applications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Expensive for a full battery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26805" y="6492240"/>
            <a:ext cx="44005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39906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Hazards - Leaks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188720"/>
            <a:ext cx="8701088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Alkaline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Cells may rupture and leak potassium hydroxide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This will corrode the battery and the device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May cause respiratory, eye, and skin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  <a:t>irritation</a:t>
            </a:r>
            <a:b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Li-Po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Unlikely to leak because of solid 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</a:rPr>
              <a:t>internals</a:t>
            </a:r>
            <a:br>
              <a:rPr lang="en-US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Lead Acid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Cells may rupture or be punctured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Wet cells will leak strong sulfuric acid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85091"/>
            <a:ext cx="2633475" cy="16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726805" y="6492240"/>
            <a:ext cx="440055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68257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Hazards - Explosions/Fires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822960"/>
            <a:ext cx="8698230" cy="4940618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Alkaline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Unlikely to explode or catch fire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Li-Po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May explode or catch fire if mishandled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Charging/Discharging too quickly builds heat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Damaged cells are prone to explosions</a:t>
            </a: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Lead Acid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Electrolysis in flooded cells occurs when overcharge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Produces hydrogen and oxygen gases which may explode if ignited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VRLA does not contain liquid electrolytes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5097"/>
            <a:ext cx="2843213" cy="19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solar car f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21341"/>
            <a:ext cx="25908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lithium-ion fire </a:t>
            </a:r>
            <a:r>
              <a:rPr lang="en-US" sz="400" dirty="0" smtClean="0"/>
              <a:t>(</a:t>
            </a:r>
            <a:r>
              <a:rPr lang="en-US" sz="400" dirty="0">
                <a:hlinkClick r:id="rId5"/>
              </a:rPr>
              <a:t>http://</a:t>
            </a:r>
            <a:r>
              <a:rPr lang="en-US" sz="400" dirty="0" smtClean="0">
                <a:hlinkClick r:id="rId5"/>
              </a:rPr>
              <a:t>www.gazettetimes.com/news/local/article_803a17e6-afd8-11e0-bedd-001cc4c03286.html</a:t>
            </a:r>
            <a:r>
              <a:rPr lang="en-US" sz="300" dirty="0" smtClean="0"/>
              <a:t>)</a:t>
            </a:r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84490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Hazards - Environmental Concerns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Alkaline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Ends up in landfills after one use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Potassium hydroxide can corrode objects it touches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Li-Po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No major recycling programs in place currently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Polymer requires strong chemicals and a lot of energy to produce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Lead Acid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Lead is a toxic metal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97% of the lead is recycled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635365" y="6400800"/>
            <a:ext cx="44434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63078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Alkaline Battery Review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554480"/>
            <a:ext cx="8701088" cy="5070634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Pros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Disposable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Cheap to produce, easy to obtain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Maintenance-free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Cons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Non-rechargeable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Moderate charge density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Relatively low current drain limits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Must be justifiable to the user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Applications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Household and mobile electronics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Children's Toys 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Must be low current to justify disposable costs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Low up-front costs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635365" y="6400800"/>
            <a:ext cx="44434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522026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Lithium-Ion Polymer - Review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280160"/>
            <a:ext cx="8698230" cy="5087779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Pros: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High energy density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Relatively low self-discharge 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Low maintenance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No periodic discharge is needed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No memory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Cons: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Requires protection circuit to limit voltage and current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Subject to aging, even if not in use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Transportation regulations for shipping in large quantities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Applications 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Lightweight portable electronic devices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Cell phones, GPS, laptops, etc.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Radio controlled model planes/cars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635365" y="6400800"/>
            <a:ext cx="44434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617519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Lead Acid - Review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822960"/>
            <a:ext cx="8695373" cy="5815013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Pros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Relatively cheap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Long lifespan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Able to provide extreme currents (500A+) 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Cons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Heavy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Large physical size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Some models require periodic maintenance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Applications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Vehicle batteries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Energy storage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Off-the-grid systems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Back up power supply</a:t>
            </a:r>
            <a:endParaRPr lang="en-US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Renewable energy systems</a:t>
            </a:r>
            <a:endParaRPr lang="en-US"/>
          </a:p>
          <a:p>
            <a:pPr marL="1543050" lvl="4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Solar, wind, etc.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Long term remote energy supply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635365" y="6400800"/>
            <a:ext cx="444342" cy="27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3946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Review: </a:t>
            </a:r>
            <a:r>
              <a:rPr lang="en-US" dirty="0" smtClean="0"/>
              <a:t>Basic power issues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3888124"/>
            <a:ext cx="4169569" cy="23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1722437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Electric power is the </a:t>
            </a:r>
            <a:r>
              <a:rPr lang="en-US" i="1" dirty="0"/>
              <a:t>rate</a:t>
            </a:r>
            <a:r>
              <a:rPr lang="en-US" dirty="0"/>
              <a:t> at which electric </a:t>
            </a:r>
            <a:r>
              <a:rPr lang="en-US" u="sng" dirty="0"/>
              <a:t>energy</a:t>
            </a:r>
            <a:r>
              <a:rPr lang="en-US" dirty="0"/>
              <a:t> is transferred by an electric </a:t>
            </a:r>
            <a:r>
              <a:rPr lang="en-US" dirty="0" smtClean="0"/>
              <a:t>circuit.</a:t>
            </a:r>
          </a:p>
          <a:p>
            <a:pPr lvl="1"/>
            <a:r>
              <a:rPr lang="en-US" dirty="0" smtClean="0"/>
              <a:t>We often look at average power on different time scales depending on what we are wanting to know.</a:t>
            </a:r>
          </a:p>
          <a:p>
            <a:pPr lvl="1"/>
            <a:r>
              <a:rPr lang="en-US" dirty="0" smtClean="0"/>
              <a:t>Need to remember that lower power isn’t always the same as lower energy</a:t>
            </a:r>
          </a:p>
          <a:p>
            <a:pPr lvl="2"/>
            <a:r>
              <a:rPr lang="en-US" dirty="0" smtClean="0"/>
              <a:t>especially if the lower-power solution takes significantly longer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404" y="1743856"/>
            <a:ext cx="4253965" cy="198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114800" y="3429000"/>
            <a:ext cx="838200" cy="114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4762500"/>
            <a:ext cx="838200" cy="190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95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2885" y="27432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900">
                <a:solidFill>
                  <a:srgbClr val="333333"/>
                </a:solidFill>
                <a:latin typeface="Arial" pitchFamily="34" charset="0"/>
              </a:rPr>
              <a:t>Example Situations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885" y="1645920"/>
            <a:ext cx="8698230" cy="493776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Battery powered flashlight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Must be compact and lightweight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Needs to be cheap up front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Batteries should be replaceable vs rechargeable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Battery needs to have a long shelf life</a:t>
            </a:r>
            <a:endParaRPr lang="en-US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>
                <a:solidFill>
                  <a:srgbClr val="333333"/>
                </a:solidFill>
                <a:latin typeface="Arial" pitchFamily="34" charset="0"/>
              </a:rPr>
              <a:t>MP3 Player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Must be compact and lightweight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Expensive product can incorporate a higher battery cost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Must be rechargeable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Should recharge quickly 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Needs to have large energy capacity</a:t>
            </a:r>
            <a:endParaRPr lang="en-US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>
                <a:solidFill>
                  <a:srgbClr val="333333"/>
                </a:solidFill>
                <a:latin typeface="Arial" pitchFamily="34" charset="0"/>
              </a:rPr>
              <a:t>Must last 500+ recharge cycles without maintenance</a:t>
            </a:r>
          </a:p>
        </p:txBody>
      </p:sp>
    </p:spTree>
    <p:extLst>
      <p:ext uri="{BB962C8B-B14F-4D97-AF65-F5344CB8AC3E}">
        <p14:creationId xmlns:p14="http://schemas.microsoft.com/office/powerpoint/2010/main" val="988471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converters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01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DC converters?</a:t>
            </a:r>
          </a:p>
          <a:p>
            <a:endParaRPr lang="en-US" dirty="0"/>
          </a:p>
          <a:p>
            <a:r>
              <a:rPr lang="en-US" dirty="0" smtClean="0"/>
              <a:t>Linear regulators</a:t>
            </a:r>
          </a:p>
          <a:p>
            <a:pPr lvl="1"/>
            <a:r>
              <a:rPr lang="en-US" dirty="0" smtClean="0"/>
              <a:t>LDOs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Switching converters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6477000"/>
            <a:ext cx="6248400" cy="152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</a:rPr>
              <a:t>Large parts of this section on converters come from Eric Lin</a:t>
            </a:r>
            <a:endParaRPr 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36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DC converters?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DC </a:t>
            </a:r>
            <a:r>
              <a:rPr lang="en-US" sz="2800" dirty="0"/>
              <a:t>converters convert one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DC </a:t>
            </a:r>
            <a:r>
              <a:rPr lang="en-US" sz="2800" dirty="0"/>
              <a:t>voltage level to another.</a:t>
            </a:r>
          </a:p>
          <a:p>
            <a:pPr lvl="1"/>
            <a:r>
              <a:rPr lang="en-US" sz="2400" dirty="0"/>
              <a:t>Very commonly on PCBs</a:t>
            </a:r>
          </a:p>
          <a:p>
            <a:pPr lvl="2"/>
            <a:r>
              <a:rPr lang="en-US" sz="2000" dirty="0"/>
              <a:t>Often have USB or battery power</a:t>
            </a:r>
          </a:p>
          <a:p>
            <a:pPr lvl="2"/>
            <a:r>
              <a:rPr lang="en-US" sz="2000" dirty="0" smtClean="0"/>
              <a:t>But might </a:t>
            </a:r>
            <a:r>
              <a:rPr lang="en-US" sz="2000" dirty="0"/>
              <a:t>need 1.8V, 3.3V, 5V, 12V and -12V all on the same board.</a:t>
            </a:r>
          </a:p>
          <a:p>
            <a:pPr lvl="1"/>
            <a:r>
              <a:rPr lang="en-US" sz="2400" dirty="0"/>
              <a:t>On-PCB converters allow us to </a:t>
            </a:r>
            <a:r>
              <a:rPr lang="en-US" sz="2400" dirty="0" smtClean="0"/>
              <a:t>do that</a:t>
            </a:r>
            <a:endParaRPr lang="en-US" sz="2400" dirty="0"/>
          </a:p>
        </p:txBody>
      </p:sp>
      <p:pic>
        <p:nvPicPr>
          <p:cNvPr id="2050" name="Picture 2" descr="http://www.electronics-lab.com/blog/wp-content/uploads/2007/10/p100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2921001" cy="2190751"/>
          </a:xfrm>
          <a:prstGeom prst="rect">
            <a:avLst/>
          </a:prstGeom>
          <a:noFill/>
        </p:spPr>
      </p:pic>
      <p:pic>
        <p:nvPicPr>
          <p:cNvPr id="2052" name="Picture 4" descr="https://encrypted-tbn0.gstatic.com/images?q=tbn:ANd9GcQmrMr1CHK9GGb1MWrAuwtVhM_19iWJgJpxJ8_SaozHVG781urv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307" y="4179756"/>
            <a:ext cx="1838325" cy="2286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6477000"/>
            <a:ext cx="76354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hlinkClick r:id="rId5"/>
              </a:rPr>
              <a:t>Images from http://itpedia.nyu.edu/wiki/File:V_reg_7805.jpg</a:t>
            </a:r>
            <a:r>
              <a:rPr lang="en-US" sz="1050" dirty="0" smtClean="0"/>
              <a:t>, </a:t>
            </a:r>
            <a:r>
              <a:rPr lang="en-US" sz="1050" dirty="0" smtClean="0">
                <a:hlinkClick r:id="rId6"/>
              </a:rPr>
              <a:t>http://www.electronics-lab.com/blog/wp-content/uploads/2007/10/p1000255.JPG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938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 types of DC converters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Linear converters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 smtClean="0"/>
              <a:t>Switching converters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Simpler to design</a:t>
            </a:r>
          </a:p>
          <a:p>
            <a:r>
              <a:rPr lang="en-US" sz="2400" dirty="0" smtClean="0"/>
              <a:t>Low-noise output for noise-sensitive applications</a:t>
            </a:r>
          </a:p>
          <a:p>
            <a:r>
              <a:rPr lang="en-US" sz="2400" dirty="0" smtClean="0"/>
              <a:t>Can only drop voltage</a:t>
            </a:r>
          </a:p>
          <a:p>
            <a:pPr lvl="1"/>
            <a:r>
              <a:rPr lang="en-US" sz="2200" dirty="0" smtClean="0"/>
              <a:t>And in fact </a:t>
            </a:r>
            <a:r>
              <a:rPr lang="en-US" sz="2200" b="1" i="1" dirty="0" smtClean="0"/>
              <a:t>must</a:t>
            </a:r>
            <a:r>
              <a:rPr lang="en-US" sz="2200" dirty="0" smtClean="0"/>
              <a:t> drop it by some minimum amount</a:t>
            </a:r>
          </a:p>
          <a:p>
            <a:pPr lvl="1"/>
            <a:r>
              <a:rPr lang="en-US" sz="2200" dirty="0" smtClean="0"/>
              <a:t>The larger the voltage drop the less power efficient the converter is </a:t>
            </a:r>
          </a:p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be significantly more complex to design</a:t>
            </a:r>
          </a:p>
          <a:p>
            <a:pPr lvl="1"/>
            <a:r>
              <a:rPr lang="en-US" dirty="0" smtClean="0"/>
              <a:t>Worth avoiding for this class unless you have to do it.</a:t>
            </a:r>
          </a:p>
          <a:p>
            <a:r>
              <a:rPr lang="en-US" dirty="0" smtClean="0"/>
              <a:t>Can drop voltage or increase voltage</a:t>
            </a:r>
          </a:p>
          <a:p>
            <a:pPr lvl="1"/>
            <a:r>
              <a:rPr lang="en-US" dirty="0" smtClean="0"/>
              <a:t>“buck” and “boost” respectively</a:t>
            </a:r>
          </a:p>
          <a:p>
            <a:r>
              <a:rPr lang="en-US" dirty="0" smtClean="0"/>
              <a:t>Generally very power efficient</a:t>
            </a:r>
          </a:p>
          <a:p>
            <a:pPr lvl="1"/>
            <a:r>
              <a:rPr lang="en-US" dirty="0" smtClean="0"/>
              <a:t>75% to 98% is normal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5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DC Converters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7680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To better understand how to pick a converter we will go over the following characteristics seen in all DC converters</a:t>
                </a:r>
              </a:p>
              <a:p>
                <a:pPr lvl="1"/>
                <a:r>
                  <a:rPr lang="en-US" sz="2400" dirty="0" smtClean="0"/>
                  <a:t>Power wasted </a:t>
                </a:r>
                <a:r>
                  <a:rPr lang="en-US" sz="2400" dirty="0" smtClean="0"/>
                  <a:t>(as heat)</a:t>
                </a:r>
                <a:endParaRPr lang="en-US" sz="2000" dirty="0" smtClean="0"/>
              </a:p>
              <a:p>
                <a:pPr lvl="1"/>
                <a:r>
                  <a:rPr lang="en-US" sz="2400" dirty="0" smtClean="0"/>
                  <a:t>Quiescent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2"/>
                <a:r>
                  <a:rPr lang="en-US" sz="2000" dirty="0" smtClean="0"/>
                  <a:t>The leakage current that occurs </a:t>
                </a:r>
                <a:r>
                  <a:rPr lang="en-US" sz="2000" dirty="0"/>
                  <a:t>regardless of operation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lvl="1"/>
                <a:r>
                  <a:rPr lang="en-US" sz="2400" dirty="0" smtClean="0"/>
                  <a:t>Power supply rejection ratio (PSRR)</a:t>
                </a:r>
              </a:p>
              <a:p>
                <a:pPr lvl="2"/>
                <a:r>
                  <a:rPr lang="en-US" sz="2000" dirty="0" smtClean="0"/>
                  <a:t>The ability to reject output noise at different frequency</a:t>
                </a:r>
                <a:endParaRPr lang="en-US" sz="2000" dirty="0"/>
              </a:p>
              <a:p>
                <a:pPr lvl="1"/>
                <a:r>
                  <a:rPr lang="en-US" sz="2400" dirty="0" smtClean="0"/>
                  <a:t>External capacitors and equivalent series resistance(ESR)</a:t>
                </a:r>
              </a:p>
              <a:p>
                <a:pPr lvl="2"/>
                <a:r>
                  <a:rPr lang="en-US" sz="2000" dirty="0" smtClean="0"/>
                  <a:t>Output noise filter that helps keeping the signal clean</a:t>
                </a:r>
              </a:p>
              <a:p>
                <a:r>
                  <a:rPr lang="en-US" sz="2000" dirty="0" smtClean="0"/>
                  <a:t>These characteristics are what people generally look for when selecting converters, but they’re not by any means the only characteristics that matter.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876800"/>
              </a:xfrm>
              <a:blipFill rotWithShape="1">
                <a:blip r:embed="rId3"/>
                <a:stretch>
                  <a:fillRect l="-627" t="-62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546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1752"/>
            <a:ext cx="7772400" cy="841248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1. Power Wasted </a:t>
            </a:r>
            <a:r>
              <a:rPr lang="en-US" sz="4400" dirty="0" smtClean="0"/>
              <a:t>(as Heat)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Linear converters waste power = (V</a:t>
            </a:r>
            <a:r>
              <a:rPr lang="en-US" sz="4000" baseline="-25000" dirty="0" smtClean="0"/>
              <a:t>in</a:t>
            </a:r>
            <a:r>
              <a:rPr lang="en-US" sz="4000" dirty="0" smtClean="0"/>
              <a:t>– </a:t>
            </a:r>
            <a:r>
              <a:rPr lang="en-US" sz="4000" dirty="0" err="1" smtClean="0"/>
              <a:t>V</a:t>
            </a:r>
            <a:r>
              <a:rPr lang="en-US" sz="4000" baseline="-25000" dirty="0" err="1" smtClean="0"/>
              <a:t>out</a:t>
            </a:r>
            <a:r>
              <a:rPr lang="en-US" sz="4000" dirty="0" smtClean="0"/>
              <a:t>)*</a:t>
            </a:r>
            <a:r>
              <a:rPr lang="en-US" sz="4000" dirty="0" err="1" smtClean="0"/>
              <a:t>I</a:t>
            </a:r>
            <a:r>
              <a:rPr lang="en-US" sz="4000" baseline="-25000" dirty="0" err="1" smtClean="0"/>
              <a:t>load</a:t>
            </a:r>
            <a:r>
              <a:rPr lang="en-US" sz="4000" baseline="-25000" dirty="0" smtClean="0"/>
              <a:t> </a:t>
            </a:r>
          </a:p>
          <a:p>
            <a:pPr lvl="1"/>
            <a:r>
              <a:rPr lang="en-US" sz="3600" dirty="0" smtClean="0"/>
              <a:t>Example</a:t>
            </a:r>
            <a:endParaRPr lang="en-US" sz="3600" baseline="-25000" dirty="0" smtClean="0"/>
          </a:p>
          <a:p>
            <a:pPr lvl="2"/>
            <a:r>
              <a:rPr lang="en-US" sz="2900" dirty="0"/>
              <a:t>12 V battery supplying 5V to each device</a:t>
            </a:r>
          </a:p>
          <a:p>
            <a:pPr lvl="3"/>
            <a:r>
              <a:rPr lang="en-US" sz="3300" dirty="0"/>
              <a:t>Microcontroller that draws 5mA </a:t>
            </a:r>
          </a:p>
          <a:p>
            <a:pPr lvl="3"/>
            <a:r>
              <a:rPr lang="en-US" sz="3300" dirty="0"/>
              <a:t>Ultrasonic rangefinder that draws 50mA</a:t>
            </a:r>
          </a:p>
          <a:p>
            <a:pPr lvl="2"/>
            <a:r>
              <a:rPr lang="en-US" sz="2900" dirty="0"/>
              <a:t>Use </a:t>
            </a:r>
            <a:r>
              <a:rPr lang="en-US" sz="2900" dirty="0">
                <a:hlinkClick r:id="rId3"/>
              </a:rPr>
              <a:t>LM7805 </a:t>
            </a:r>
            <a:r>
              <a:rPr lang="en-US" sz="2900" dirty="0"/>
              <a:t>(linear regulator) to drop 12V to 5V</a:t>
            </a:r>
          </a:p>
          <a:p>
            <a:pPr lvl="2"/>
            <a:r>
              <a:rPr lang="en-US" sz="2900" dirty="0"/>
              <a:t>Power wasted = (12V – 5V) * (0.050A + 0.005A) = 0.385W</a:t>
            </a:r>
          </a:p>
          <a:p>
            <a:pPr lvl="3"/>
            <a:r>
              <a:rPr lang="en-US" sz="3300" dirty="0"/>
              <a:t>Which is actually more than the power consumed!</a:t>
            </a:r>
          </a:p>
          <a:p>
            <a:pPr lvl="3"/>
            <a:r>
              <a:rPr lang="en-US" sz="3300" dirty="0"/>
              <a:t>Is this acceptable?</a:t>
            </a:r>
          </a:p>
          <a:p>
            <a:pPr lvl="4"/>
            <a:r>
              <a:rPr lang="en-US" sz="3300" dirty="0"/>
              <a:t>Hope so, because the alternative (switching converter) is a lot more difficult. </a:t>
            </a:r>
            <a:endParaRPr lang="en-US" sz="3300" dirty="0" smtClean="0"/>
          </a:p>
          <a:p>
            <a:r>
              <a:rPr lang="en-US" sz="3600" dirty="0" smtClean="0"/>
              <a:t>Switchers generally waste a more-or-less fixed percent</a:t>
            </a:r>
          </a:p>
          <a:p>
            <a:pPr lvl="1"/>
            <a:r>
              <a:rPr lang="en-US" dirty="0" smtClean="0"/>
              <a:t>Say 15% or so…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324599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www.dimensionengineering.com/info/switching-regulators</a:t>
            </a:r>
            <a:r>
              <a:rPr lang="en-US" sz="1400" dirty="0" smtClean="0"/>
              <a:t> is the source for this example.  They go into more detail on their site.</a:t>
            </a:r>
            <a:endParaRPr lang="en-US" sz="1400" dirty="0"/>
          </a:p>
        </p:txBody>
      </p:sp>
      <p:pic>
        <p:nvPicPr>
          <p:cNvPr id="5" name="Picture 2" descr="https://encrypted-tbn3.gstatic.com/images?q=tbn:ANd9GcRiDDK00ooFfWbcs_T_jrvexWsfxsCub6ViyACeKiSuD8pl23bHU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676400"/>
            <a:ext cx="1905000" cy="1360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5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44" y="990600"/>
            <a:ext cx="2979256" cy="26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99" y="3657600"/>
            <a:ext cx="3152001" cy="27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4419600" cy="4572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In general… </a:t>
                </a:r>
              </a:p>
              <a:p>
                <a:pPr lvl="1"/>
                <a:r>
                  <a:rPr lang="en-US" sz="2600" dirty="0"/>
                  <a:t>All have quiescent 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𝑄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, which is </a:t>
                </a:r>
                <a:r>
                  <a:rPr lang="en-US" sz="2600" dirty="0"/>
                  <a:t>d</a:t>
                </a:r>
                <a:r>
                  <a:rPr lang="en-US" sz="2600" dirty="0" smtClean="0"/>
                  <a:t>ifferent </a:t>
                </a:r>
                <a:r>
                  <a:rPr lang="en-US" sz="2600" dirty="0"/>
                  <a:t>in each IC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/>
                  <a:t> is affected by the input and temperature the device is operating at.</a:t>
                </a:r>
              </a:p>
              <a:p>
                <a:pPr lvl="2"/>
                <a:r>
                  <a:rPr lang="en-US" sz="2400" dirty="0"/>
                  <a:t>Will drain battery so choose carefully when picking converters</a:t>
                </a:r>
                <a:r>
                  <a:rPr lang="en-US" sz="2400" dirty="0" smtClean="0"/>
                  <a:t>!</a:t>
                </a:r>
              </a:p>
              <a:p>
                <a:r>
                  <a:rPr lang="en-US" sz="3200" dirty="0" smtClean="0"/>
                  <a:t>For this </a:t>
                </a:r>
                <a:r>
                  <a:rPr lang="en-US" sz="3200" dirty="0" smtClean="0"/>
                  <a:t>device, </a:t>
                </a:r>
                <a:r>
                  <a:rPr lang="en-US" sz="3200" dirty="0" smtClean="0"/>
                  <a:t>I</a:t>
                </a:r>
                <a:r>
                  <a:rPr lang="en-US" sz="3200" baseline="-25000" dirty="0" smtClean="0"/>
                  <a:t>Q</a:t>
                </a:r>
                <a:r>
                  <a:rPr lang="en-US" sz="3200" dirty="0" smtClean="0"/>
                  <a:t> is </a:t>
                </a:r>
                <a:r>
                  <a:rPr lang="en-US" sz="3200" i="1" u="sng" dirty="0" smtClean="0"/>
                  <a:t>huge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sz="2800" dirty="0" smtClean="0"/>
                  <a:t>Designed to move 1A.</a:t>
                </a:r>
                <a:endParaRPr lang="en-US" sz="2800" dirty="0"/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4419600" cy="4572000"/>
              </a:xfrm>
              <a:blipFill rotWithShape="1">
                <a:blip r:embed="rId5"/>
                <a:stretch>
                  <a:fillRect l="-2759" t="-2667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77000" y="6262158"/>
                <a:ext cx="2057400" cy="291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b="1" dirty="0" smtClean="0"/>
                  <a:t>LM7805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latin typeface="Cambria Math"/>
                          </a:rPr>
                          <m:t>𝑰</m:t>
                        </m:r>
                      </m:e>
                      <m:sub>
                        <m:r>
                          <a:rPr lang="en-US" sz="1200" b="1" i="1" smtClean="0">
                            <a:latin typeface="Cambria Math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1200" b="1" dirty="0" smtClean="0"/>
                  <a:t> during operation</a:t>
                </a:r>
                <a:endParaRPr lang="en-US" sz="12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262158"/>
                <a:ext cx="2057400" cy="291042"/>
              </a:xfrm>
              <a:prstGeom prst="rect">
                <a:avLst/>
              </a:prstGeom>
              <a:blipFill rotWithShape="1">
                <a:blip r:embed="rId6"/>
                <a:stretch>
                  <a:fillRect l="-29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066800" y="152400"/>
                <a:ext cx="7772400" cy="1143000"/>
              </a:xfrm>
              <a:prstGeom prst="rect">
                <a:avLst/>
              </a:prstGeom>
            </p:spPr>
            <p:txBody>
              <a:bodyPr bIns="91440" anchor="b" anchorCtr="0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>
                    <a:solidFill>
                      <a:schemeClr val="tx1"/>
                    </a:solidFill>
                  </a:rPr>
                  <a:t>2. Quiescent </a:t>
                </a:r>
                <a:r>
                  <a:rPr lang="en-US" dirty="0">
                    <a:solidFill>
                      <a:schemeClr val="tx1"/>
                    </a:solidFill>
                  </a:rPr>
                  <a:t>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"/>
                <a:ext cx="7772400" cy="1143000"/>
              </a:xfrm>
              <a:prstGeom prst="rect">
                <a:avLst/>
              </a:prstGeom>
              <a:blipFill rotWithShape="1">
                <a:blip r:embed="rId7"/>
                <a:stretch>
                  <a:fillRect l="-2745" b="-1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00200" y="6477000"/>
            <a:ext cx="4713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Diagrams from </a:t>
            </a: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www.fairchildsemi.com/ds/LM/LM7805.pdf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66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3. </a:t>
            </a:r>
            <a:r>
              <a:rPr lang="en-US" dirty="0" smtClean="0"/>
              <a:t>Noise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PSRR</a:t>
                </a:r>
                <a:r>
                  <a:rPr lang="en-US" dirty="0"/>
                  <a:t> </a:t>
                </a:r>
                <a:r>
                  <a:rPr lang="en-US" dirty="0" smtClean="0"/>
                  <a:t>indicates how well the supply deals</a:t>
                </a:r>
                <a:br>
                  <a:rPr lang="en-US" dirty="0" smtClean="0"/>
                </a:br>
                <a:r>
                  <a:rPr lang="en-US" dirty="0" smtClean="0"/>
                  <a:t>with noise.</a:t>
                </a:r>
                <a:endParaRPr lang="en-US" dirty="0"/>
              </a:p>
              <a:p>
                <a:pPr lvl="1"/>
                <a:r>
                  <a:rPr lang="en-US" dirty="0" smtClean="0"/>
                  <a:t>Recall we rely on the VRM (voltage </a:t>
                </a:r>
              </a:p>
              <a:p>
                <a:pPr lvl="1"/>
                <a:r>
                  <a:rPr lang="en-US" dirty="0" smtClean="0"/>
                  <a:t>regulation module) to keep noise down at</a:t>
                </a:r>
                <a:br>
                  <a:rPr lang="en-US" dirty="0" smtClean="0"/>
                </a:br>
                <a:r>
                  <a:rPr lang="en-US" dirty="0" smtClean="0"/>
                  <a:t>low frequencies.</a:t>
                </a:r>
              </a:p>
              <a:p>
                <a:pPr lvl="1"/>
                <a:r>
                  <a:rPr lang="en-US" dirty="0" smtClean="0"/>
                  <a:t>We don’t want noise on the output</a:t>
                </a:r>
              </a:p>
              <a:p>
                <a:pPr lvl="1"/>
                <a:r>
                  <a:rPr lang="en-US" dirty="0" smtClean="0"/>
                  <a:t>You </a:t>
                </a:r>
                <a:r>
                  <a:rPr lang="en-US" dirty="0"/>
                  <a:t>can determine how well a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linear </a:t>
                </a:r>
                <a:r>
                  <a:rPr lang="en-US" dirty="0"/>
                  <a:t>converter handle </a:t>
                </a:r>
                <a:r>
                  <a:rPr lang="en-US" dirty="0" smtClean="0"/>
                  <a:t>noise</a:t>
                </a:r>
                <a:br>
                  <a:rPr lang="en-US" dirty="0" smtClean="0"/>
                </a:br>
                <a:r>
                  <a:rPr lang="en-US" dirty="0" smtClean="0"/>
                  <a:t>by its PSRR</a:t>
                </a:r>
                <a:endParaRPr lang="en-US" dirty="0"/>
              </a:p>
              <a:p>
                <a:pPr lvl="2"/>
                <a:r>
                  <a:rPr lang="en-US" dirty="0"/>
                  <a:t>PSRR is used to describe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/>
                  <a:t>amount of </a:t>
                </a:r>
                <a:r>
                  <a:rPr lang="en-US" dirty="0" smtClean="0"/>
                  <a:t>noise rejected</a:t>
                </a:r>
                <a:br>
                  <a:rPr lang="en-US" dirty="0" smtClean="0"/>
                </a:br>
                <a:r>
                  <a:rPr lang="en-US" dirty="0" smtClean="0"/>
                  <a:t>by </a:t>
                </a:r>
                <a:r>
                  <a:rPr lang="en-US" dirty="0"/>
                  <a:t>a </a:t>
                </a:r>
                <a:r>
                  <a:rPr lang="en-US" dirty="0" smtClean="0"/>
                  <a:t>particular device</a:t>
                </a:r>
              </a:p>
              <a:p>
                <a:pPr lvl="1"/>
                <a:r>
                  <a:rPr lang="en-US" dirty="0" smtClean="0"/>
                  <a:t>What </a:t>
                </a:r>
                <a:r>
                  <a:rPr lang="en-US" dirty="0"/>
                  <a:t>does PSRR mean for noise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rejection</a:t>
                </a:r>
                <a:r>
                  <a:rPr lang="en-US" dirty="0"/>
                  <a:t>?</a:t>
                </a:r>
              </a:p>
              <a:p>
                <a:pPr lvl="2"/>
                <a:r>
                  <a:rPr lang="en-US" dirty="0"/>
                  <a:t>Take 40dB @100kHz and 1V input,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40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20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/>
                      </a:rPr>
                      <m:t>=.01=10</m:t>
                    </m:r>
                    <m:r>
                      <a:rPr lang="en-US" i="1">
                        <a:latin typeface="Cambria Math"/>
                      </a:rPr>
                      <m:t>𝑚𝑉</m:t>
                    </m:r>
                  </m:oMath>
                </a14:m>
                <a:endParaRPr lang="en-US" sz="1800" dirty="0"/>
              </a:p>
              <a:p>
                <a:pPr lvl="2"/>
                <a:r>
                  <a:rPr lang="en-US" dirty="0"/>
                  <a:t>Meaning for every 1V  there </a:t>
                </a:r>
                <a:r>
                  <a:rPr lang="en-US" dirty="0" smtClean="0"/>
                  <a:t>may be </a:t>
                </a:r>
                <a:r>
                  <a:rPr lang="en-US" dirty="0"/>
                  <a:t>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𝑚𝑉</m:t>
                    </m:r>
                  </m:oMath>
                </a14:m>
                <a:r>
                  <a:rPr lang="en-US" dirty="0"/>
                  <a:t> superimposed on the </a:t>
                </a:r>
                <a:r>
                  <a:rPr lang="en-US" dirty="0" smtClean="0"/>
                  <a:t>output</a:t>
                </a:r>
              </a:p>
              <a:p>
                <a:pPr lvl="2"/>
                <a:r>
                  <a:rPr lang="en-US" dirty="0" smtClean="0"/>
                  <a:t>70dB @ 10KHz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20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~ .00032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0.32 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so 3% of the noise at 100KHz!</a:t>
                </a:r>
                <a:endParaRPr lang="en-US" dirty="0"/>
              </a:p>
              <a:p>
                <a:pPr lvl="1"/>
                <a:r>
                  <a:rPr lang="en-US" dirty="0"/>
                  <a:t>PSSR performance is crucial for noise sensitive </a:t>
                </a:r>
                <a:r>
                  <a:rPr lang="en-US" dirty="0" smtClean="0"/>
                  <a:t>operation</a:t>
                </a:r>
                <a:endParaRPr lang="en-US" dirty="0"/>
              </a:p>
            </p:txBody>
          </p:sp>
        </mc:Choice>
        <mc:Fallback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3"/>
                <a:stretch>
                  <a:fillRect l="-593" t="-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www.digikey.com/Web%20Export/techzone/power/article-2012march-hybrid-power-supplies-fig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86" y="2333967"/>
            <a:ext cx="3427998" cy="23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7354" y="4507045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Typical PSRR profile for  an LDO, 40dB @ 100kHz</a:t>
            </a:r>
            <a:endParaRPr lang="en-US" sz="1200" b="1" dirty="0"/>
          </a:p>
        </p:txBody>
      </p:sp>
      <p:sp>
        <p:nvSpPr>
          <p:cNvPr id="7" name="Right Arrow 6"/>
          <p:cNvSpPr/>
          <p:nvPr/>
        </p:nvSpPr>
        <p:spPr>
          <a:xfrm>
            <a:off x="7467600" y="3505200"/>
            <a:ext cx="7620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6550223"/>
            <a:ext cx="88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 from </a:t>
            </a:r>
            <a:r>
              <a:rPr lang="en-US" sz="1400" dirty="0" err="1" smtClean="0"/>
              <a:t>digikey</a:t>
            </a:r>
            <a:r>
              <a:rPr lang="en-US" sz="1400" dirty="0" smtClean="0"/>
              <a:t> </a:t>
            </a:r>
            <a:r>
              <a:rPr lang="en-US" sz="1200" dirty="0">
                <a:hlinkClick r:id="rId5"/>
              </a:rPr>
              <a:t>http://www.digikey.com/us/en/techzone/power/resources/articles/hybrid-power-supplies-noise-free-voltages.html</a:t>
            </a:r>
            <a:endParaRPr lang="en-US" sz="1200" dirty="0"/>
          </a:p>
        </p:txBody>
      </p:sp>
      <p:pic>
        <p:nvPicPr>
          <p:cNvPr id="9" name="Picture 2" descr="http://www.pcbdesign007.com/articlefiles/85396-barry%20pdn%2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4688" y="448538"/>
            <a:ext cx="3106807" cy="1885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9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4. Caps and ESR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What else would we have to look at regarding noise?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Capacitors!</a:t>
                </a:r>
                <a:endParaRPr lang="en-US" sz="2400" dirty="0"/>
              </a:p>
              <a:p>
                <a:pPr lvl="2"/>
                <a:r>
                  <a:rPr lang="en-US" sz="2000" dirty="0"/>
                  <a:t>Each converter requires at least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000" dirty="0"/>
                  <a:t> and sometimes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000" dirty="0"/>
                  <a:t> to reduce noise in the system</a:t>
                </a:r>
              </a:p>
              <a:p>
                <a:pPr lvl="3"/>
                <a:r>
                  <a:rPr lang="en-US" dirty="0"/>
                  <a:t>Will be specified in datasheets</a:t>
                </a:r>
              </a:p>
              <a:p>
                <a:pPr lvl="3"/>
                <a:r>
                  <a:rPr lang="en-US" dirty="0"/>
                  <a:t>Capacitors size generally needed from smallest to largest:</a:t>
                </a:r>
              </a:p>
              <a:p>
                <a:pPr lvl="4"/>
                <a:r>
                  <a:rPr lang="en-US" dirty="0"/>
                  <a:t>General linear converters -&gt; LDOs -&gt; switching </a:t>
                </a:r>
                <a:r>
                  <a:rPr lang="en-US" dirty="0" smtClean="0"/>
                  <a:t>converters</a:t>
                </a:r>
                <a:endParaRPr lang="en-US" sz="3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" y="4808541"/>
            <a:ext cx="3283744" cy="16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20574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4401" y="5269110"/>
                <a:ext cx="838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m</a:t>
                </a:r>
                <a:r>
                  <a:rPr lang="en-US" sz="1200" b="1" dirty="0" smtClean="0"/>
                  <a:t>in 22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</a:rPr>
                      <m:t>𝝁</m:t>
                    </m:r>
                    <m:r>
                      <a:rPr lang="en-US" sz="1200" b="1" i="1" smtClean="0">
                        <a:latin typeface="Cambria Math"/>
                      </a:rPr>
                      <m:t>𝑭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5269110"/>
                <a:ext cx="838199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34201" y="5257800"/>
                <a:ext cx="8381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m</a:t>
                </a:r>
                <a:r>
                  <a:rPr lang="en-US" sz="1200" b="1" dirty="0" smtClean="0"/>
                  <a:t>in 22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</a:rPr>
                      <m:t>𝝁</m:t>
                    </m:r>
                    <m:r>
                      <a:rPr lang="en-US" sz="1200" b="1" i="1" smtClean="0">
                        <a:latin typeface="Cambria Math"/>
                      </a:rPr>
                      <m:t>𝑭</m:t>
                    </m:r>
                  </m:oMath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1" y="5257800"/>
                <a:ext cx="838199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73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53100" y="6352401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LDO LM2940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2822" y="6352401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Linear LM7805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77000"/>
            <a:ext cx="838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Diagrams from </a:t>
            </a: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www.fairchildsemi.com/ds/LM/LM7805.pdf</a:t>
            </a:r>
            <a:r>
              <a:rPr lang="en-US" sz="1400" dirty="0" smtClean="0"/>
              <a:t> and </a:t>
            </a:r>
            <a:r>
              <a:rPr lang="en-US" sz="1400" dirty="0">
                <a:hlinkClick r:id="rId9"/>
              </a:rPr>
              <a:t>http://www.ti.com/lit/ds/symlink/lm2940-n.pdf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14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Review: </a:t>
            </a:r>
            <a:r>
              <a:rPr lang="en-US" dirty="0" smtClean="0"/>
              <a:t>Power integrity (1/2)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Processors and other ICs have varying current demands</a:t>
            </a:r>
          </a:p>
          <a:p>
            <a:pPr lvl="1"/>
            <a:r>
              <a:rPr lang="en-US" dirty="0" smtClean="0"/>
              <a:t>Sometimes at frequencies much greater than the device itself runs at</a:t>
            </a:r>
          </a:p>
          <a:p>
            <a:pPr lvl="2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So the power/ground inputs need to be able to deal with that.</a:t>
            </a:r>
          </a:p>
          <a:p>
            <a:pPr lvl="2"/>
            <a:r>
              <a:rPr lang="en-US" dirty="0" smtClean="0"/>
              <a:t>Basically we want those wires to be ideal and just supply how ever much or little current we need.</a:t>
            </a:r>
          </a:p>
          <a:p>
            <a:pPr lvl="1"/>
            <a:r>
              <a:rPr lang="en-US" dirty="0" smtClean="0"/>
              <a:t>If the current can’t be supplied correctly, we’ll get voltage droops.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much power noise can we accept?</a:t>
            </a:r>
          </a:p>
          <a:p>
            <a:pPr lvl="1"/>
            <a:r>
              <a:rPr lang="en-US" dirty="0" smtClean="0"/>
              <a:t>Depends on the part (read the spec).  </a:t>
            </a:r>
          </a:p>
          <a:p>
            <a:pPr lvl="2"/>
            <a:r>
              <a:rPr lang="en-US" dirty="0" smtClean="0"/>
              <a:t>If it can run from 3.5V to 5.5V we just need to insure it stays in that range.</a:t>
            </a:r>
          </a:p>
          <a:p>
            <a:pPr lvl="1"/>
            <a:r>
              <a:rPr lang="en-US" dirty="0" smtClean="0"/>
              <a:t>So we need to make sure that given the current, we don’t end up out of the voltage range.</a:t>
            </a:r>
          </a:p>
          <a:p>
            <a:r>
              <a:rPr lang="en-US" dirty="0" smtClean="0"/>
              <a:t>Basically need to insure that we don’t drop too much voltage over the wires that are supplying the power!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89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24" y="2209800"/>
            <a:ext cx="356270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Capacitors aren’t the only thing that will determine stability</a:t>
                </a:r>
              </a:p>
              <a:p>
                <a:pPr lvl="1"/>
                <a:r>
                  <a:rPr lang="en-US" sz="2000" dirty="0"/>
                  <a:t>Sometime an operation demands higher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/>
                  <a:t> and leaves the safe-operating-area </a:t>
                </a:r>
                <a:br>
                  <a:rPr lang="en-US" sz="2000" dirty="0"/>
                </a:br>
                <a:r>
                  <a:rPr lang="en-US" sz="2000" dirty="0"/>
                  <a:t>(SOA) causing instability as well</a:t>
                </a:r>
              </a:p>
              <a:p>
                <a:pPr lvl="2"/>
                <a:r>
                  <a:rPr lang="en-US" dirty="0"/>
                  <a:t>So in addition to the capacitors, </a:t>
                </a:r>
                <a:br>
                  <a:rPr lang="en-US" dirty="0"/>
                </a:br>
                <a:r>
                  <a:rPr lang="en-US" dirty="0"/>
                  <a:t>equivalent series resistance (ESR) </a:t>
                </a:r>
                <a:br>
                  <a:rPr lang="en-US" dirty="0"/>
                </a:br>
                <a:r>
                  <a:rPr lang="en-US" dirty="0"/>
                  <a:t>comes into play</a:t>
                </a:r>
              </a:p>
              <a:p>
                <a:pPr lvl="2"/>
                <a:r>
                  <a:rPr lang="en-US" dirty="0"/>
                  <a:t>Like everything else, the capacitor</a:t>
                </a:r>
                <a:br>
                  <a:rPr lang="en-US" dirty="0"/>
                </a:br>
                <a:r>
                  <a:rPr lang="en-US" dirty="0"/>
                  <a:t> and its ESR will be specified in </a:t>
                </a:r>
                <a:br>
                  <a:rPr lang="en-US" dirty="0"/>
                </a:br>
                <a:r>
                  <a:rPr lang="en-US" dirty="0"/>
                  <a:t>each IC’s datasheet</a:t>
                </a:r>
              </a:p>
              <a:p>
                <a:pPr lvl="2"/>
                <a:r>
                  <a:rPr lang="en-US" dirty="0"/>
                  <a:t>There’s also more than just ESR </a:t>
                </a:r>
                <a:br>
                  <a:rPr lang="en-US" dirty="0"/>
                </a:br>
                <a:r>
                  <a:rPr lang="en-US" dirty="0"/>
                  <a:t>that affects the stability as well for</a:t>
                </a:r>
                <a:br>
                  <a:rPr lang="en-US" dirty="0"/>
                </a:br>
                <a:r>
                  <a:rPr lang="en-US" dirty="0"/>
                  <a:t> varied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and is discussed more in</a:t>
                </a:r>
                <a:br>
                  <a:rPr lang="en-US" dirty="0"/>
                </a:br>
                <a:r>
                  <a:rPr lang="en-US" dirty="0"/>
                  <a:t> the link </a:t>
                </a:r>
                <a:r>
                  <a:rPr lang="en-US" dirty="0" smtClean="0"/>
                  <a:t>below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229600" cy="4525963"/>
              </a:xfrm>
              <a:blipFill rotWithShape="1">
                <a:blip r:embed="rId4"/>
                <a:stretch>
                  <a:fillRect l="-889" t="-16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442210" y="6248400"/>
            <a:ext cx="8382000" cy="381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4360" lvl="2" indent="0">
              <a:buNone/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://www.bcae1.com/switchingpowersupplydesign/datasheets/ldoregulatorstabilityinfoslva115.pdf</a:t>
            </a:r>
            <a:endParaRPr lang="en-US" sz="14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4. Caps and ESR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 Caps and ESR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/>
                  <a:t>So </a:t>
                </a:r>
                <a:r>
                  <a:rPr lang="en-US" sz="2800" dirty="0"/>
                  <a:t>let’s take a look at an example of stability/instability with a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Note the amount of noise in the top waveform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 smtClean="0"/>
                  <a:t> changes with the presence of ESR</a:t>
                </a:r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sz="3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963" t="-2375" r="-593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9" y="2362200"/>
            <a:ext cx="3714436" cy="313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2312"/>
            <a:ext cx="3789140" cy="31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20654" y="5495120"/>
                <a:ext cx="464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Load transient with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𝟐</m:t>
                    </m:r>
                    <m:r>
                      <a:rPr lang="en-US" sz="1400" b="1" i="1" smtClean="0"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latin typeface="Cambria Math"/>
                      </a:rPr>
                      <m:t>𝟐</m:t>
                    </m:r>
                    <m:r>
                      <a:rPr lang="en-US" sz="1400" b="1" i="1" smtClean="0">
                        <a:latin typeface="Cambria Math"/>
                      </a:rPr>
                      <m:t>𝝁</m:t>
                    </m:r>
                    <m:r>
                      <a:rPr lang="en-US" sz="1400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1400" b="1" dirty="0" smtClean="0"/>
                  <a:t> ceramic capacitor and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𝟏</m:t>
                    </m:r>
                    <m:r>
                      <a:rPr lang="en-US" sz="1400" b="1" i="0" smtClean="0">
                        <a:latin typeface="Cambria Math"/>
                      </a:rPr>
                      <m:t>𝛀</m:t>
                    </m:r>
                  </m:oMath>
                </a14:m>
                <a:r>
                  <a:rPr lang="en-US" sz="1400" b="1" dirty="0" smtClean="0"/>
                  <a:t> ESR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654" y="5495120"/>
                <a:ext cx="4648200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394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5486400"/>
                <a:ext cx="3666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Load transient with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𝟐</m:t>
                    </m:r>
                    <m:r>
                      <a:rPr lang="en-US" sz="1400" b="1" i="1" smtClean="0">
                        <a:latin typeface="Cambria Math"/>
                      </a:rPr>
                      <m:t>.</m:t>
                    </m:r>
                    <m:r>
                      <a:rPr lang="en-US" sz="1400" b="1" i="1" smtClean="0">
                        <a:latin typeface="Cambria Math"/>
                      </a:rPr>
                      <m:t>𝟐</m:t>
                    </m:r>
                    <m:r>
                      <a:rPr lang="en-US" sz="1400" b="1" i="1" smtClean="0">
                        <a:latin typeface="Cambria Math"/>
                      </a:rPr>
                      <m:t>𝝁</m:t>
                    </m:r>
                    <m:r>
                      <a:rPr lang="en-US" sz="1400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1400" b="1" dirty="0" smtClean="0"/>
                  <a:t> ceramic capacitor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3666700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333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9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look at the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converter</a:t>
            </a:r>
          </a:p>
          <a:p>
            <a:pPr lvl="1"/>
            <a:r>
              <a:rPr lang="en-US" dirty="0" smtClean="0"/>
              <a:t>LDO</a:t>
            </a:r>
          </a:p>
          <a:p>
            <a:r>
              <a:rPr lang="en-US" dirty="0" smtClean="0"/>
              <a:t>Switching converter</a:t>
            </a:r>
          </a:p>
          <a:p>
            <a:pPr lvl="1"/>
            <a:r>
              <a:rPr lang="en-US" dirty="0" smtClean="0"/>
              <a:t>Buck</a:t>
            </a:r>
          </a:p>
          <a:p>
            <a:pPr lvl="1"/>
            <a:r>
              <a:rPr lang="en-US" dirty="0" smtClean="0"/>
              <a:t>Boost</a:t>
            </a:r>
          </a:p>
          <a:p>
            <a:pPr lvl="1"/>
            <a:r>
              <a:rPr lang="en-US" dirty="0" smtClean="0"/>
              <a:t>Buck-Boost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02" y="1405354"/>
            <a:ext cx="3160594" cy="307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Linear Converters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647717" cy="5339316"/>
          </a:xfrm>
        </p:spPr>
        <p:txBody>
          <a:bodyPr>
            <a:noAutofit/>
          </a:bodyPr>
          <a:lstStyle/>
          <a:p>
            <a:r>
              <a:rPr lang="en-US" sz="2400" dirty="0" smtClean="0"/>
              <a:t>Now let’s look at linear converters and its LDO variety</a:t>
            </a:r>
          </a:p>
          <a:p>
            <a:r>
              <a:rPr lang="en-US" sz="2400" dirty="0" smtClean="0"/>
              <a:t>In general linear converters…</a:t>
            </a:r>
          </a:p>
          <a:p>
            <a:pPr lvl="1"/>
            <a:r>
              <a:rPr lang="en-US" sz="2400" dirty="0" smtClean="0"/>
              <a:t>Acts like a variable resistor</a:t>
            </a:r>
          </a:p>
          <a:p>
            <a:pPr lvl="1"/>
            <a:r>
              <a:rPr lang="en-US" sz="2400" dirty="0" smtClean="0"/>
              <a:t>Drop voltage by heat dissipation through the network of resistors</a:t>
            </a:r>
          </a:p>
          <a:p>
            <a:pPr lvl="1"/>
            <a:r>
              <a:rPr lang="en-US" sz="2400" dirty="0"/>
              <a:t>Often have a fairly high minimum voltage drop.</a:t>
            </a:r>
          </a:p>
          <a:p>
            <a:pPr lvl="2"/>
            <a:r>
              <a:rPr lang="en-US" sz="2000" dirty="0"/>
              <a:t>If you want to drop less, need a specific type of linear converters</a:t>
            </a:r>
          </a:p>
          <a:p>
            <a:pPr lvl="3"/>
            <a:r>
              <a:rPr lang="en-US" dirty="0"/>
              <a:t>“low-drop out” or </a:t>
            </a:r>
            <a:r>
              <a:rPr lang="en-US" dirty="0" smtClean="0"/>
              <a:t>LDO</a:t>
            </a:r>
          </a:p>
          <a:p>
            <a:pPr lvl="3"/>
            <a:endParaRPr lang="en-US" sz="1800" dirty="0" smtClean="0"/>
          </a:p>
          <a:p>
            <a:pPr lvl="3"/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35606" y="1066800"/>
            <a:ext cx="4584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LM7805 Linear Voltage Regulator Schematic</a:t>
            </a:r>
            <a:endParaRPr lang="en-US" sz="1600" b="1" dirty="0"/>
          </a:p>
        </p:txBody>
      </p:sp>
      <p:pic>
        <p:nvPicPr>
          <p:cNvPr id="6" name="Picture 2" descr="https://encrypted-tbn3.gstatic.com/images?q=tbn:ANd9GcRiDDK00ooFfWbcs_T_jrvexWsfxsCub6ViyACeKiSuD8pl23bH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434" y="3222787"/>
            <a:ext cx="1219200" cy="870858"/>
          </a:xfrm>
          <a:prstGeom prst="rect">
            <a:avLst/>
          </a:prstGeom>
          <a:noFill/>
        </p:spPr>
      </p:pic>
      <p:sp>
        <p:nvSpPr>
          <p:cNvPr id="4" name="Curved Right Arrow 3"/>
          <p:cNvSpPr/>
          <p:nvPr/>
        </p:nvSpPr>
        <p:spPr>
          <a:xfrm rot="2378996">
            <a:off x="4747426" y="2246267"/>
            <a:ext cx="515164" cy="11119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834" y="3914001"/>
            <a:ext cx="1524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this fits in the IC!</a:t>
            </a:r>
            <a:endParaRPr lang="en-US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68" y="4577316"/>
            <a:ext cx="393078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6477000"/>
            <a:ext cx="4713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Diagrams from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www.fairchildsemi.com/ds/LM/LM7805.pdf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26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.cmpnet.com/planetanalog/features/ON_Semi_Handheld/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05662"/>
            <a:ext cx="3505200" cy="22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xas Instruments TPS7A4901 &amp; TPS7A3001 Linear Regula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48" y="4440319"/>
            <a:ext cx="1504396" cy="14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01000" cy="3276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are low-dropout regulators(LDO)?</a:t>
            </a:r>
          </a:p>
          <a:p>
            <a:pPr lvl="1"/>
            <a:r>
              <a:rPr lang="en-US" sz="2400" dirty="0" smtClean="0"/>
              <a:t>LDOs are more complex linear regulators, using a transistor and error amplifier for negative feedback</a:t>
            </a:r>
          </a:p>
          <a:p>
            <a:pPr lvl="1"/>
            <a:r>
              <a:rPr lang="en-US" sz="2400" dirty="0" smtClean="0"/>
              <a:t>Larger capacitor is now needed</a:t>
            </a:r>
            <a:endParaRPr lang="en-US" sz="2400" dirty="0"/>
          </a:p>
          <a:p>
            <a:pPr lvl="2"/>
            <a:r>
              <a:rPr lang="en-US" sz="1600" dirty="0" smtClean="0"/>
              <a:t>Inherently, the capacitors will have equivalent series resistance that will also contribute to noise reduction. This will be discussed in later slides</a:t>
            </a:r>
            <a:endParaRPr lang="en-US" sz="1600" dirty="0"/>
          </a:p>
          <a:p>
            <a:pPr lvl="1"/>
            <a:r>
              <a:rPr lang="en-US" sz="2400" dirty="0" smtClean="0"/>
              <a:t>Also implemented as ICs like the other linear regulators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5424" y="598770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LP5900</a:t>
            </a:r>
            <a:endParaRPr lang="en-US" sz="1200" b="1" dirty="0"/>
          </a:p>
        </p:txBody>
      </p:sp>
      <p:sp>
        <p:nvSpPr>
          <p:cNvPr id="6" name="Curved Up Arrow 5"/>
          <p:cNvSpPr/>
          <p:nvPr/>
        </p:nvSpPr>
        <p:spPr>
          <a:xfrm rot="9799985">
            <a:off x="3089597" y="4396709"/>
            <a:ext cx="1824751" cy="5368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9144" y="626470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Generic LDO schematic</a:t>
            </a:r>
            <a:endParaRPr lang="en-US" sz="14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Linear Converters - LDO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1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Switching Converters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001000" cy="914400"/>
          </a:xfrm>
        </p:spPr>
        <p:txBody>
          <a:bodyPr>
            <a:noAutofit/>
          </a:bodyPr>
          <a:lstStyle/>
          <a:p>
            <a:r>
              <a:rPr lang="en-US" sz="2400" dirty="0"/>
              <a:t>Once you leave the realms of linear converters it </a:t>
            </a:r>
            <a:r>
              <a:rPr lang="en-US" sz="2400" dirty="0" smtClean="0"/>
              <a:t>gets more complex.</a:t>
            </a:r>
            <a:endParaRPr lang="en-US" sz="2000" dirty="0" smtClean="0"/>
          </a:p>
          <a:p>
            <a:pPr lvl="1"/>
            <a:r>
              <a:rPr lang="en-US" sz="2400" dirty="0" smtClean="0"/>
              <a:t>Introducing common switching converters!</a:t>
            </a:r>
          </a:p>
          <a:p>
            <a:pPr lvl="2"/>
            <a:r>
              <a:rPr lang="en-US" sz="2000" dirty="0" smtClean="0"/>
              <a:t>All include a diode, transistor, inductor and a capacitor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5048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Schematics are from </a:t>
            </a:r>
            <a:r>
              <a:rPr lang="en-US" sz="1100" dirty="0">
                <a:hlinkClick r:id="rId3"/>
              </a:rPr>
              <a:t>http://www.nxp.com/documents/application_note/APPCHP2.pdf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66214"/>
              </p:ext>
            </p:extLst>
          </p:nvPr>
        </p:nvGraphicFramePr>
        <p:xfrm>
          <a:off x="457200" y="2895599"/>
          <a:ext cx="8077200" cy="360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946400"/>
                <a:gridCol w="2692400"/>
              </a:tblGrid>
              <a:tr h="5156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Converters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 Topology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 anchor="ctr"/>
                </a:tc>
              </a:tr>
              <a:tr h="103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Drop voltage</a:t>
                      </a:r>
                      <a:endParaRPr lang="en-US" dirty="0"/>
                    </a:p>
                  </a:txBody>
                  <a:tcPr anchor="ctr"/>
                </a:tc>
              </a:tr>
              <a:tr h="103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 anchor="ctr"/>
                </a:tc>
              </a:tr>
              <a:tr h="103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Buck-boost(inverting)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or decrease voltage</a:t>
                      </a:r>
                      <a:r>
                        <a:rPr lang="en-US" baseline="0" dirty="0" smtClean="0"/>
                        <a:t> and inverse polarity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39" y="4419599"/>
            <a:ext cx="2899002" cy="107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63" y="3428999"/>
            <a:ext cx="2895178" cy="10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63" y="5467349"/>
            <a:ext cx="3015977" cy="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for today.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pick up details of these devices </a:t>
            </a:r>
            <a:r>
              <a:rPr lang="en-US" smtClean="0"/>
              <a:t>next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Review: </a:t>
            </a:r>
            <a:r>
              <a:rPr lang="en-US" dirty="0"/>
              <a:t>Power integrity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6490900"/>
            <a:ext cx="8231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www.n4iqt.com/BillRiley/multi/esr-and-bypass-caps.pdf</a:t>
            </a:r>
            <a:r>
              <a:rPr lang="en-US" sz="1200" dirty="0"/>
              <a:t> </a:t>
            </a:r>
            <a:r>
              <a:rPr lang="en-US" sz="1200" dirty="0" smtClean="0"/>
              <a:t>provides a very nice overview of the topic and how to address it.</a:t>
            </a:r>
            <a:endParaRPr lang="en-US" sz="1200" dirty="0"/>
          </a:p>
        </p:txBody>
      </p:sp>
      <p:pic>
        <p:nvPicPr>
          <p:cNvPr id="7" name="Picture 2" descr="http://www.pcbdesign007.com/articlefiles/85396-barry%20pdn%203.jpg"/>
          <p:cNvPicPr>
            <a:picLocks noChangeAspect="1" noChangeArrowheads="1"/>
          </p:cNvPicPr>
          <p:nvPr/>
        </p:nvPicPr>
        <p:blipFill>
          <a:blip r:embed="rId4" cstate="print"/>
          <a:srcRect l="1710" t="5252" r="5983" b="6768"/>
          <a:stretch>
            <a:fillRect/>
          </a:stretch>
        </p:blipFill>
        <p:spPr bwMode="auto">
          <a:xfrm>
            <a:off x="2028717" y="4737551"/>
            <a:ext cx="2513977" cy="18156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 we need the impedance of the wires to be low.</a:t>
            </a:r>
          </a:p>
          <a:p>
            <a:pPr lvl="1"/>
            <a:r>
              <a:rPr lang="en-US" dirty="0"/>
              <a:t>Because the ICs operate at a wide variety of frequencies, we need to consider all of them.</a:t>
            </a:r>
          </a:p>
          <a:p>
            <a:pPr lvl="1"/>
            <a:r>
              <a:rPr lang="en-US" dirty="0"/>
              <a:t>The wires themselves have a lot of inductance, so a lot of impedance at high frequencies.</a:t>
            </a:r>
          </a:p>
          <a:p>
            <a:pPr lvl="2"/>
            <a:r>
              <a:rPr lang="en-US" dirty="0"/>
              <a:t>Need to counter this by adding capacitors.</a:t>
            </a:r>
          </a:p>
          <a:p>
            <a:r>
              <a:rPr lang="en-US" dirty="0"/>
              <a:t>Problem is that the caps have parasitic inductance and resistance.</a:t>
            </a:r>
          </a:p>
          <a:p>
            <a:pPr lvl="1"/>
            <a:r>
              <a:rPr lang="en-US" dirty="0"/>
              <a:t>So they don’t help as well as you’d </a:t>
            </a:r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But more in parallel is good.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cap will help with different frequency ranges.</a:t>
            </a:r>
          </a:p>
          <a:p>
            <a:r>
              <a:rPr lang="en-US" dirty="0"/>
              <a:t>We also can get a small but low-parasitic cap out of the power/ground plane.</a:t>
            </a:r>
          </a:p>
          <a:p>
            <a:r>
              <a:rPr lang="en-US" dirty="0"/>
              <a:t>Finally we should consider anti-resonance*.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0" y="2375350"/>
            <a:ext cx="433757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77210" y="2254950"/>
            <a:ext cx="632990" cy="14026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352800" y="5410200"/>
            <a:ext cx="1977452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5632" y="1143000"/>
            <a:ext cx="3901578" cy="11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3733800" y="4114800"/>
            <a:ext cx="16764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Review-</a:t>
            </a:r>
            <a:r>
              <a:rPr lang="en-US" b="1" dirty="0" err="1" smtClean="0"/>
              <a:t>ish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dirty="0" smtClean="0"/>
              <a:t>Didn’t actually do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Why was 0.01 chosen as the target impedance? </a:t>
            </a:r>
          </a:p>
          <a:p>
            <a:pPr lvl="1"/>
            <a:r>
              <a:rPr lang="en-US" dirty="0" smtClean="0"/>
              <a:t>I flubbed this last time</a:t>
            </a:r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can’t have more than a .1V ripple and you are pulling 10 Amps you need your impedance to be below .01 Ohms </a:t>
            </a:r>
          </a:p>
          <a:p>
            <a:pPr lvl="2"/>
            <a:r>
              <a:rPr lang="en-US" dirty="0" smtClean="0"/>
              <a:t>(V=IR so R=V/I)  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348618"/>
            <a:ext cx="4763188" cy="259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62400" y="2438400"/>
            <a:ext cx="6858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What is a battery? </a:t>
            </a:r>
          </a:p>
          <a:p>
            <a:pPr lvl="1"/>
            <a:r>
              <a:rPr lang="en-US" dirty="0" smtClean="0"/>
              <a:t>What characteristics do we care about?</a:t>
            </a:r>
          </a:p>
          <a:p>
            <a:pPr lvl="1"/>
            <a:r>
              <a:rPr lang="en-US" dirty="0" smtClean="0"/>
              <a:t>Define some terms.</a:t>
            </a:r>
          </a:p>
          <a:p>
            <a:r>
              <a:rPr lang="en-US" dirty="0" smtClean="0"/>
              <a:t>Look in depth at a few battery types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47800" y="6477000"/>
            <a:ext cx="6248400" cy="152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</a:rPr>
              <a:t>Large parts of this section on batteries come from Alexander Cheng, Bob Bergen &amp; Chris </a:t>
            </a:r>
            <a:r>
              <a:rPr lang="en-US" sz="1200" dirty="0" err="1" smtClean="0">
                <a:solidFill>
                  <a:srgbClr val="FF0000"/>
                </a:solidFill>
                <a:latin typeface="Arial" pitchFamily="34" charset="0"/>
              </a:rPr>
              <a:t>Burright</a:t>
            </a:r>
            <a:endParaRPr 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0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21457" y="272892"/>
            <a:ext cx="8701088" cy="821531"/>
          </a:xfrm>
        </p:spPr>
        <p:txBody>
          <a:bodyPr lIns="0" tIns="0" rIns="0" bIns="0" anchor="t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3900" dirty="0" smtClean="0">
                <a:solidFill>
                  <a:srgbClr val="333333"/>
                </a:solidFill>
                <a:latin typeface="Arial" pitchFamily="34" charset="0"/>
              </a:rPr>
              <a:t>Background: What is a battery? </a:t>
            </a:r>
            <a:endParaRPr lang="en-US" sz="3900" dirty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1445" y="1188720"/>
            <a:ext cx="8686800" cy="4933474"/>
          </a:xfrm>
        </p:spPr>
        <p:txBody>
          <a:bodyPr lIns="0" tIns="0" rIns="0" bIns="0">
            <a:normAutofit lnSpcReduction="10000"/>
          </a:bodyPr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Voltaic Cells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Two "half cells" connected in series by a conductive electrolyte containing anions and 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</a:rPr>
              <a:t>cations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One half cell contains the anode, which anions from the electrolyte migrate to. The other the cathode, which </a:t>
            </a:r>
            <a:r>
              <a:rPr lang="en-US" dirty="0" err="1">
                <a:solidFill>
                  <a:srgbClr val="333333"/>
                </a:solidFill>
                <a:latin typeface="Arial" pitchFamily="34" charset="0"/>
              </a:rPr>
              <a:t>cations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 migrate to</a:t>
            </a:r>
            <a:r>
              <a:rPr lang="en-US" dirty="0" smtClean="0">
                <a:solidFill>
                  <a:srgbClr val="333333"/>
                </a:solidFill>
                <a:latin typeface="Arial" pitchFamily="34" charset="0"/>
              </a:rPr>
              <a:t>.</a:t>
            </a:r>
            <a:br>
              <a:rPr lang="en-US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Redox Reaction 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Anions at anode are oxidized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removes electrons</a:t>
            </a:r>
            <a:endParaRPr lang="en-US" dirty="0"/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SzPct val="80000"/>
              <a:buFont typeface="Courier New" pitchFamily="49" charset="0"/>
              <a:buChar char="o"/>
            </a:pPr>
            <a:r>
              <a:rPr lang="en-US" dirty="0" err="1">
                <a:solidFill>
                  <a:srgbClr val="333333"/>
                </a:solidFill>
                <a:latin typeface="Arial" pitchFamily="34" charset="0"/>
              </a:rPr>
              <a:t>Cations</a:t>
            </a:r>
            <a:r>
              <a:rPr lang="en-US" dirty="0">
                <a:solidFill>
                  <a:srgbClr val="333333"/>
                </a:solidFill>
                <a:latin typeface="Arial" pitchFamily="34" charset="0"/>
              </a:rPr>
              <a:t> at cathode are reduced</a:t>
            </a:r>
            <a:endParaRPr lang="en-US" dirty="0"/>
          </a:p>
          <a:p>
            <a:pPr marL="1131570" lvl="3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adds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  <a:t>electrons</a:t>
            </a:r>
            <a:b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</a:br>
            <a:endParaRPr lang="en-US" dirty="0"/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333333"/>
              </a:buClr>
              <a:buFontTx/>
              <a:buChar char="•"/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</a:rPr>
              <a:t>Creates an </a:t>
            </a: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  <a:t>electrical current </a:t>
            </a:r>
            <a:b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333333"/>
                </a:solidFill>
                <a:latin typeface="Arial" pitchFamily="34" charset="0"/>
              </a:rPr>
              <a:t>as electrons move.</a:t>
            </a:r>
            <a:endParaRPr lang="en-US" sz="2400" dirty="0">
              <a:solidFill>
                <a:srgbClr val="333333"/>
              </a:solidFill>
              <a:latin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91840"/>
            <a:ext cx="3579019" cy="268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532245" y="5943600"/>
            <a:ext cx="1803083" cy="1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200">
                <a:solidFill>
                  <a:srgbClr val="333333"/>
                </a:solidFill>
                <a:latin typeface="Arial" pitchFamily="34" charset="0"/>
              </a:rPr>
              <a:t>Image from wikipedia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726805" y="6492240"/>
            <a:ext cx="347187" cy="28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900">
                <a:solidFill>
                  <a:srgbClr val="333333"/>
                </a:solidFill>
                <a:latin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36809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498L08F12</Template>
  <TotalTime>294</TotalTime>
  <Words>2293</Words>
  <Application>Microsoft Office PowerPoint</Application>
  <PresentationFormat>On-screen Show (4:3)</PresentationFormat>
  <Paragraphs>504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1_Office Theme</vt:lpstr>
      <vt:lpstr>EECS 498 Advanced Embedded Systems</vt:lpstr>
      <vt:lpstr>Continuing with power issues</vt:lpstr>
      <vt:lpstr>Review: Basic power issues</vt:lpstr>
      <vt:lpstr>Review: Power integrity (1/2)</vt:lpstr>
      <vt:lpstr>Review: Power integrity (2/2)</vt:lpstr>
      <vt:lpstr>Review-ish:  Didn’t actually do last time</vt:lpstr>
      <vt:lpstr>On to Batteries</vt:lpstr>
      <vt:lpstr>Outline</vt:lpstr>
      <vt:lpstr>Background: What is a battery? </vt:lpstr>
      <vt:lpstr>What do we care about?</vt:lpstr>
      <vt:lpstr>Lots of terms</vt:lpstr>
      <vt:lpstr>Let’s look at “capacity”</vt:lpstr>
      <vt:lpstr>Peukert Effect</vt:lpstr>
      <vt:lpstr>Alkaline Battery</vt:lpstr>
      <vt:lpstr>Lithium-Ion Polymer Battery</vt:lpstr>
      <vt:lpstr>Lithium-Ion Polymer - Chemistry</vt:lpstr>
      <vt:lpstr>Lead Acid Battery</vt:lpstr>
      <vt:lpstr>Lead Acid - Types</vt:lpstr>
      <vt:lpstr>Comparisons</vt:lpstr>
      <vt:lpstr>Electrical Properties - Capacity</vt:lpstr>
      <vt:lpstr>Electrical Properties - Current</vt:lpstr>
      <vt:lpstr>Electrical Properties - Charge Density</vt:lpstr>
      <vt:lpstr>Cost</vt:lpstr>
      <vt:lpstr>Hazards - Leaks</vt:lpstr>
      <vt:lpstr>Hazards - Explosions/Fires</vt:lpstr>
      <vt:lpstr>Hazards - Environmental Concerns</vt:lpstr>
      <vt:lpstr>Alkaline Battery Review</vt:lpstr>
      <vt:lpstr>Lithium-Ion Polymer - Review</vt:lpstr>
      <vt:lpstr>Lead Acid - Review</vt:lpstr>
      <vt:lpstr>Example Situations</vt:lpstr>
      <vt:lpstr>DC converters</vt:lpstr>
      <vt:lpstr>Outline</vt:lpstr>
      <vt:lpstr>What are DC converters?</vt:lpstr>
      <vt:lpstr>Different types of DC converters </vt:lpstr>
      <vt:lpstr>Characteristics of DC Converters</vt:lpstr>
      <vt:lpstr>1. Power Wasted (as Heat)</vt:lpstr>
      <vt:lpstr>PowerPoint Presentation</vt:lpstr>
      <vt:lpstr>3. Noise</vt:lpstr>
      <vt:lpstr>4. Caps and ESR.</vt:lpstr>
      <vt:lpstr>4. Caps and ESR.</vt:lpstr>
      <vt:lpstr>4. Caps and ESR</vt:lpstr>
      <vt:lpstr>Quick look at the options</vt:lpstr>
      <vt:lpstr>Linear Converters</vt:lpstr>
      <vt:lpstr>Linear Converters - LDO</vt:lpstr>
      <vt:lpstr>Switching Converters</vt:lpstr>
      <vt:lpstr>That’s all for today.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 Advanced Embedded Systems</dc:title>
  <dc:creator>brehob</dc:creator>
  <cp:lastModifiedBy>brehob</cp:lastModifiedBy>
  <cp:revision>17</cp:revision>
  <dcterms:created xsi:type="dcterms:W3CDTF">2012-10-24T15:44:03Z</dcterms:created>
  <dcterms:modified xsi:type="dcterms:W3CDTF">2012-11-05T15:54:28Z</dcterms:modified>
</cp:coreProperties>
</file>