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9" r:id="rId2"/>
    <p:sldId id="272" r:id="rId3"/>
    <p:sldId id="270" r:id="rId4"/>
    <p:sldId id="271" r:id="rId5"/>
    <p:sldId id="274" r:id="rId6"/>
    <p:sldId id="275" r:id="rId7"/>
    <p:sldId id="276" r:id="rId8"/>
    <p:sldId id="278" r:id="rId9"/>
    <p:sldId id="273"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8" autoAdjust="0"/>
    <p:restoredTop sz="86872" autoAdjust="0"/>
  </p:normalViewPr>
  <p:slideViewPr>
    <p:cSldViewPr>
      <p:cViewPr>
        <p:scale>
          <a:sx n="66" d="100"/>
          <a:sy n="66" d="100"/>
        </p:scale>
        <p:origin x="-2628" y="-10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EBBD5B9-0151-4221-BC1C-9A7DEFED8086}" type="datetimeFigureOut">
              <a:rPr lang="en-US" smtClean="0"/>
              <a:t>11/5/2012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76BC9BD-3E8D-4735-B65F-56576F88EF71}" type="slidenum">
              <a:rPr lang="en-US" smtClean="0"/>
              <a:t>‹#›</a:t>
            </a:fld>
            <a:endParaRPr lang="en-US"/>
          </a:p>
        </p:txBody>
      </p:sp>
    </p:spTree>
    <p:extLst>
      <p:ext uri="{BB962C8B-B14F-4D97-AF65-F5344CB8AC3E}">
        <p14:creationId xmlns:p14="http://schemas.microsoft.com/office/powerpoint/2010/main" val="9973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10</a:t>
            </a:fld>
            <a:endParaRPr lang="en-US"/>
          </a:p>
        </p:txBody>
      </p:sp>
    </p:spTree>
    <p:extLst>
      <p:ext uri="{BB962C8B-B14F-4D97-AF65-F5344CB8AC3E}">
        <p14:creationId xmlns:p14="http://schemas.microsoft.com/office/powerpoint/2010/main" val="420304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11</a:t>
            </a:fld>
            <a:endParaRPr lang="en-US"/>
          </a:p>
        </p:txBody>
      </p:sp>
    </p:spTree>
    <p:extLst>
      <p:ext uri="{BB962C8B-B14F-4D97-AF65-F5344CB8AC3E}">
        <p14:creationId xmlns:p14="http://schemas.microsoft.com/office/powerpoint/2010/main" val="248493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14</a:t>
            </a:fld>
            <a:endParaRPr lang="en-US"/>
          </a:p>
        </p:txBody>
      </p:sp>
    </p:spTree>
    <p:extLst>
      <p:ext uri="{BB962C8B-B14F-4D97-AF65-F5344CB8AC3E}">
        <p14:creationId xmlns:p14="http://schemas.microsoft.com/office/powerpoint/2010/main" val="115939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PSRR is the signal to noise ratio</a:t>
            </a:r>
            <a:r>
              <a:rPr lang="en-US" baseline="0" dirty="0" smtClean="0"/>
              <a:t> on the output and noise could be white noise or anything else</a:t>
            </a:r>
            <a:endParaRPr lang="en-US" dirty="0" smtClean="0"/>
          </a:p>
        </p:txBody>
      </p:sp>
      <p:sp>
        <p:nvSpPr>
          <p:cNvPr id="4" name="Slide Number Placeholder 3"/>
          <p:cNvSpPr>
            <a:spLocks noGrp="1"/>
          </p:cNvSpPr>
          <p:nvPr>
            <p:ph type="sldNum" sz="quarter" idx="10"/>
          </p:nvPr>
        </p:nvSpPr>
        <p:spPr/>
        <p:txBody>
          <a:bodyPr/>
          <a:lstStyle/>
          <a:p>
            <a:fld id="{10AAE827-550F-4AD6-B4C0-052657E3C6A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0AAE827-550F-4AD6-B4C0-052657E3C6A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0AAE827-550F-4AD6-B4C0-052657E3C6A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2</a:t>
            </a:fld>
            <a:endParaRPr lang="en-US"/>
          </a:p>
        </p:txBody>
      </p:sp>
    </p:spTree>
    <p:extLst>
      <p:ext uri="{BB962C8B-B14F-4D97-AF65-F5344CB8AC3E}">
        <p14:creationId xmlns:p14="http://schemas.microsoft.com/office/powerpoint/2010/main" val="251973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0AAE827-550F-4AD6-B4C0-052657E3C6A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21</a:t>
            </a:fld>
            <a:endParaRPr lang="en-US"/>
          </a:p>
        </p:txBody>
      </p:sp>
    </p:spTree>
    <p:extLst>
      <p:ext uri="{BB962C8B-B14F-4D97-AF65-F5344CB8AC3E}">
        <p14:creationId xmlns:p14="http://schemas.microsoft.com/office/powerpoint/2010/main" val="2402305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0AAE827-550F-4AD6-B4C0-052657E3C6A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.1A+10A=10.1A*.05</a:t>
            </a:r>
            <a:r>
              <a:rPr lang="el-GR" dirty="0" smtClean="0"/>
              <a:t>Ω</a:t>
            </a:r>
            <a:r>
              <a:rPr lang="en-US" dirty="0" smtClean="0"/>
              <a:t>=.505V, so we have a</a:t>
            </a:r>
            <a:r>
              <a:rPr lang="en-US" baseline="0" dirty="0" smtClean="0"/>
              <a:t> bit less than 2.8V!</a:t>
            </a:r>
          </a:p>
          <a:p>
            <a:r>
              <a:rPr lang="en-US" baseline="0" dirty="0" smtClean="0"/>
              <a:t>10.1^2~=100 * 0.05=5Watts!</a:t>
            </a:r>
            <a:endParaRPr lang="en-US" dirty="0"/>
          </a:p>
        </p:txBody>
      </p:sp>
      <p:sp>
        <p:nvSpPr>
          <p:cNvPr id="4" name="Slide Number Placeholder 3"/>
          <p:cNvSpPr>
            <a:spLocks noGrp="1"/>
          </p:cNvSpPr>
          <p:nvPr>
            <p:ph type="sldNum" sz="quarter" idx="10"/>
          </p:nvPr>
        </p:nvSpPr>
        <p:spPr/>
        <p:txBody>
          <a:bodyPr/>
          <a:lstStyle/>
          <a:p>
            <a:fld id="{476BC9BD-3E8D-4735-B65F-56576F88EF71}" type="slidenum">
              <a:rPr lang="en-US" smtClean="0"/>
              <a:t>3</a:t>
            </a:fld>
            <a:endParaRPr lang="en-US"/>
          </a:p>
        </p:txBody>
      </p:sp>
    </p:spTree>
    <p:extLst>
      <p:ext uri="{BB962C8B-B14F-4D97-AF65-F5344CB8AC3E}">
        <p14:creationId xmlns:p14="http://schemas.microsoft.com/office/powerpoint/2010/main" val="1940178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cite</a:t>
            </a:r>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4</a:t>
            </a:fld>
            <a:endParaRPr lang="en-US"/>
          </a:p>
        </p:txBody>
      </p:sp>
    </p:spTree>
    <p:extLst>
      <p:ext uri="{BB962C8B-B14F-4D97-AF65-F5344CB8AC3E}">
        <p14:creationId xmlns:p14="http://schemas.microsoft.com/office/powerpoint/2010/main" val="4049546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42</a:t>
            </a:fld>
            <a:endParaRPr lang="en-US"/>
          </a:p>
        </p:txBody>
      </p:sp>
    </p:spTree>
    <p:extLst>
      <p:ext uri="{BB962C8B-B14F-4D97-AF65-F5344CB8AC3E}">
        <p14:creationId xmlns:p14="http://schemas.microsoft.com/office/powerpoint/2010/main" val="134798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5</a:t>
            </a:fld>
            <a:endParaRPr lang="en-US"/>
          </a:p>
        </p:txBody>
      </p:sp>
    </p:spTree>
    <p:extLst>
      <p:ext uri="{BB962C8B-B14F-4D97-AF65-F5344CB8AC3E}">
        <p14:creationId xmlns:p14="http://schemas.microsoft.com/office/powerpoint/2010/main" val="40142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6</a:t>
            </a:fld>
            <a:endParaRPr lang="en-US"/>
          </a:p>
        </p:txBody>
      </p:sp>
    </p:spTree>
    <p:extLst>
      <p:ext uri="{BB962C8B-B14F-4D97-AF65-F5344CB8AC3E}">
        <p14:creationId xmlns:p14="http://schemas.microsoft.com/office/powerpoint/2010/main" val="311270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7</a:t>
            </a:fld>
            <a:endParaRPr lang="en-US"/>
          </a:p>
        </p:txBody>
      </p:sp>
    </p:spTree>
    <p:extLst>
      <p:ext uri="{BB962C8B-B14F-4D97-AF65-F5344CB8AC3E}">
        <p14:creationId xmlns:p14="http://schemas.microsoft.com/office/powerpoint/2010/main" val="328139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8</a:t>
            </a:fld>
            <a:endParaRPr lang="en-US"/>
          </a:p>
        </p:txBody>
      </p:sp>
    </p:spTree>
    <p:extLst>
      <p:ext uri="{BB962C8B-B14F-4D97-AF65-F5344CB8AC3E}">
        <p14:creationId xmlns:p14="http://schemas.microsoft.com/office/powerpoint/2010/main" val="39326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9</a:t>
            </a:fld>
            <a:endParaRPr lang="en-US"/>
          </a:p>
        </p:txBody>
      </p:sp>
    </p:spTree>
    <p:extLst>
      <p:ext uri="{BB962C8B-B14F-4D97-AF65-F5344CB8AC3E}">
        <p14:creationId xmlns:p14="http://schemas.microsoft.com/office/powerpoint/2010/main" val="2126417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EECS 498</a:t>
            </a:r>
            <a:br>
              <a:rPr lang="en-US" dirty="0" smtClean="0"/>
            </a:br>
            <a:r>
              <a:rPr lang="en-US" dirty="0" smtClean="0"/>
              <a:t>Advanced Embedded Systems</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 Mark </a:t>
            </a:r>
            <a:r>
              <a:rPr lang="en-US" dirty="0" err="1" smtClean="0">
                <a:solidFill>
                  <a:prstClr val="black">
                    <a:tint val="75000"/>
                  </a:prstClr>
                </a:solidFill>
              </a:rPr>
              <a:t>Brehob</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www.eecs.umich.edu/hub/html/pics/bar.png"/>
          <p:cNvPicPr>
            <a:picLocks noChangeAspect="1" noChangeArrowheads="1"/>
          </p:cNvPicPr>
          <p:nvPr userDrawn="1"/>
        </p:nvPicPr>
        <p:blipFill>
          <a:blip r:embed="rId2" cstate="print"/>
          <a:srcRect/>
          <a:stretch>
            <a:fillRect/>
          </a:stretch>
        </p:blipFill>
        <p:spPr bwMode="auto">
          <a:xfrm>
            <a:off x="0" y="0"/>
            <a:ext cx="9144000" cy="1156771"/>
          </a:xfrm>
          <a:prstGeom prst="rect">
            <a:avLst/>
          </a:prstGeom>
          <a:noFill/>
        </p:spPr>
      </p:pic>
      <p:pic>
        <p:nvPicPr>
          <p:cNvPr id="8" name="Picture 2"/>
          <p:cNvPicPr>
            <a:picLocks noChangeAspect="1" noChangeArrowheads="1"/>
          </p:cNvPicPr>
          <p:nvPr userDrawn="1"/>
        </p:nvPicPr>
        <p:blipFill>
          <a:blip r:embed="rId3" cstate="print"/>
          <a:srcRect/>
          <a:stretch>
            <a:fillRect/>
          </a:stretch>
        </p:blipFill>
        <p:spPr bwMode="auto">
          <a:xfrm>
            <a:off x="0" y="5995979"/>
            <a:ext cx="1371600" cy="862021"/>
          </a:xfrm>
          <a:prstGeom prst="rect">
            <a:avLst/>
          </a:prstGeom>
          <a:noFill/>
          <a:ln w="9525">
            <a:noFill/>
            <a:miter lim="800000"/>
            <a:headEnd/>
            <a:tailEnd/>
          </a:ln>
        </p:spPr>
      </p:pic>
    </p:spTree>
    <p:extLst>
      <p:ext uri="{BB962C8B-B14F-4D97-AF65-F5344CB8AC3E}">
        <p14:creationId xmlns:p14="http://schemas.microsoft.com/office/powerpoint/2010/main" val="400338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14821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89333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341907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5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414432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10"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97651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25012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5"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368646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05344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279781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F17D-4815-442D-AC87-43FAC6E06551}" type="datetimeFigureOut">
              <a:rPr lang="en-US" smtClean="0">
                <a:solidFill>
                  <a:prstClr val="black">
                    <a:tint val="75000"/>
                  </a:prstClr>
                </a:solidFill>
              </a:rPr>
              <a:pPr/>
              <a:t>11/5/2012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0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electronics-lab.com/blog/wp-content/uploads/2007/10/p1000255.JPG" TargetMode="External"/><Relationship Id="rId5" Type="http://schemas.openxmlformats.org/officeDocument/2006/relationships/hyperlink" Target="http://itpedia.nyu.edu/wiki/File:V_reg_7805.jpg"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parkfun.com/datasheets/Components/LM780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dimensionengineering.com/info/switching-regulator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fairchildsemi.com/ds/LM/LM7805.pdf" TargetMode="External"/><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digikey.com/us/en/techzone/power/resources/articles/hybrid-power-supplies-noise-free-voltages.html"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hyperlink" Target="http://www.fairchildsemi.com/ds/LM/LM7805.pdf" TargetMode="External"/><Relationship Id="rId3" Type="http://schemas.openxmlformats.org/officeDocument/2006/relationships/image" Target="../media/image19.png"/><Relationship Id="rId7"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www.ti.com/lit/ds/symlink/lm2940-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bcae1.com/switchingpowersupplydesign/datasheets/ldoregulatorstabilityinfoslva115.pdf"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fairchildsemi.com/ds/LM/LM7805.pdf" TargetMode="External"/><Relationship Id="rId5" Type="http://schemas.openxmlformats.org/officeDocument/2006/relationships/image" Target="../media/image26.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http://www.nxp.com/documents/application_note/APPCHP2.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ycprojects.wordpres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hyperlink" Target="http://www.ti.com/lit/an/slva057/slva057.pdf" TargetMode="Externa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en.wikipedia.org/wiki/Boost_converter" TargetMode="External"/><Relationship Id="rId5" Type="http://schemas.openxmlformats.org/officeDocument/2006/relationships/image" Target="../media/image49.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hyperlink" Target="http://en.wikipedia.org/wiki/Boost_converter" TargetMode="Externa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en.wikipedia.org/wiki/Buck%E2%80%93boost_converter" TargetMode="External"/><Relationship Id="rId5" Type="http://schemas.openxmlformats.org/officeDocument/2006/relationships/image" Target="../media/image55.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www.nxp.com/documents/application_note/APPCHP2.pdf" TargetMode="External"/><Relationship Id="rId7" Type="http://schemas.openxmlformats.org/officeDocument/2006/relationships/image" Target="../media/image61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www.ti.com/lit/an/slva057/slva057.pdf" TargetMode="External"/><Relationship Id="rId4" Type="http://schemas.openxmlformats.org/officeDocument/2006/relationships/hyperlink" Target="http://ecee.colorado.edu/copec/book/slides/Ch5slid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el.com/_PDF/mic2168a.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onsemi.com/pub_link/Collateral/HB206-D.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i.com/lsds/ti/analog/powermanagement/power_portal.pag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n4iqt.com/BillRiley/multi/esr-and-bypass-cap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EECS 498</a:t>
            </a:r>
            <a:br>
              <a:rPr lang="en-US" dirty="0" smtClean="0"/>
            </a:br>
            <a:r>
              <a:rPr lang="en-US" dirty="0" smtClean="0"/>
              <a:t>Advanced Embedded Systems</a:t>
            </a:r>
            <a:endParaRPr lang="en-US" dirty="0"/>
          </a:p>
        </p:txBody>
      </p:sp>
      <p:sp>
        <p:nvSpPr>
          <p:cNvPr id="3" name="Subtitle 2"/>
          <p:cNvSpPr>
            <a:spLocks noGrp="1"/>
          </p:cNvSpPr>
          <p:nvPr>
            <p:ph type="subTitle" idx="1"/>
          </p:nvPr>
        </p:nvSpPr>
        <p:spPr>
          <a:xfrm>
            <a:off x="609600" y="3886200"/>
            <a:ext cx="8077200" cy="1752600"/>
          </a:xfrm>
        </p:spPr>
        <p:txBody>
          <a:bodyPr>
            <a:normAutofit/>
          </a:bodyPr>
          <a:lstStyle/>
          <a:p>
            <a:r>
              <a:rPr lang="en-US" dirty="0" smtClean="0"/>
              <a:t>Lecture </a:t>
            </a:r>
            <a:r>
              <a:rPr lang="en-US" dirty="0" smtClean="0"/>
              <a:t>10:</a:t>
            </a:r>
            <a:endParaRPr lang="en-US" dirty="0" smtClean="0"/>
          </a:p>
          <a:p>
            <a:r>
              <a:rPr lang="en-US" dirty="0" smtClean="0"/>
              <a:t>Power review, Switching power supplies, Start on signal integrity </a:t>
            </a:r>
            <a:endParaRPr lang="en-US" dirty="0" smtClean="0"/>
          </a:p>
        </p:txBody>
      </p:sp>
    </p:spTree>
    <p:extLst>
      <p:ext uri="{BB962C8B-B14F-4D97-AF65-F5344CB8AC3E}">
        <p14:creationId xmlns:p14="http://schemas.microsoft.com/office/powerpoint/2010/main" val="423823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converters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7246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are DC converters?</a:t>
            </a:r>
          </a:p>
          <a:p>
            <a:endParaRPr lang="en-US" dirty="0"/>
          </a:p>
          <a:p>
            <a:r>
              <a:rPr lang="en-US" dirty="0" smtClean="0"/>
              <a:t>Linear regulators</a:t>
            </a:r>
          </a:p>
          <a:p>
            <a:pPr lvl="1"/>
            <a:r>
              <a:rPr lang="en-US" dirty="0" smtClean="0"/>
              <a:t>LDOs</a:t>
            </a:r>
            <a:br>
              <a:rPr lang="en-US" dirty="0" smtClean="0"/>
            </a:br>
            <a:endParaRPr lang="en-US" dirty="0" smtClean="0"/>
          </a:p>
          <a:p>
            <a:r>
              <a:rPr lang="en-US" dirty="0" smtClean="0"/>
              <a:t>Switching converters</a:t>
            </a:r>
            <a:endParaRPr lang="en-US" dirty="0"/>
          </a:p>
        </p:txBody>
      </p:sp>
      <p:sp>
        <p:nvSpPr>
          <p:cNvPr id="4" name="Rectangle 2"/>
          <p:cNvSpPr txBox="1">
            <a:spLocks noChangeArrowheads="1"/>
          </p:cNvSpPr>
          <p:nvPr/>
        </p:nvSpPr>
        <p:spPr>
          <a:xfrm>
            <a:off x="1447800" y="6477000"/>
            <a:ext cx="6248400" cy="152400"/>
          </a:xfrm>
          <a:prstGeom prst="rect">
            <a:avLst/>
          </a:prstGeom>
        </p:spPr>
        <p:txBody>
          <a:bodyPr vert="horz" lIns="0" tIns="0" rIns="0" bIns="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5000"/>
              </a:lnSpc>
              <a:spcBef>
                <a:spcPct val="0"/>
              </a:spcBef>
              <a:buNone/>
            </a:pPr>
            <a:r>
              <a:rPr lang="en-US" sz="1200" dirty="0" smtClean="0">
                <a:solidFill>
                  <a:srgbClr val="FF0000"/>
                </a:solidFill>
                <a:latin typeface="Arial" pitchFamily="34" charset="0"/>
              </a:rPr>
              <a:t>Large parts of this section on converters come from Eric Lin</a:t>
            </a:r>
            <a:endParaRPr lang="en-US" sz="1200" dirty="0">
              <a:solidFill>
                <a:srgbClr val="FF0000"/>
              </a:solidFill>
              <a:latin typeface="Arial" pitchFamily="34" charset="0"/>
            </a:endParaRPr>
          </a:p>
        </p:txBody>
      </p:sp>
    </p:spTree>
    <p:extLst>
      <p:ext uri="{BB962C8B-B14F-4D97-AF65-F5344CB8AC3E}">
        <p14:creationId xmlns:p14="http://schemas.microsoft.com/office/powerpoint/2010/main" val="21807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DC converters?</a:t>
            </a:r>
            <a:endParaRPr lang="en-US" dirty="0"/>
          </a:p>
        </p:txBody>
      </p:sp>
      <p:sp>
        <p:nvSpPr>
          <p:cNvPr id="5" name="Content Placeholder 4"/>
          <p:cNvSpPr>
            <a:spLocks noGrp="1"/>
          </p:cNvSpPr>
          <p:nvPr>
            <p:ph idx="1"/>
          </p:nvPr>
        </p:nvSpPr>
        <p:spPr/>
        <p:txBody>
          <a:bodyPr>
            <a:normAutofit/>
          </a:bodyPr>
          <a:lstStyle/>
          <a:p>
            <a:endParaRPr lang="en-US" sz="2800" dirty="0"/>
          </a:p>
          <a:p>
            <a:r>
              <a:rPr lang="en-US" sz="2800" dirty="0" smtClean="0"/>
              <a:t>DC </a:t>
            </a:r>
            <a:r>
              <a:rPr lang="en-US" sz="2800" dirty="0"/>
              <a:t>converters convert one </a:t>
            </a:r>
            <a:r>
              <a:rPr lang="en-US" sz="2800" dirty="0" smtClean="0"/>
              <a:t/>
            </a:r>
            <a:br>
              <a:rPr lang="en-US" sz="2800" dirty="0" smtClean="0"/>
            </a:br>
            <a:r>
              <a:rPr lang="en-US" sz="2800" dirty="0" smtClean="0"/>
              <a:t>DC </a:t>
            </a:r>
            <a:r>
              <a:rPr lang="en-US" sz="2800" dirty="0"/>
              <a:t>voltage level to another.</a:t>
            </a:r>
          </a:p>
          <a:p>
            <a:pPr lvl="1"/>
            <a:r>
              <a:rPr lang="en-US" sz="2400" dirty="0"/>
              <a:t>Very commonly on PCBs</a:t>
            </a:r>
          </a:p>
          <a:p>
            <a:pPr lvl="2"/>
            <a:r>
              <a:rPr lang="en-US" sz="2000" dirty="0"/>
              <a:t>Often have USB or battery power</a:t>
            </a:r>
          </a:p>
          <a:p>
            <a:pPr lvl="2"/>
            <a:r>
              <a:rPr lang="en-US" sz="2000" dirty="0" smtClean="0"/>
              <a:t>But might </a:t>
            </a:r>
            <a:r>
              <a:rPr lang="en-US" sz="2000" dirty="0"/>
              <a:t>need 1.8V, 3.3V, 5V, 12V and -12V all on the same board.</a:t>
            </a:r>
          </a:p>
          <a:p>
            <a:pPr lvl="1"/>
            <a:r>
              <a:rPr lang="en-US" sz="2400" dirty="0"/>
              <a:t>On-PCB converters allow us to </a:t>
            </a:r>
            <a:r>
              <a:rPr lang="en-US" sz="2400" dirty="0" smtClean="0"/>
              <a:t>do that</a:t>
            </a:r>
            <a:endParaRPr lang="en-US" sz="2400" dirty="0"/>
          </a:p>
        </p:txBody>
      </p:sp>
      <p:pic>
        <p:nvPicPr>
          <p:cNvPr id="2050" name="Picture 2" descr="http://www.electronics-lab.com/blog/wp-content/uploads/2007/10/p1000255.JPG"/>
          <p:cNvPicPr>
            <a:picLocks noChangeAspect="1" noChangeArrowheads="1"/>
          </p:cNvPicPr>
          <p:nvPr/>
        </p:nvPicPr>
        <p:blipFill>
          <a:blip r:embed="rId3" cstate="print"/>
          <a:srcRect/>
          <a:stretch>
            <a:fillRect/>
          </a:stretch>
        </p:blipFill>
        <p:spPr bwMode="auto">
          <a:xfrm>
            <a:off x="5486400" y="1447800"/>
            <a:ext cx="2921001" cy="2190751"/>
          </a:xfrm>
          <a:prstGeom prst="rect">
            <a:avLst/>
          </a:prstGeom>
          <a:noFill/>
        </p:spPr>
      </p:pic>
      <p:pic>
        <p:nvPicPr>
          <p:cNvPr id="2052" name="Picture 4" descr="https://encrypted-tbn0.gstatic.com/images?q=tbn:ANd9GcQmrMr1CHK9GGb1MWrAuwtVhM_19iWJgJpxJ8_SaozHVG781urv-Q"/>
          <p:cNvPicPr>
            <a:picLocks noChangeAspect="1" noChangeArrowheads="1"/>
          </p:cNvPicPr>
          <p:nvPr/>
        </p:nvPicPr>
        <p:blipFill>
          <a:blip r:embed="rId4" cstate="print"/>
          <a:srcRect/>
          <a:stretch>
            <a:fillRect/>
          </a:stretch>
        </p:blipFill>
        <p:spPr bwMode="auto">
          <a:xfrm>
            <a:off x="7027307" y="4179756"/>
            <a:ext cx="1838325" cy="2286001"/>
          </a:xfrm>
          <a:prstGeom prst="rect">
            <a:avLst/>
          </a:prstGeom>
          <a:noFill/>
        </p:spPr>
      </p:pic>
      <p:sp>
        <p:nvSpPr>
          <p:cNvPr id="8" name="TextBox 7"/>
          <p:cNvSpPr txBox="1"/>
          <p:nvPr/>
        </p:nvSpPr>
        <p:spPr>
          <a:xfrm>
            <a:off x="304800" y="6477000"/>
            <a:ext cx="7635424" cy="253916"/>
          </a:xfrm>
          <a:prstGeom prst="rect">
            <a:avLst/>
          </a:prstGeom>
          <a:noFill/>
        </p:spPr>
        <p:txBody>
          <a:bodyPr wrap="none" rtlCol="0">
            <a:spAutoFit/>
          </a:bodyPr>
          <a:lstStyle/>
          <a:p>
            <a:r>
              <a:rPr lang="en-US" sz="1050" dirty="0" smtClean="0">
                <a:hlinkClick r:id="rId5"/>
              </a:rPr>
              <a:t>Images from http://itpedia.nyu.edu/wiki/File:V_reg_7805.jpg</a:t>
            </a:r>
            <a:r>
              <a:rPr lang="en-US" sz="1050" dirty="0" smtClean="0"/>
              <a:t>, </a:t>
            </a:r>
            <a:r>
              <a:rPr lang="en-US" sz="1050" dirty="0" smtClean="0">
                <a:hlinkClick r:id="rId6"/>
              </a:rPr>
              <a:t>http://www.electronics-lab.com/blog/wp-content/uploads/2007/10/p1000255.JPG</a:t>
            </a:r>
            <a:endParaRPr lang="en-US" sz="1050" dirty="0"/>
          </a:p>
        </p:txBody>
      </p:sp>
    </p:spTree>
    <p:extLst>
      <p:ext uri="{BB962C8B-B14F-4D97-AF65-F5344CB8AC3E}">
        <p14:creationId xmlns:p14="http://schemas.microsoft.com/office/powerpoint/2010/main" val="371919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Different types of DC converters </a:t>
            </a:r>
            <a:endParaRPr lang="en-US" dirty="0"/>
          </a:p>
        </p:txBody>
      </p:sp>
      <p:sp>
        <p:nvSpPr>
          <p:cNvPr id="5" name="Text Placeholder 4"/>
          <p:cNvSpPr>
            <a:spLocks noGrp="1"/>
          </p:cNvSpPr>
          <p:nvPr>
            <p:ph type="body" idx="1"/>
          </p:nvPr>
        </p:nvSpPr>
        <p:spPr/>
        <p:txBody>
          <a:bodyPr/>
          <a:lstStyle/>
          <a:p>
            <a:r>
              <a:rPr lang="en-US" sz="2800" dirty="0" smtClean="0"/>
              <a:t>Linear converters</a:t>
            </a:r>
          </a:p>
        </p:txBody>
      </p:sp>
      <p:sp>
        <p:nvSpPr>
          <p:cNvPr id="7" name="Text Placeholder 6"/>
          <p:cNvSpPr>
            <a:spLocks noGrp="1"/>
          </p:cNvSpPr>
          <p:nvPr>
            <p:ph type="body" sz="half" idx="3"/>
          </p:nvPr>
        </p:nvSpPr>
        <p:spPr/>
        <p:txBody>
          <a:bodyPr/>
          <a:lstStyle/>
          <a:p>
            <a:r>
              <a:rPr lang="en-US" sz="2800" dirty="0" smtClean="0"/>
              <a:t>Switching converters</a:t>
            </a:r>
            <a:endParaRPr lang="en-US" sz="2800" dirty="0"/>
          </a:p>
        </p:txBody>
      </p:sp>
      <p:sp>
        <p:nvSpPr>
          <p:cNvPr id="6" name="Content Placeholder 5"/>
          <p:cNvSpPr>
            <a:spLocks noGrp="1"/>
          </p:cNvSpPr>
          <p:nvPr>
            <p:ph sz="half" idx="2"/>
          </p:nvPr>
        </p:nvSpPr>
        <p:spPr/>
        <p:txBody>
          <a:bodyPr>
            <a:normAutofit/>
          </a:bodyPr>
          <a:lstStyle/>
          <a:p>
            <a:r>
              <a:rPr lang="en-US" sz="2400" dirty="0" smtClean="0"/>
              <a:t>Simpler to design</a:t>
            </a:r>
          </a:p>
          <a:p>
            <a:r>
              <a:rPr lang="en-US" sz="2400" dirty="0" smtClean="0"/>
              <a:t>Low-noise output for noise-sensitive applications</a:t>
            </a:r>
          </a:p>
          <a:p>
            <a:r>
              <a:rPr lang="en-US" sz="2400" dirty="0" smtClean="0"/>
              <a:t>Can only drop voltage</a:t>
            </a:r>
          </a:p>
          <a:p>
            <a:pPr lvl="1"/>
            <a:r>
              <a:rPr lang="en-US" sz="2200" dirty="0" smtClean="0"/>
              <a:t>And in fact </a:t>
            </a:r>
            <a:r>
              <a:rPr lang="en-US" sz="2200" b="1" i="1" dirty="0" smtClean="0"/>
              <a:t>must</a:t>
            </a:r>
            <a:r>
              <a:rPr lang="en-US" sz="2200" dirty="0" smtClean="0"/>
              <a:t> drop it by some minimum amount</a:t>
            </a:r>
          </a:p>
          <a:p>
            <a:pPr lvl="1"/>
            <a:r>
              <a:rPr lang="en-US" sz="2200" dirty="0" smtClean="0"/>
              <a:t>The larger the voltage drop the less power efficient the converter is </a:t>
            </a:r>
          </a:p>
          <a:p>
            <a:endParaRPr lang="en-US" sz="2400" dirty="0"/>
          </a:p>
        </p:txBody>
      </p:sp>
      <p:sp>
        <p:nvSpPr>
          <p:cNvPr id="8" name="Content Placeholder 7"/>
          <p:cNvSpPr>
            <a:spLocks noGrp="1"/>
          </p:cNvSpPr>
          <p:nvPr>
            <p:ph sz="half" idx="4"/>
          </p:nvPr>
        </p:nvSpPr>
        <p:spPr/>
        <p:txBody>
          <a:bodyPr>
            <a:normAutofit lnSpcReduction="10000"/>
          </a:bodyPr>
          <a:lstStyle/>
          <a:p>
            <a:r>
              <a:rPr lang="en-US" dirty="0" smtClean="0"/>
              <a:t>Can be significantly more complex to design</a:t>
            </a:r>
          </a:p>
          <a:p>
            <a:pPr lvl="1"/>
            <a:r>
              <a:rPr lang="en-US" dirty="0" smtClean="0"/>
              <a:t>Worth avoiding for this class unless you have to do it.</a:t>
            </a:r>
          </a:p>
          <a:p>
            <a:r>
              <a:rPr lang="en-US" dirty="0" smtClean="0"/>
              <a:t>Can drop voltage or increase voltage</a:t>
            </a:r>
          </a:p>
          <a:p>
            <a:pPr lvl="1"/>
            <a:r>
              <a:rPr lang="en-US" dirty="0" smtClean="0"/>
              <a:t>“buck” and “boost” respectively</a:t>
            </a:r>
          </a:p>
          <a:p>
            <a:r>
              <a:rPr lang="en-US" dirty="0" smtClean="0"/>
              <a:t>Generally very power efficient</a:t>
            </a:r>
          </a:p>
          <a:p>
            <a:pPr lvl="1"/>
            <a:r>
              <a:rPr lang="en-US" dirty="0" smtClean="0"/>
              <a:t>75% to 98% is normal</a:t>
            </a:r>
          </a:p>
          <a:p>
            <a:pPr lvl="1"/>
            <a:endParaRPr lang="en-US" dirty="0" smtClean="0"/>
          </a:p>
        </p:txBody>
      </p:sp>
    </p:spTree>
    <p:extLst>
      <p:ext uri="{BB962C8B-B14F-4D97-AF65-F5344CB8AC3E}">
        <p14:creationId xmlns:p14="http://schemas.microsoft.com/office/powerpoint/2010/main" val="115526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DC Converters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914400" y="1447800"/>
                <a:ext cx="7772400" cy="4876800"/>
              </a:xfrm>
            </p:spPr>
            <p:txBody>
              <a:bodyPr>
                <a:noAutofit/>
              </a:bodyPr>
              <a:lstStyle/>
              <a:p>
                <a:r>
                  <a:rPr lang="en-US" sz="2000" dirty="0" smtClean="0"/>
                  <a:t>To better understand how to pick a converter we will go over the following characteristics seen in all DC converters</a:t>
                </a:r>
              </a:p>
              <a:p>
                <a:pPr lvl="1"/>
                <a:r>
                  <a:rPr lang="en-US" sz="2400" dirty="0" smtClean="0"/>
                  <a:t>Power wasted </a:t>
                </a:r>
                <a:r>
                  <a:rPr lang="en-US" sz="2400" dirty="0" smtClean="0"/>
                  <a:t>(as heat)</a:t>
                </a:r>
                <a:endParaRPr lang="en-US" sz="2000" dirty="0" smtClean="0"/>
              </a:p>
              <a:p>
                <a:pPr lvl="1"/>
                <a:r>
                  <a:rPr lang="en-US" sz="2400" dirty="0" smtClean="0"/>
                  <a:t>Quiescent </a:t>
                </a:r>
                <a:r>
                  <a:rPr lang="en-US" sz="2400" dirty="0"/>
                  <a:t>c</a:t>
                </a:r>
                <a:r>
                  <a:rPr lang="en-US" sz="2400" dirty="0" smtClean="0"/>
                  <a:t>urrent, </a:t>
                </a:r>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𝑄</m:t>
                        </m:r>
                      </m:sub>
                    </m:sSub>
                  </m:oMath>
                </a14:m>
                <a:endParaRPr lang="en-US" sz="2400" dirty="0" smtClean="0"/>
              </a:p>
              <a:p>
                <a:pPr lvl="2"/>
                <a:r>
                  <a:rPr lang="en-US" sz="2000" dirty="0" smtClean="0"/>
                  <a:t>The leakage current that occurs </a:t>
                </a:r>
                <a:r>
                  <a:rPr lang="en-US" sz="2000" dirty="0"/>
                  <a:t>regardless of operation</a:t>
                </a:r>
                <a:r>
                  <a:rPr lang="en-US" sz="2000" dirty="0" smtClean="0"/>
                  <a:t>.</a:t>
                </a:r>
                <a:endParaRPr lang="en-US" sz="2000" dirty="0"/>
              </a:p>
              <a:p>
                <a:pPr lvl="1"/>
                <a:r>
                  <a:rPr lang="en-US" sz="2400" dirty="0" smtClean="0"/>
                  <a:t>Power supply rejection ratio (PSRR)</a:t>
                </a:r>
              </a:p>
              <a:p>
                <a:pPr lvl="2"/>
                <a:r>
                  <a:rPr lang="en-US" sz="2000" dirty="0" smtClean="0"/>
                  <a:t>The ability to reject output noise at different frequency</a:t>
                </a:r>
                <a:endParaRPr lang="en-US" sz="2000" dirty="0"/>
              </a:p>
              <a:p>
                <a:pPr lvl="1"/>
                <a:r>
                  <a:rPr lang="en-US" sz="2400" dirty="0" smtClean="0"/>
                  <a:t>External capacitors and equivalent series resistance(ESR)</a:t>
                </a:r>
              </a:p>
              <a:p>
                <a:pPr lvl="2"/>
                <a:r>
                  <a:rPr lang="en-US" sz="2000" dirty="0" smtClean="0"/>
                  <a:t>Output noise filter that helps keeping the signal clean</a:t>
                </a:r>
              </a:p>
              <a:p>
                <a:r>
                  <a:rPr lang="en-US" sz="2000" dirty="0" smtClean="0"/>
                  <a:t>These characteristics are what people generally look for when selecting converters, but they’re not by any means the only characteristics that matter.</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914400" y="1447800"/>
                <a:ext cx="7772400" cy="4876800"/>
              </a:xfrm>
              <a:blipFill rotWithShape="1">
                <a:blip r:embed="rId3"/>
                <a:stretch>
                  <a:fillRect l="-627" t="-625" b="-3125"/>
                </a:stretch>
              </a:blipFill>
            </p:spPr>
            <p:txBody>
              <a:bodyPr/>
              <a:lstStyle/>
              <a:p>
                <a:r>
                  <a:rPr lang="en-US">
                    <a:noFill/>
                  </a:rPr>
                  <a:t> </a:t>
                </a:r>
              </a:p>
            </p:txBody>
          </p:sp>
        </mc:Fallback>
      </mc:AlternateContent>
    </p:spTree>
    <p:extLst>
      <p:ext uri="{BB962C8B-B14F-4D97-AF65-F5344CB8AC3E}">
        <p14:creationId xmlns:p14="http://schemas.microsoft.com/office/powerpoint/2010/main" val="308638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752"/>
            <a:ext cx="7772400" cy="841248"/>
          </a:xfrm>
        </p:spPr>
        <p:txBody>
          <a:bodyPr>
            <a:normAutofit/>
          </a:bodyPr>
          <a:lstStyle/>
          <a:p>
            <a:pPr algn="l"/>
            <a:r>
              <a:rPr lang="en-US" sz="4400" dirty="0" smtClean="0"/>
              <a:t>1. Power Wasted </a:t>
            </a:r>
            <a:r>
              <a:rPr lang="en-US" sz="4400" dirty="0" smtClean="0"/>
              <a:t>(as Heat)</a:t>
            </a:r>
            <a:endParaRPr lang="en-US" sz="4400" dirty="0"/>
          </a:p>
        </p:txBody>
      </p:sp>
      <p:sp>
        <p:nvSpPr>
          <p:cNvPr id="3" name="Content Placeholder 2"/>
          <p:cNvSpPr>
            <a:spLocks noGrp="1"/>
          </p:cNvSpPr>
          <p:nvPr>
            <p:ph sz="quarter" idx="1"/>
          </p:nvPr>
        </p:nvSpPr>
        <p:spPr>
          <a:xfrm>
            <a:off x="914400" y="1219200"/>
            <a:ext cx="7772400" cy="4572000"/>
          </a:xfrm>
        </p:spPr>
        <p:txBody>
          <a:bodyPr>
            <a:normAutofit fontScale="62500" lnSpcReduction="20000"/>
          </a:bodyPr>
          <a:lstStyle/>
          <a:p>
            <a:r>
              <a:rPr lang="en-US" sz="4000" dirty="0" smtClean="0"/>
              <a:t>Linear converters waste power = (V</a:t>
            </a:r>
            <a:r>
              <a:rPr lang="en-US" sz="4000" baseline="-25000" dirty="0" smtClean="0"/>
              <a:t>in</a:t>
            </a:r>
            <a:r>
              <a:rPr lang="en-US" sz="4000" dirty="0" smtClean="0"/>
              <a:t>– </a:t>
            </a:r>
            <a:r>
              <a:rPr lang="en-US" sz="4000" dirty="0" err="1" smtClean="0"/>
              <a:t>V</a:t>
            </a:r>
            <a:r>
              <a:rPr lang="en-US" sz="4000" baseline="-25000" dirty="0" err="1" smtClean="0"/>
              <a:t>out</a:t>
            </a:r>
            <a:r>
              <a:rPr lang="en-US" sz="4000" dirty="0" smtClean="0"/>
              <a:t>)*</a:t>
            </a:r>
            <a:r>
              <a:rPr lang="en-US" sz="4000" dirty="0" err="1" smtClean="0"/>
              <a:t>I</a:t>
            </a:r>
            <a:r>
              <a:rPr lang="en-US" sz="4000" baseline="-25000" dirty="0" err="1" smtClean="0"/>
              <a:t>load</a:t>
            </a:r>
            <a:r>
              <a:rPr lang="en-US" sz="4000" baseline="-25000" dirty="0" smtClean="0"/>
              <a:t> </a:t>
            </a:r>
          </a:p>
          <a:p>
            <a:pPr lvl="1"/>
            <a:r>
              <a:rPr lang="en-US" sz="3600" dirty="0" smtClean="0"/>
              <a:t>Example</a:t>
            </a:r>
            <a:endParaRPr lang="en-US" sz="3600" baseline="-25000" dirty="0" smtClean="0"/>
          </a:p>
          <a:p>
            <a:pPr lvl="2"/>
            <a:r>
              <a:rPr lang="en-US" sz="2900" dirty="0"/>
              <a:t>12 V battery supplying 5V to each device</a:t>
            </a:r>
          </a:p>
          <a:p>
            <a:pPr lvl="3"/>
            <a:r>
              <a:rPr lang="en-US" sz="3300" dirty="0"/>
              <a:t>Microcontroller that draws 5mA </a:t>
            </a:r>
          </a:p>
          <a:p>
            <a:pPr lvl="3"/>
            <a:r>
              <a:rPr lang="en-US" sz="3300" dirty="0"/>
              <a:t>Ultrasonic rangefinder that draws 50mA</a:t>
            </a:r>
          </a:p>
          <a:p>
            <a:pPr lvl="2"/>
            <a:r>
              <a:rPr lang="en-US" sz="2900" dirty="0"/>
              <a:t>Use </a:t>
            </a:r>
            <a:r>
              <a:rPr lang="en-US" sz="2900" dirty="0">
                <a:hlinkClick r:id="rId3"/>
              </a:rPr>
              <a:t>LM7805 </a:t>
            </a:r>
            <a:r>
              <a:rPr lang="en-US" sz="2900" dirty="0"/>
              <a:t>(linear regulator) to drop 12V to 5V</a:t>
            </a:r>
          </a:p>
          <a:p>
            <a:pPr lvl="2"/>
            <a:r>
              <a:rPr lang="en-US" sz="2900" dirty="0"/>
              <a:t>Power wasted = (12V – 5V) * (0.050A + 0.005A) = 0.385W</a:t>
            </a:r>
          </a:p>
          <a:p>
            <a:pPr lvl="3"/>
            <a:r>
              <a:rPr lang="en-US" sz="3300" dirty="0"/>
              <a:t>Which is actually more than the power consumed!</a:t>
            </a:r>
          </a:p>
          <a:p>
            <a:pPr lvl="3"/>
            <a:r>
              <a:rPr lang="en-US" sz="3300" dirty="0"/>
              <a:t>Is this acceptable?</a:t>
            </a:r>
          </a:p>
          <a:p>
            <a:pPr lvl="4"/>
            <a:r>
              <a:rPr lang="en-US" sz="3300" dirty="0"/>
              <a:t>Hope so, because the alternative (switching converter) is a lot more difficult. </a:t>
            </a:r>
            <a:endParaRPr lang="en-US" sz="3300" dirty="0" smtClean="0"/>
          </a:p>
          <a:p>
            <a:r>
              <a:rPr lang="en-US" sz="3600" dirty="0" smtClean="0"/>
              <a:t>Switchers generally waste a more-or-less fixed percent</a:t>
            </a:r>
          </a:p>
          <a:p>
            <a:pPr lvl="1"/>
            <a:r>
              <a:rPr lang="en-US" dirty="0" smtClean="0"/>
              <a:t>Say 15% or so… </a:t>
            </a:r>
          </a:p>
        </p:txBody>
      </p:sp>
      <p:sp>
        <p:nvSpPr>
          <p:cNvPr id="4" name="TextBox 3"/>
          <p:cNvSpPr txBox="1"/>
          <p:nvPr/>
        </p:nvSpPr>
        <p:spPr>
          <a:xfrm>
            <a:off x="1600200" y="6324599"/>
            <a:ext cx="6019800" cy="523220"/>
          </a:xfrm>
          <a:prstGeom prst="rect">
            <a:avLst/>
          </a:prstGeom>
          <a:noFill/>
        </p:spPr>
        <p:txBody>
          <a:bodyPr wrap="square" rtlCol="0">
            <a:spAutoFit/>
          </a:bodyPr>
          <a:lstStyle/>
          <a:p>
            <a:pPr algn="ctr"/>
            <a:r>
              <a:rPr lang="en-US" sz="1400" dirty="0" smtClean="0">
                <a:hlinkClick r:id="rId4"/>
              </a:rPr>
              <a:t>http</a:t>
            </a:r>
            <a:r>
              <a:rPr lang="en-US" sz="1400" dirty="0">
                <a:hlinkClick r:id="rId4"/>
              </a:rPr>
              <a:t>://</a:t>
            </a:r>
            <a:r>
              <a:rPr lang="en-US" sz="1400" dirty="0" smtClean="0">
                <a:hlinkClick r:id="rId4"/>
              </a:rPr>
              <a:t>www.dimensionengineering.com/info/switching-regulators</a:t>
            </a:r>
            <a:r>
              <a:rPr lang="en-US" sz="1400" dirty="0" smtClean="0"/>
              <a:t> is the source for this example.  They go into more detail on their site.</a:t>
            </a:r>
            <a:endParaRPr lang="en-US" sz="1400" dirty="0"/>
          </a:p>
        </p:txBody>
      </p:sp>
      <p:pic>
        <p:nvPicPr>
          <p:cNvPr id="5" name="Picture 2" descr="https://encrypted-tbn3.gstatic.com/images?q=tbn:ANd9GcRiDDK00ooFfWbcs_T_jrvexWsfxsCub6ViyACeKiSuD8pl23bHUw"/>
          <p:cNvPicPr>
            <a:picLocks noChangeAspect="1" noChangeArrowheads="1"/>
          </p:cNvPicPr>
          <p:nvPr/>
        </p:nvPicPr>
        <p:blipFill>
          <a:blip r:embed="rId5" cstate="print"/>
          <a:srcRect/>
          <a:stretch>
            <a:fillRect/>
          </a:stretch>
        </p:blipFill>
        <p:spPr bwMode="auto">
          <a:xfrm>
            <a:off x="7086600" y="1676400"/>
            <a:ext cx="1905000" cy="1360715"/>
          </a:xfrm>
          <a:prstGeom prst="rect">
            <a:avLst/>
          </a:prstGeom>
          <a:noFill/>
        </p:spPr>
      </p:pic>
    </p:spTree>
    <p:extLst>
      <p:ext uri="{BB962C8B-B14F-4D97-AF65-F5344CB8AC3E}">
        <p14:creationId xmlns:p14="http://schemas.microsoft.com/office/powerpoint/2010/main" val="421250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544" y="990600"/>
            <a:ext cx="2979256" cy="266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999" y="3657600"/>
            <a:ext cx="3152001" cy="272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Content Placeholder 4"/>
              <p:cNvSpPr>
                <a:spLocks noGrp="1"/>
              </p:cNvSpPr>
              <p:nvPr>
                <p:ph sz="quarter" idx="1"/>
              </p:nvPr>
            </p:nvSpPr>
            <p:spPr>
              <a:xfrm>
                <a:off x="914400" y="1447800"/>
                <a:ext cx="4419600" cy="4572000"/>
              </a:xfrm>
            </p:spPr>
            <p:txBody>
              <a:bodyPr>
                <a:normAutofit fontScale="92500" lnSpcReduction="20000"/>
              </a:bodyPr>
              <a:lstStyle/>
              <a:p>
                <a:r>
                  <a:rPr lang="en-US" sz="2800" dirty="0"/>
                  <a:t>In general… </a:t>
                </a:r>
              </a:p>
              <a:p>
                <a:pPr lvl="1"/>
                <a:r>
                  <a:rPr lang="en-US" sz="2600" dirty="0"/>
                  <a:t>All have quiescent current (</a:t>
                </a:r>
                <a14:m>
                  <m:oMath xmlns:m="http://schemas.openxmlformats.org/officeDocument/2006/math">
                    <m:sSub>
                      <m:sSubPr>
                        <m:ctrlPr>
                          <a:rPr lang="en-US" sz="2600" i="1">
                            <a:latin typeface="Cambria Math"/>
                          </a:rPr>
                        </m:ctrlPr>
                      </m:sSubPr>
                      <m:e>
                        <m:r>
                          <a:rPr lang="en-US" sz="2600" i="1">
                            <a:latin typeface="Cambria Math"/>
                          </a:rPr>
                          <m:t>𝐼</m:t>
                        </m:r>
                      </m:e>
                      <m:sub>
                        <m:r>
                          <a:rPr lang="en-US" sz="2600" i="1">
                            <a:latin typeface="Cambria Math"/>
                          </a:rPr>
                          <m:t>𝑄</m:t>
                        </m:r>
                      </m:sub>
                    </m:sSub>
                    <m:r>
                      <a:rPr lang="en-US" sz="2600" i="1">
                        <a:latin typeface="Cambria Math"/>
                      </a:rPr>
                      <m:t>)</m:t>
                    </m:r>
                  </m:oMath>
                </a14:m>
                <a:r>
                  <a:rPr lang="en-US" sz="2600" dirty="0"/>
                  <a:t>, which is </a:t>
                </a:r>
                <a:r>
                  <a:rPr lang="en-US" sz="2600" dirty="0"/>
                  <a:t>d</a:t>
                </a:r>
                <a:r>
                  <a:rPr lang="en-US" sz="2600" dirty="0" smtClean="0"/>
                  <a:t>ifferent </a:t>
                </a:r>
                <a:r>
                  <a:rPr lang="en-US" sz="2600" dirty="0"/>
                  <a:t>in each IC</a:t>
                </a:r>
              </a:p>
              <a:p>
                <a:pPr lvl="2"/>
                <a:r>
                  <a:rPr lang="en-US" dirty="0"/>
                  <a:t> </a:t>
                </a:r>
                <a14:m>
                  <m:oMath xmlns:m="http://schemas.openxmlformats.org/officeDocument/2006/math">
                    <m:sSub>
                      <m:sSubPr>
                        <m:ctrlPr>
                          <a:rPr lang="en-US" sz="2400" i="1">
                            <a:latin typeface="Cambria Math"/>
                          </a:rPr>
                        </m:ctrlPr>
                      </m:sSubPr>
                      <m:e>
                        <m:r>
                          <a:rPr lang="en-US" sz="2400" i="1">
                            <a:latin typeface="Cambria Math"/>
                          </a:rPr>
                          <m:t>𝐼</m:t>
                        </m:r>
                      </m:e>
                      <m:sub>
                        <m:r>
                          <a:rPr lang="en-US" sz="2400" i="1">
                            <a:latin typeface="Cambria Math"/>
                          </a:rPr>
                          <m:t>𝑄</m:t>
                        </m:r>
                      </m:sub>
                    </m:sSub>
                  </m:oMath>
                </a14:m>
                <a:r>
                  <a:rPr lang="en-US" sz="2400" dirty="0"/>
                  <a:t> is affected by the input and temperature the device is operating at.</a:t>
                </a:r>
              </a:p>
              <a:p>
                <a:pPr lvl="2"/>
                <a:r>
                  <a:rPr lang="en-US" sz="2400" dirty="0"/>
                  <a:t>Will drain battery so choose carefully when picking converters</a:t>
                </a:r>
                <a:r>
                  <a:rPr lang="en-US" sz="2400" dirty="0" smtClean="0"/>
                  <a:t>!</a:t>
                </a:r>
              </a:p>
              <a:p>
                <a:r>
                  <a:rPr lang="en-US" sz="3200" dirty="0" smtClean="0"/>
                  <a:t>For this </a:t>
                </a:r>
                <a:r>
                  <a:rPr lang="en-US" sz="3200" dirty="0" smtClean="0"/>
                  <a:t>device, </a:t>
                </a:r>
                <a:r>
                  <a:rPr lang="en-US" sz="3200" dirty="0" smtClean="0"/>
                  <a:t>I</a:t>
                </a:r>
                <a:r>
                  <a:rPr lang="en-US" sz="3200" baseline="-25000" dirty="0" smtClean="0"/>
                  <a:t>Q</a:t>
                </a:r>
                <a:r>
                  <a:rPr lang="en-US" sz="3200" dirty="0" smtClean="0"/>
                  <a:t> is </a:t>
                </a:r>
                <a:r>
                  <a:rPr lang="en-US" sz="3200" i="1" u="sng" dirty="0" smtClean="0"/>
                  <a:t>huge</a:t>
                </a:r>
                <a:r>
                  <a:rPr lang="en-US" dirty="0" smtClean="0"/>
                  <a:t>.</a:t>
                </a:r>
              </a:p>
              <a:p>
                <a:pPr lvl="1"/>
                <a:r>
                  <a:rPr lang="en-US" sz="2800" dirty="0" smtClean="0"/>
                  <a:t>Designed to move 1A.</a:t>
                </a:r>
                <a:endParaRPr lang="en-US" sz="2800" dirty="0"/>
              </a:p>
              <a:p>
                <a:pPr lvl="3"/>
                <a:endParaRPr lang="en-US" dirty="0"/>
              </a:p>
              <a:p>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xfrm>
                <a:off x="914400" y="1447800"/>
                <a:ext cx="4419600" cy="4572000"/>
              </a:xfrm>
              <a:blipFill rotWithShape="1">
                <a:blip r:embed="rId5"/>
                <a:stretch>
                  <a:fillRect l="-2759" t="-2667" r="-6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477000" y="6262158"/>
                <a:ext cx="2057400" cy="291042"/>
              </a:xfrm>
              <a:prstGeom prst="rect">
                <a:avLst/>
              </a:prstGeom>
            </p:spPr>
            <p:txBody>
              <a:bodyPr wrap="square">
                <a:spAutoFit/>
              </a:bodyPr>
              <a:lstStyle/>
              <a:p>
                <a:r>
                  <a:rPr lang="en-US" sz="1200" b="1" dirty="0" smtClean="0"/>
                  <a:t>LM7805 </a:t>
                </a:r>
                <a14:m>
                  <m:oMath xmlns:m="http://schemas.openxmlformats.org/officeDocument/2006/math">
                    <m:sSub>
                      <m:sSubPr>
                        <m:ctrlPr>
                          <a:rPr lang="en-US" sz="1200" b="1" i="1" smtClean="0">
                            <a:latin typeface="Cambria Math"/>
                          </a:rPr>
                        </m:ctrlPr>
                      </m:sSubPr>
                      <m:e>
                        <m:r>
                          <a:rPr lang="en-US" sz="1200" b="1" i="1" smtClean="0">
                            <a:latin typeface="Cambria Math"/>
                          </a:rPr>
                          <m:t>𝑰</m:t>
                        </m:r>
                      </m:e>
                      <m:sub>
                        <m:r>
                          <a:rPr lang="en-US" sz="1200" b="1" i="1" smtClean="0">
                            <a:latin typeface="Cambria Math"/>
                          </a:rPr>
                          <m:t>𝑸</m:t>
                        </m:r>
                      </m:sub>
                    </m:sSub>
                  </m:oMath>
                </a14:m>
                <a:r>
                  <a:rPr lang="en-US" sz="1200" b="1" dirty="0" smtClean="0"/>
                  <a:t> during operation</a:t>
                </a:r>
                <a:endParaRPr lang="en-US" sz="1200" b="1" dirty="0"/>
              </a:p>
            </p:txBody>
          </p:sp>
        </mc:Choice>
        <mc:Fallback>
          <p:sp>
            <p:nvSpPr>
              <p:cNvPr id="13" name="Rectangle 12"/>
              <p:cNvSpPr>
                <a:spLocks noRot="1" noChangeAspect="1" noMove="1" noResize="1" noEditPoints="1" noAdjustHandles="1" noChangeArrowheads="1" noChangeShapeType="1" noTextEdit="1"/>
              </p:cNvSpPr>
              <p:nvPr/>
            </p:nvSpPr>
            <p:spPr>
              <a:xfrm>
                <a:off x="6477000" y="6262158"/>
                <a:ext cx="2057400" cy="291042"/>
              </a:xfrm>
              <a:prstGeom prst="rect">
                <a:avLst/>
              </a:prstGeom>
              <a:blipFill rotWithShape="1">
                <a:blip r:embed="rId6"/>
                <a:stretch>
                  <a:fillRect l="-29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1"/>
              <p:cNvSpPr txBox="1">
                <a:spLocks/>
              </p:cNvSpPr>
              <p:nvPr/>
            </p:nvSpPr>
            <p:spPr>
              <a:xfrm>
                <a:off x="1066800" y="152400"/>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solidFill>
                      <a:schemeClr val="tx1"/>
                    </a:solidFill>
                  </a:rPr>
                  <a:t>2. Quiescent </a:t>
                </a:r>
                <a:r>
                  <a:rPr lang="en-US" dirty="0">
                    <a:solidFill>
                      <a:schemeClr val="tx1"/>
                    </a:solidFill>
                  </a:rPr>
                  <a:t>current,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𝐼</m:t>
                        </m:r>
                      </m:e>
                      <m:sub>
                        <m:r>
                          <a:rPr lang="en-US" i="1">
                            <a:solidFill>
                              <a:schemeClr val="tx1"/>
                            </a:solidFill>
                            <a:latin typeface="Cambria Math"/>
                          </a:rPr>
                          <m:t>𝑄</m:t>
                        </m:r>
                      </m:sub>
                    </m:sSub>
                  </m:oMath>
                </a14:m>
                <a:endParaRPr lang="en-US" dirty="0">
                  <a:solidFill>
                    <a:schemeClr val="tx1"/>
                  </a:solidFill>
                </a:endParaRPr>
              </a:p>
            </p:txBody>
          </p:sp>
        </mc:Choice>
        <mc:Fallback xmlns="">
          <p:sp>
            <p:nvSpPr>
              <p:cNvPr id="8" name="Title 1"/>
              <p:cNvSpPr txBox="1">
                <a:spLocks noRot="1" noChangeAspect="1" noMove="1" noResize="1" noEditPoints="1" noAdjustHandles="1" noChangeArrowheads="1" noChangeShapeType="1" noTextEdit="1"/>
              </p:cNvSpPr>
              <p:nvPr/>
            </p:nvSpPr>
            <p:spPr>
              <a:xfrm>
                <a:off x="1066800" y="152400"/>
                <a:ext cx="7772400" cy="1143000"/>
              </a:xfrm>
              <a:prstGeom prst="rect">
                <a:avLst/>
              </a:prstGeom>
              <a:blipFill rotWithShape="1">
                <a:blip r:embed="rId7"/>
                <a:stretch>
                  <a:fillRect l="-2745" b="-15426"/>
                </a:stretch>
              </a:blipFill>
            </p:spPr>
            <p:txBody>
              <a:bodyPr/>
              <a:lstStyle/>
              <a:p>
                <a:r>
                  <a:rPr lang="en-US">
                    <a:noFill/>
                  </a:rPr>
                  <a:t> </a:t>
                </a:r>
              </a:p>
            </p:txBody>
          </p:sp>
        </mc:Fallback>
      </mc:AlternateContent>
      <p:sp>
        <p:nvSpPr>
          <p:cNvPr id="9" name="TextBox 8"/>
          <p:cNvSpPr txBox="1"/>
          <p:nvPr/>
        </p:nvSpPr>
        <p:spPr>
          <a:xfrm>
            <a:off x="1600200" y="6477000"/>
            <a:ext cx="4713791" cy="307777"/>
          </a:xfrm>
          <a:prstGeom prst="rect">
            <a:avLst/>
          </a:prstGeom>
          <a:noFill/>
        </p:spPr>
        <p:txBody>
          <a:bodyPr wrap="none" rtlCol="0">
            <a:spAutoFit/>
          </a:bodyPr>
          <a:lstStyle/>
          <a:p>
            <a:r>
              <a:rPr lang="en-US" sz="1400" dirty="0" smtClean="0"/>
              <a:t>Diagrams from </a:t>
            </a:r>
            <a:r>
              <a:rPr lang="en-US" sz="1400" dirty="0">
                <a:hlinkClick r:id="rId8"/>
              </a:rPr>
              <a:t>http://</a:t>
            </a:r>
            <a:r>
              <a:rPr lang="en-US" sz="1400" dirty="0" smtClean="0">
                <a:hlinkClick r:id="rId8"/>
              </a:rPr>
              <a:t>www.fairchildsemi.com/ds/LM/LM7805.pdf</a:t>
            </a:r>
            <a:endParaRPr lang="en-US" sz="1400" dirty="0"/>
          </a:p>
        </p:txBody>
      </p:sp>
    </p:spTree>
    <p:extLst>
      <p:ext uri="{BB962C8B-B14F-4D97-AF65-F5344CB8AC3E}">
        <p14:creationId xmlns:p14="http://schemas.microsoft.com/office/powerpoint/2010/main" val="95190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3. </a:t>
            </a:r>
            <a:r>
              <a:rPr lang="en-US" dirty="0" smtClean="0"/>
              <a:t>Noise</a:t>
            </a:r>
            <a:endParaRPr lang="en-US" dirty="0"/>
          </a:p>
        </p:txBody>
      </p:sp>
      <mc:AlternateContent xmlns:mc="http://schemas.openxmlformats.org/markup-compatibility/2006">
        <mc:Choice xmlns:a14="http://schemas.microsoft.com/office/drawing/2010/main" Requires="a14">
          <p:sp>
            <p:nvSpPr>
              <p:cNvPr id="10" name="Content Placeholder 9"/>
              <p:cNvSpPr>
                <a:spLocks noGrp="1"/>
              </p:cNvSpPr>
              <p:nvPr>
                <p:ph idx="1"/>
              </p:nvPr>
            </p:nvSpPr>
            <p:spPr>
              <a:xfrm>
                <a:off x="457200" y="1600200"/>
                <a:ext cx="8229600" cy="4800600"/>
              </a:xfrm>
            </p:spPr>
            <p:txBody>
              <a:bodyPr>
                <a:normAutofit fontScale="62500" lnSpcReduction="20000"/>
              </a:bodyPr>
              <a:lstStyle/>
              <a:p>
                <a:r>
                  <a:rPr lang="en-US" dirty="0" smtClean="0"/>
                  <a:t>PSRR</a:t>
                </a:r>
                <a:r>
                  <a:rPr lang="en-US" dirty="0"/>
                  <a:t> </a:t>
                </a:r>
                <a:r>
                  <a:rPr lang="en-US" dirty="0" smtClean="0"/>
                  <a:t>indicates how well the supply deals</a:t>
                </a:r>
                <a:br>
                  <a:rPr lang="en-US" dirty="0" smtClean="0"/>
                </a:br>
                <a:r>
                  <a:rPr lang="en-US" dirty="0" smtClean="0"/>
                  <a:t>with noise.</a:t>
                </a:r>
                <a:endParaRPr lang="en-US" dirty="0"/>
              </a:p>
              <a:p>
                <a:pPr lvl="1"/>
                <a:r>
                  <a:rPr lang="en-US" dirty="0" smtClean="0"/>
                  <a:t>Recall we rely on the VRM (voltage </a:t>
                </a:r>
              </a:p>
              <a:p>
                <a:pPr lvl="1"/>
                <a:r>
                  <a:rPr lang="en-US" dirty="0" smtClean="0"/>
                  <a:t>regulation module) to keep noise down at</a:t>
                </a:r>
                <a:br>
                  <a:rPr lang="en-US" dirty="0" smtClean="0"/>
                </a:br>
                <a:r>
                  <a:rPr lang="en-US" dirty="0" smtClean="0"/>
                  <a:t>low frequencies.</a:t>
                </a:r>
              </a:p>
              <a:p>
                <a:pPr lvl="1"/>
                <a:r>
                  <a:rPr lang="en-US" dirty="0" smtClean="0"/>
                  <a:t>We don’t want noise on the output</a:t>
                </a:r>
              </a:p>
              <a:p>
                <a:pPr lvl="1"/>
                <a:r>
                  <a:rPr lang="en-US" dirty="0" smtClean="0"/>
                  <a:t>You </a:t>
                </a:r>
                <a:r>
                  <a:rPr lang="en-US" dirty="0"/>
                  <a:t>can determine how well a </a:t>
                </a:r>
                <a:r>
                  <a:rPr lang="en-US" dirty="0" smtClean="0"/>
                  <a:t/>
                </a:r>
                <a:br>
                  <a:rPr lang="en-US" dirty="0" smtClean="0"/>
                </a:br>
                <a:r>
                  <a:rPr lang="en-US" dirty="0" smtClean="0"/>
                  <a:t>linear </a:t>
                </a:r>
                <a:r>
                  <a:rPr lang="en-US" dirty="0"/>
                  <a:t>converter handle </a:t>
                </a:r>
                <a:r>
                  <a:rPr lang="en-US" dirty="0" smtClean="0"/>
                  <a:t>noise</a:t>
                </a:r>
                <a:br>
                  <a:rPr lang="en-US" dirty="0" smtClean="0"/>
                </a:br>
                <a:r>
                  <a:rPr lang="en-US" dirty="0" smtClean="0"/>
                  <a:t>by its PSRR</a:t>
                </a:r>
                <a:endParaRPr lang="en-US" dirty="0"/>
              </a:p>
              <a:p>
                <a:pPr lvl="2"/>
                <a:r>
                  <a:rPr lang="en-US" dirty="0"/>
                  <a:t>PSRR is used to describe </a:t>
                </a:r>
                <a:r>
                  <a:rPr lang="en-US" dirty="0" smtClean="0"/>
                  <a:t/>
                </a:r>
                <a:br>
                  <a:rPr lang="en-US" dirty="0" smtClean="0"/>
                </a:br>
                <a:r>
                  <a:rPr lang="en-US" dirty="0" smtClean="0"/>
                  <a:t>the </a:t>
                </a:r>
                <a:r>
                  <a:rPr lang="en-US" dirty="0"/>
                  <a:t>amount of </a:t>
                </a:r>
                <a:r>
                  <a:rPr lang="en-US" dirty="0" smtClean="0"/>
                  <a:t>noise rejected</a:t>
                </a:r>
                <a:br>
                  <a:rPr lang="en-US" dirty="0" smtClean="0"/>
                </a:br>
                <a:r>
                  <a:rPr lang="en-US" dirty="0" smtClean="0"/>
                  <a:t>by </a:t>
                </a:r>
                <a:r>
                  <a:rPr lang="en-US" dirty="0"/>
                  <a:t>a </a:t>
                </a:r>
                <a:r>
                  <a:rPr lang="en-US" dirty="0" smtClean="0"/>
                  <a:t>particular device</a:t>
                </a:r>
              </a:p>
              <a:p>
                <a:pPr lvl="1"/>
                <a:r>
                  <a:rPr lang="en-US" dirty="0" smtClean="0"/>
                  <a:t>What </a:t>
                </a:r>
                <a:r>
                  <a:rPr lang="en-US" dirty="0"/>
                  <a:t>does PSRR mean for noise </a:t>
                </a:r>
                <a:r>
                  <a:rPr lang="en-US" dirty="0" smtClean="0"/>
                  <a:t/>
                </a:r>
                <a:br>
                  <a:rPr lang="en-US" dirty="0" smtClean="0"/>
                </a:br>
                <a:r>
                  <a:rPr lang="en-US" dirty="0" smtClean="0"/>
                  <a:t>rejection</a:t>
                </a:r>
                <a:r>
                  <a:rPr lang="en-US" dirty="0"/>
                  <a:t>?</a:t>
                </a:r>
              </a:p>
              <a:p>
                <a:pPr lvl="2"/>
                <a:r>
                  <a:rPr lang="en-US" dirty="0"/>
                  <a:t>Take 40dB @100kHz and 1V input, so </a:t>
                </a:r>
                <a14:m>
                  <m:oMath xmlns:m="http://schemas.openxmlformats.org/officeDocument/2006/math">
                    <m:r>
                      <a:rPr lang="en-US" i="1">
                        <a:latin typeface="Cambria Math"/>
                      </a:rPr>
                      <m:t>1</m:t>
                    </m:r>
                    <m:r>
                      <a:rPr lang="en-US" i="1">
                        <a:latin typeface="Cambria Math"/>
                      </a:rPr>
                      <m:t>𝑉</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m:t>
                        </m:r>
                        <m:f>
                          <m:fPr>
                            <m:ctrlPr>
                              <a:rPr lang="en-US" i="1">
                                <a:latin typeface="Cambria Math"/>
                              </a:rPr>
                            </m:ctrlPr>
                          </m:fPr>
                          <m:num>
                            <m:r>
                              <a:rPr lang="en-US" i="1">
                                <a:latin typeface="Cambria Math"/>
                              </a:rPr>
                              <m:t>40</m:t>
                            </m:r>
                          </m:num>
                          <m:den>
                            <m:r>
                              <a:rPr lang="en-US" i="1">
                                <a:latin typeface="Cambria Math"/>
                              </a:rPr>
                              <m:t>20</m:t>
                            </m:r>
                          </m:den>
                        </m:f>
                      </m:sup>
                    </m:sSup>
                    <m:r>
                      <a:rPr lang="en-US" i="1">
                        <a:latin typeface="Cambria Math"/>
                      </a:rPr>
                      <m:t>=.01=10</m:t>
                    </m:r>
                    <m:r>
                      <a:rPr lang="en-US" i="1">
                        <a:latin typeface="Cambria Math"/>
                      </a:rPr>
                      <m:t>𝑚𝑉</m:t>
                    </m:r>
                  </m:oMath>
                </a14:m>
                <a:endParaRPr lang="en-US" sz="1800" dirty="0"/>
              </a:p>
              <a:p>
                <a:pPr lvl="2"/>
                <a:r>
                  <a:rPr lang="en-US" dirty="0"/>
                  <a:t>Meaning for every 1V  there </a:t>
                </a:r>
                <a:r>
                  <a:rPr lang="en-US" dirty="0" smtClean="0"/>
                  <a:t>may be </a:t>
                </a:r>
                <a:r>
                  <a:rPr lang="en-US" dirty="0"/>
                  <a:t>10</a:t>
                </a:r>
                <a14:m>
                  <m:oMath xmlns:m="http://schemas.openxmlformats.org/officeDocument/2006/math">
                    <m:r>
                      <a:rPr lang="en-US" i="1">
                        <a:latin typeface="Cambria Math"/>
                      </a:rPr>
                      <m:t>𝑚𝑉</m:t>
                    </m:r>
                  </m:oMath>
                </a14:m>
                <a:r>
                  <a:rPr lang="en-US" dirty="0"/>
                  <a:t> superimposed on the </a:t>
                </a:r>
                <a:r>
                  <a:rPr lang="en-US" dirty="0" smtClean="0"/>
                  <a:t>output</a:t>
                </a:r>
              </a:p>
              <a:p>
                <a:pPr lvl="2"/>
                <a:r>
                  <a:rPr lang="en-US" dirty="0" smtClean="0"/>
                  <a:t>70dB @ 10KHz is </a:t>
                </a:r>
                <a14:m>
                  <m:oMath xmlns:m="http://schemas.openxmlformats.org/officeDocument/2006/math">
                    <m:r>
                      <a:rPr lang="en-US" i="1">
                        <a:latin typeface="Cambria Math"/>
                      </a:rPr>
                      <m:t>1</m:t>
                    </m:r>
                    <m:r>
                      <a:rPr lang="en-US" i="1">
                        <a:latin typeface="Cambria Math"/>
                      </a:rPr>
                      <m:t>𝑉</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m:t>
                        </m:r>
                        <m:f>
                          <m:fPr>
                            <m:ctrlPr>
                              <a:rPr lang="en-US" i="1">
                                <a:latin typeface="Cambria Math"/>
                              </a:rPr>
                            </m:ctrlPr>
                          </m:fPr>
                          <m:num>
                            <m:r>
                              <a:rPr lang="en-US" b="0" i="1" smtClean="0">
                                <a:latin typeface="Cambria Math"/>
                              </a:rPr>
                              <m:t>7</m:t>
                            </m:r>
                            <m:r>
                              <a:rPr lang="en-US" i="1">
                                <a:latin typeface="Cambria Math"/>
                              </a:rPr>
                              <m:t>0</m:t>
                            </m:r>
                          </m:num>
                          <m:den>
                            <m:r>
                              <a:rPr lang="en-US" i="1">
                                <a:latin typeface="Cambria Math"/>
                              </a:rPr>
                              <m:t>20</m:t>
                            </m:r>
                          </m:den>
                        </m:f>
                      </m:sup>
                    </m:sSup>
                    <m:r>
                      <a:rPr lang="en-US" b="0" i="1" smtClean="0">
                        <a:latin typeface="Cambria Math"/>
                      </a:rPr>
                      <m:t> ~ .00032 </m:t>
                    </m:r>
                    <m:r>
                      <a:rPr lang="en-US" i="1">
                        <a:latin typeface="Cambria Math"/>
                      </a:rPr>
                      <m:t>=</m:t>
                    </m:r>
                    <m:r>
                      <a:rPr lang="en-US" b="0" i="1" smtClean="0">
                        <a:latin typeface="Cambria Math"/>
                      </a:rPr>
                      <m:t>0.32 </m:t>
                    </m:r>
                    <m:r>
                      <a:rPr lang="en-US" i="1">
                        <a:latin typeface="Cambria Math"/>
                      </a:rPr>
                      <m:t>𝑚</m:t>
                    </m:r>
                    <m:r>
                      <a:rPr lang="en-US" i="1" smtClean="0">
                        <a:latin typeface="Cambria Math"/>
                      </a:rPr>
                      <m:t>𝑉</m:t>
                    </m:r>
                  </m:oMath>
                </a14:m>
                <a:r>
                  <a:rPr lang="en-US" dirty="0" smtClean="0"/>
                  <a:t>, so 3% of the noise at 100KHz!</a:t>
                </a:r>
                <a:endParaRPr lang="en-US" dirty="0"/>
              </a:p>
              <a:p>
                <a:pPr lvl="1"/>
                <a:r>
                  <a:rPr lang="en-US" dirty="0"/>
                  <a:t>PSSR performance is crucial for noise sensitive </a:t>
                </a:r>
                <a:r>
                  <a:rPr lang="en-US" dirty="0" smtClean="0"/>
                  <a:t>operation</a:t>
                </a:r>
                <a:endParaRPr lang="en-US" dirty="0"/>
              </a:p>
            </p:txBody>
          </p:sp>
        </mc:Choice>
        <mc:Fallback>
          <p:sp>
            <p:nvSpPr>
              <p:cNvPr id="10" name="Content Placeholder 9"/>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593" t="-1779"/>
                </a:stretch>
              </a:blipFill>
            </p:spPr>
            <p:txBody>
              <a:bodyPr/>
              <a:lstStyle/>
              <a:p>
                <a:r>
                  <a:rPr lang="en-US">
                    <a:noFill/>
                  </a:rPr>
                  <a:t> </a:t>
                </a:r>
              </a:p>
            </p:txBody>
          </p:sp>
        </mc:Fallback>
      </mc:AlternateContent>
      <p:pic>
        <p:nvPicPr>
          <p:cNvPr id="5" name="Picture 2" descr="http://www.digikey.com/Web%20Export/techzone/power/article-2012march-hybrid-power-supplies-fig3.jpg"/>
          <p:cNvPicPr>
            <a:picLocks noChangeAspect="1" noChangeArrowheads="1"/>
          </p:cNvPicPr>
          <p:nvPr/>
        </p:nvPicPr>
        <p:blipFill>
          <a:blip r:embed="rId4">
            <a:clrChange>
              <a:clrFrom>
                <a:srgbClr val="E6E7E9"/>
              </a:clrFrom>
              <a:clrTo>
                <a:srgbClr val="E6E7E9">
                  <a:alpha val="0"/>
                </a:srgbClr>
              </a:clrTo>
            </a:clrChange>
            <a:extLst>
              <a:ext uri="{28A0092B-C50C-407E-A947-70E740481C1C}">
                <a14:useLocalDpi xmlns:a14="http://schemas.microsoft.com/office/drawing/2010/main" val="0"/>
              </a:ext>
            </a:extLst>
          </a:blip>
          <a:srcRect/>
          <a:stretch>
            <a:fillRect/>
          </a:stretch>
        </p:blipFill>
        <p:spPr bwMode="auto">
          <a:xfrm>
            <a:off x="5664786" y="2333967"/>
            <a:ext cx="3427998" cy="2342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37354" y="4507045"/>
            <a:ext cx="3810000" cy="276999"/>
          </a:xfrm>
          <a:prstGeom prst="rect">
            <a:avLst/>
          </a:prstGeom>
          <a:noFill/>
        </p:spPr>
        <p:txBody>
          <a:bodyPr wrap="square" rtlCol="0">
            <a:spAutoFit/>
          </a:bodyPr>
          <a:lstStyle/>
          <a:p>
            <a:r>
              <a:rPr lang="en-US" sz="1200" b="1" dirty="0" smtClean="0"/>
              <a:t>Typical PSRR profile for  an LDO, 40dB @ 100kHz</a:t>
            </a:r>
            <a:endParaRPr lang="en-US" sz="1200" b="1" dirty="0"/>
          </a:p>
        </p:txBody>
      </p:sp>
      <p:sp>
        <p:nvSpPr>
          <p:cNvPr id="7" name="Right Arrow 6"/>
          <p:cNvSpPr/>
          <p:nvPr/>
        </p:nvSpPr>
        <p:spPr>
          <a:xfrm>
            <a:off x="7467600" y="3505200"/>
            <a:ext cx="7620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6550223"/>
            <a:ext cx="8839200" cy="307777"/>
          </a:xfrm>
          <a:prstGeom prst="rect">
            <a:avLst/>
          </a:prstGeom>
          <a:noFill/>
        </p:spPr>
        <p:txBody>
          <a:bodyPr wrap="square" rtlCol="0">
            <a:spAutoFit/>
          </a:bodyPr>
          <a:lstStyle/>
          <a:p>
            <a:r>
              <a:rPr lang="en-US" sz="1400" dirty="0" smtClean="0"/>
              <a:t>Graph from </a:t>
            </a:r>
            <a:r>
              <a:rPr lang="en-US" sz="1400" dirty="0" err="1" smtClean="0"/>
              <a:t>digikey</a:t>
            </a:r>
            <a:r>
              <a:rPr lang="en-US" sz="1400" dirty="0" smtClean="0"/>
              <a:t> </a:t>
            </a:r>
            <a:r>
              <a:rPr lang="en-US" sz="1200" dirty="0">
                <a:hlinkClick r:id="rId5"/>
              </a:rPr>
              <a:t>http://www.digikey.com/us/en/techzone/power/resources/articles/hybrid-power-supplies-noise-free-voltages.html</a:t>
            </a:r>
            <a:endParaRPr lang="en-US" sz="1200" dirty="0"/>
          </a:p>
        </p:txBody>
      </p:sp>
      <p:pic>
        <p:nvPicPr>
          <p:cNvPr id="9" name="Picture 2" descr="http://www.pcbdesign007.com/articlefiles/85396-barry%20pdn%202.jpg"/>
          <p:cNvPicPr>
            <a:picLocks noChangeAspect="1" noChangeArrowheads="1"/>
          </p:cNvPicPr>
          <p:nvPr/>
        </p:nvPicPr>
        <p:blipFill>
          <a:blip r:embed="rId6" cstate="print"/>
          <a:srcRect/>
          <a:stretch>
            <a:fillRect/>
          </a:stretch>
        </p:blipFill>
        <p:spPr bwMode="auto">
          <a:xfrm>
            <a:off x="6044688" y="448538"/>
            <a:ext cx="3106807" cy="1885429"/>
          </a:xfrm>
          <a:prstGeom prst="rect">
            <a:avLst/>
          </a:prstGeom>
          <a:noFill/>
        </p:spPr>
      </p:pic>
    </p:spTree>
    <p:extLst>
      <p:ext uri="{BB962C8B-B14F-4D97-AF65-F5344CB8AC3E}">
        <p14:creationId xmlns:p14="http://schemas.microsoft.com/office/powerpoint/2010/main" val="388919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4. Caps and ESR</a:t>
            </a:r>
            <a:r>
              <a:rPr lang="en-US" dirty="0" smtClean="0"/>
              <a:t>.</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p:txBody>
              <a:bodyPr>
                <a:normAutofit/>
              </a:bodyPr>
              <a:lstStyle/>
              <a:p>
                <a:r>
                  <a:rPr lang="en-US" sz="2400" dirty="0" smtClean="0"/>
                  <a:t>What else would we have to look at regarding noise?</a:t>
                </a:r>
                <a:endParaRPr lang="en-US" sz="2400" dirty="0"/>
              </a:p>
              <a:p>
                <a:pPr lvl="1"/>
                <a:r>
                  <a:rPr lang="en-US" sz="2400" dirty="0" smtClean="0"/>
                  <a:t>Capacitors!</a:t>
                </a:r>
                <a:endParaRPr lang="en-US" sz="2400" dirty="0"/>
              </a:p>
              <a:p>
                <a:pPr lvl="2"/>
                <a:r>
                  <a:rPr lang="en-US" sz="2000" dirty="0"/>
                  <a:t>Each converter requires at least a </a:t>
                </a:r>
                <a14:m>
                  <m:oMath xmlns:m="http://schemas.openxmlformats.org/officeDocument/2006/math">
                    <m:sSub>
                      <m:sSubPr>
                        <m:ctrlPr>
                          <a:rPr lang="en-US" sz="2000" i="1">
                            <a:latin typeface="Cambria Math"/>
                          </a:rPr>
                        </m:ctrlPr>
                      </m:sSubPr>
                      <m:e>
                        <m:r>
                          <a:rPr lang="en-US" sz="2000" i="1">
                            <a:latin typeface="Cambria Math"/>
                          </a:rPr>
                          <m:t>𝐶</m:t>
                        </m:r>
                      </m:e>
                      <m:sub>
                        <m:r>
                          <a:rPr lang="en-US" sz="2000" i="1">
                            <a:latin typeface="Cambria Math"/>
                          </a:rPr>
                          <m:t>𝑜𝑢𝑡</m:t>
                        </m:r>
                      </m:sub>
                    </m:sSub>
                  </m:oMath>
                </a14:m>
                <a:r>
                  <a:rPr lang="en-US" sz="2000" dirty="0"/>
                  <a:t> and sometimes a </a:t>
                </a:r>
                <a14:m>
                  <m:oMath xmlns:m="http://schemas.openxmlformats.org/officeDocument/2006/math">
                    <m:sSub>
                      <m:sSubPr>
                        <m:ctrlPr>
                          <a:rPr lang="en-US" sz="2000" i="1">
                            <a:latin typeface="Cambria Math"/>
                          </a:rPr>
                        </m:ctrlPr>
                      </m:sSubPr>
                      <m:e>
                        <m:r>
                          <a:rPr lang="en-US" sz="2000" i="1">
                            <a:latin typeface="Cambria Math"/>
                          </a:rPr>
                          <m:t>𝐶</m:t>
                        </m:r>
                      </m:e>
                      <m:sub>
                        <m:r>
                          <a:rPr lang="en-US" sz="2000" i="1">
                            <a:latin typeface="Cambria Math"/>
                          </a:rPr>
                          <m:t>𝑖𝑛</m:t>
                        </m:r>
                      </m:sub>
                    </m:sSub>
                  </m:oMath>
                </a14:m>
                <a:r>
                  <a:rPr lang="en-US" sz="2000" dirty="0"/>
                  <a:t> to reduce noise in the system</a:t>
                </a:r>
              </a:p>
              <a:p>
                <a:pPr lvl="3"/>
                <a:r>
                  <a:rPr lang="en-US" dirty="0"/>
                  <a:t>Will be specified in datasheets</a:t>
                </a:r>
              </a:p>
              <a:p>
                <a:pPr lvl="3"/>
                <a:r>
                  <a:rPr lang="en-US" dirty="0"/>
                  <a:t>Capacitors size generally needed from smallest to largest:</a:t>
                </a:r>
              </a:p>
              <a:p>
                <a:pPr lvl="4"/>
                <a:r>
                  <a:rPr lang="en-US" dirty="0"/>
                  <a:t>General linear converters -&gt; LDOs -&gt; switching </a:t>
                </a:r>
                <a:r>
                  <a:rPr lang="en-US" dirty="0" smtClean="0"/>
                  <a:t>converters</a:t>
                </a:r>
                <a:endParaRPr lang="en-US" sz="32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1078"/>
                </a:stretch>
              </a:blipFill>
            </p:spPr>
            <p:txBody>
              <a:bodyPr/>
              <a:lstStyle/>
              <a:p>
                <a:r>
                  <a:rPr lang="en-US">
                    <a:noFill/>
                  </a:rPr>
                  <a:t> </a:t>
                </a:r>
              </a:p>
            </p:txBody>
          </p:sp>
        </mc:Fallback>
      </mc:AlternateContent>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56" y="4808541"/>
            <a:ext cx="3283744" cy="16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4876800"/>
            <a:ext cx="2057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4724401" y="5269110"/>
                <a:ext cx="838199" cy="276999"/>
              </a:xfrm>
              <a:prstGeom prst="rect">
                <a:avLst/>
              </a:prstGeom>
              <a:noFill/>
            </p:spPr>
            <p:txBody>
              <a:bodyPr wrap="square" rtlCol="0">
                <a:spAutoFit/>
              </a:bodyPr>
              <a:lstStyle/>
              <a:p>
                <a:r>
                  <a:rPr lang="en-US" sz="1200" b="1" dirty="0"/>
                  <a:t>m</a:t>
                </a:r>
                <a:r>
                  <a:rPr lang="en-US" sz="1200" b="1" dirty="0" smtClean="0"/>
                  <a:t>in 22</a:t>
                </a:r>
                <a14:m>
                  <m:oMath xmlns:m="http://schemas.openxmlformats.org/officeDocument/2006/math">
                    <m:r>
                      <a:rPr lang="en-US" sz="1200" b="1" i="1" smtClean="0">
                        <a:latin typeface="Cambria Math"/>
                      </a:rPr>
                      <m:t>𝝁</m:t>
                    </m:r>
                    <m:r>
                      <a:rPr lang="en-US" sz="1200" b="1" i="1" smtClean="0">
                        <a:latin typeface="Cambria Math"/>
                      </a:rPr>
                      <m:t>𝑭</m:t>
                    </m:r>
                  </m:oMath>
                </a14:m>
                <a:endParaRPr lang="en-US" sz="12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724401" y="5269110"/>
                <a:ext cx="838199" cy="276999"/>
              </a:xfrm>
              <a:prstGeom prst="rect">
                <a:avLst/>
              </a:prstGeom>
              <a:blipFill rotWithShape="1">
                <a:blip r:embed="rId6"/>
                <a:stretch>
                  <a:fillRect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934201" y="5257800"/>
                <a:ext cx="838199" cy="276999"/>
              </a:xfrm>
              <a:prstGeom prst="rect">
                <a:avLst/>
              </a:prstGeom>
              <a:noFill/>
            </p:spPr>
            <p:txBody>
              <a:bodyPr wrap="square" rtlCol="0">
                <a:spAutoFit/>
              </a:bodyPr>
              <a:lstStyle/>
              <a:p>
                <a:r>
                  <a:rPr lang="en-US" sz="1200" b="1" dirty="0"/>
                  <a:t>m</a:t>
                </a:r>
                <a:r>
                  <a:rPr lang="en-US" sz="1200" b="1" dirty="0" smtClean="0"/>
                  <a:t>in 22</a:t>
                </a:r>
                <a14:m>
                  <m:oMath xmlns:m="http://schemas.openxmlformats.org/officeDocument/2006/math">
                    <m:r>
                      <a:rPr lang="en-US" sz="1200" b="1" i="1" smtClean="0">
                        <a:latin typeface="Cambria Math"/>
                      </a:rPr>
                      <m:t>𝝁</m:t>
                    </m:r>
                    <m:r>
                      <a:rPr lang="en-US" sz="1200" b="1" i="1" smtClean="0">
                        <a:latin typeface="Cambria Math"/>
                      </a:rPr>
                      <m:t>𝑭</m:t>
                    </m:r>
                  </m:oMath>
                </a14:m>
                <a:endParaRPr lang="en-US" sz="12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6934201" y="5257800"/>
                <a:ext cx="838199" cy="276999"/>
              </a:xfrm>
              <a:prstGeom prst="rect">
                <a:avLst/>
              </a:prstGeom>
              <a:blipFill rotWithShape="1">
                <a:blip r:embed="rId7"/>
                <a:stretch>
                  <a:fillRect l="-730" b="-17778"/>
                </a:stretch>
              </a:blipFill>
            </p:spPr>
            <p:txBody>
              <a:bodyPr/>
              <a:lstStyle/>
              <a:p>
                <a:r>
                  <a:rPr lang="en-US">
                    <a:noFill/>
                  </a:rPr>
                  <a:t> </a:t>
                </a:r>
              </a:p>
            </p:txBody>
          </p:sp>
        </mc:Fallback>
      </mc:AlternateContent>
      <p:sp>
        <p:nvSpPr>
          <p:cNvPr id="11" name="TextBox 10"/>
          <p:cNvSpPr txBox="1"/>
          <p:nvPr/>
        </p:nvSpPr>
        <p:spPr>
          <a:xfrm>
            <a:off x="5753100" y="6352401"/>
            <a:ext cx="1028700" cy="276999"/>
          </a:xfrm>
          <a:prstGeom prst="rect">
            <a:avLst/>
          </a:prstGeom>
          <a:noFill/>
        </p:spPr>
        <p:txBody>
          <a:bodyPr wrap="square" rtlCol="0">
            <a:spAutoFit/>
          </a:bodyPr>
          <a:lstStyle/>
          <a:p>
            <a:r>
              <a:rPr lang="en-US" sz="1200" b="1" dirty="0" smtClean="0"/>
              <a:t>LDO LM2940</a:t>
            </a:r>
            <a:endParaRPr lang="en-US" sz="1200" b="1" dirty="0"/>
          </a:p>
        </p:txBody>
      </p:sp>
      <p:sp>
        <p:nvSpPr>
          <p:cNvPr id="16" name="TextBox 15"/>
          <p:cNvSpPr txBox="1"/>
          <p:nvPr/>
        </p:nvSpPr>
        <p:spPr>
          <a:xfrm>
            <a:off x="1882822" y="6352401"/>
            <a:ext cx="1181100" cy="276999"/>
          </a:xfrm>
          <a:prstGeom prst="rect">
            <a:avLst/>
          </a:prstGeom>
          <a:noFill/>
        </p:spPr>
        <p:txBody>
          <a:bodyPr wrap="square" rtlCol="0">
            <a:spAutoFit/>
          </a:bodyPr>
          <a:lstStyle/>
          <a:p>
            <a:r>
              <a:rPr lang="en-US" sz="1200" b="1" dirty="0" smtClean="0"/>
              <a:t>Linear LM7805</a:t>
            </a:r>
            <a:endParaRPr lang="en-US" sz="1200" b="1" dirty="0"/>
          </a:p>
        </p:txBody>
      </p:sp>
      <p:sp>
        <p:nvSpPr>
          <p:cNvPr id="4" name="TextBox 3"/>
          <p:cNvSpPr txBox="1"/>
          <p:nvPr/>
        </p:nvSpPr>
        <p:spPr>
          <a:xfrm>
            <a:off x="457200" y="6477000"/>
            <a:ext cx="8383962" cy="307777"/>
          </a:xfrm>
          <a:prstGeom prst="rect">
            <a:avLst/>
          </a:prstGeom>
          <a:noFill/>
        </p:spPr>
        <p:txBody>
          <a:bodyPr wrap="none" rtlCol="0">
            <a:spAutoFit/>
          </a:bodyPr>
          <a:lstStyle/>
          <a:p>
            <a:r>
              <a:rPr lang="en-US" sz="1400" dirty="0" smtClean="0"/>
              <a:t>Diagrams from </a:t>
            </a:r>
            <a:r>
              <a:rPr lang="en-US" sz="1400" dirty="0">
                <a:hlinkClick r:id="rId8"/>
              </a:rPr>
              <a:t>http://</a:t>
            </a:r>
            <a:r>
              <a:rPr lang="en-US" sz="1400" dirty="0" smtClean="0">
                <a:hlinkClick r:id="rId8"/>
              </a:rPr>
              <a:t>www.fairchildsemi.com/ds/LM/LM7805.pdf</a:t>
            </a:r>
            <a:r>
              <a:rPr lang="en-US" sz="1400" dirty="0" smtClean="0"/>
              <a:t> and </a:t>
            </a:r>
            <a:r>
              <a:rPr lang="en-US" sz="1400" dirty="0">
                <a:hlinkClick r:id="rId9"/>
              </a:rPr>
              <a:t>http://www.ti.com/lit/ds/symlink/lm2940-n.pdf</a:t>
            </a:r>
            <a:endParaRPr lang="en-US" sz="1400" dirty="0"/>
          </a:p>
        </p:txBody>
      </p:sp>
    </p:spTree>
    <p:extLst>
      <p:ext uri="{BB962C8B-B14F-4D97-AF65-F5344CB8AC3E}">
        <p14:creationId xmlns:p14="http://schemas.microsoft.com/office/powerpoint/2010/main" val="3611458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524" y="2209800"/>
            <a:ext cx="356270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1600200"/>
                <a:ext cx="8229600" cy="4525963"/>
              </a:xfrm>
            </p:spPr>
            <p:txBody>
              <a:bodyPr>
                <a:normAutofit fontScale="92500" lnSpcReduction="10000"/>
              </a:bodyPr>
              <a:lstStyle/>
              <a:p>
                <a:r>
                  <a:rPr lang="en-US" sz="2400" dirty="0"/>
                  <a:t>Capacitors aren’t the only thing that will determine stability</a:t>
                </a:r>
              </a:p>
              <a:p>
                <a:pPr lvl="1"/>
                <a:r>
                  <a:rPr lang="en-US" sz="2000" dirty="0"/>
                  <a:t>Sometime an operation demands higher</a:t>
                </a:r>
                <a:br>
                  <a:rPr lang="en-US" sz="2000" dirty="0"/>
                </a:br>
                <a:r>
                  <a:rPr lang="en-US" sz="2000" dirty="0"/>
                  <a:t> </a:t>
                </a:r>
                <a14:m>
                  <m:oMath xmlns:m="http://schemas.openxmlformats.org/officeDocument/2006/math">
                    <m:sSub>
                      <m:sSubPr>
                        <m:ctrlPr>
                          <a:rPr lang="en-US" sz="2000" i="1">
                            <a:latin typeface="Cambria Math"/>
                          </a:rPr>
                        </m:ctrlPr>
                      </m:sSubPr>
                      <m:e>
                        <m:r>
                          <a:rPr lang="en-US" sz="2000" i="1">
                            <a:latin typeface="Cambria Math"/>
                          </a:rPr>
                          <m:t>𝐼</m:t>
                        </m:r>
                      </m:e>
                      <m:sub>
                        <m:r>
                          <a:rPr lang="en-US" sz="2000" i="1">
                            <a:latin typeface="Cambria Math"/>
                          </a:rPr>
                          <m:t>𝑜</m:t>
                        </m:r>
                      </m:sub>
                    </m:sSub>
                  </m:oMath>
                </a14:m>
                <a:r>
                  <a:rPr lang="en-US" sz="2000" dirty="0"/>
                  <a:t> and leaves the safe-operating-area </a:t>
                </a:r>
                <a:br>
                  <a:rPr lang="en-US" sz="2000" dirty="0"/>
                </a:br>
                <a:r>
                  <a:rPr lang="en-US" sz="2000" dirty="0"/>
                  <a:t>(SOA) causing instability as well</a:t>
                </a:r>
              </a:p>
              <a:p>
                <a:pPr lvl="2"/>
                <a:r>
                  <a:rPr lang="en-US" dirty="0"/>
                  <a:t>So in addition to the capacitors, </a:t>
                </a:r>
                <a:br>
                  <a:rPr lang="en-US" dirty="0"/>
                </a:br>
                <a:r>
                  <a:rPr lang="en-US" dirty="0"/>
                  <a:t>equivalent series resistance (ESR) </a:t>
                </a:r>
                <a:br>
                  <a:rPr lang="en-US" dirty="0"/>
                </a:br>
                <a:r>
                  <a:rPr lang="en-US" dirty="0"/>
                  <a:t>comes into play</a:t>
                </a:r>
              </a:p>
              <a:p>
                <a:pPr lvl="2"/>
                <a:r>
                  <a:rPr lang="en-US" dirty="0"/>
                  <a:t>Like everything else, the capacitor</a:t>
                </a:r>
                <a:br>
                  <a:rPr lang="en-US" dirty="0"/>
                </a:br>
                <a:r>
                  <a:rPr lang="en-US" dirty="0"/>
                  <a:t> and its ESR will be specified in </a:t>
                </a:r>
                <a:br>
                  <a:rPr lang="en-US" dirty="0"/>
                </a:br>
                <a:r>
                  <a:rPr lang="en-US" dirty="0"/>
                  <a:t>each IC’s datasheet</a:t>
                </a:r>
              </a:p>
              <a:p>
                <a:pPr lvl="2"/>
                <a:r>
                  <a:rPr lang="en-US" dirty="0"/>
                  <a:t>There’s also more than just ESR </a:t>
                </a:r>
                <a:br>
                  <a:rPr lang="en-US" dirty="0"/>
                </a:br>
                <a:r>
                  <a:rPr lang="en-US" dirty="0"/>
                  <a:t>that affects the stability as well for</a:t>
                </a:r>
                <a:br>
                  <a:rPr lang="en-US" dirty="0"/>
                </a:br>
                <a:r>
                  <a:rPr lang="en-US" dirty="0"/>
                  <a:t> varied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𝑜</m:t>
                        </m:r>
                      </m:sub>
                    </m:sSub>
                  </m:oMath>
                </a14:m>
                <a:r>
                  <a:rPr lang="en-US" dirty="0"/>
                  <a:t> and is discussed more in</a:t>
                </a:r>
                <a:br>
                  <a:rPr lang="en-US" dirty="0"/>
                </a:br>
                <a:r>
                  <a:rPr lang="en-US" dirty="0"/>
                  <a:t> the link </a:t>
                </a:r>
                <a:r>
                  <a:rPr lang="en-US" dirty="0" smtClean="0"/>
                  <a:t>below</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1600200"/>
                <a:ext cx="8229600" cy="4525963"/>
              </a:xfrm>
              <a:blipFill rotWithShape="1">
                <a:blip r:embed="rId4"/>
                <a:stretch>
                  <a:fillRect l="-889" t="-1617" b="-943"/>
                </a:stretch>
              </a:blipFill>
            </p:spPr>
            <p:txBody>
              <a:bodyPr/>
              <a:lstStyle/>
              <a:p>
                <a:r>
                  <a:rPr lang="en-US">
                    <a:noFill/>
                  </a:rPr>
                  <a:t> </a:t>
                </a:r>
              </a:p>
            </p:txBody>
          </p:sp>
        </mc:Fallback>
      </mc:AlternateContent>
      <p:sp>
        <p:nvSpPr>
          <p:cNvPr id="10" name="Content Placeholder 2"/>
          <p:cNvSpPr txBox="1">
            <a:spLocks/>
          </p:cNvSpPr>
          <p:nvPr/>
        </p:nvSpPr>
        <p:spPr>
          <a:xfrm>
            <a:off x="442210" y="6248400"/>
            <a:ext cx="8382000" cy="3810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94360" lvl="2" indent="0">
              <a:buNone/>
            </a:pPr>
            <a:r>
              <a:rPr lang="en-US" sz="1400" dirty="0" smtClean="0">
                <a:hlinkClick r:id="rId5"/>
              </a:rPr>
              <a:t>http</a:t>
            </a:r>
            <a:r>
              <a:rPr lang="en-US" sz="1400" dirty="0">
                <a:hlinkClick r:id="rId5"/>
              </a:rPr>
              <a:t>://www.bcae1.com/switchingpowersupplydesign/datasheets/ldoregulatorstabilityinfoslva115.pdf</a:t>
            </a:r>
            <a:endParaRPr lang="en-US" sz="1400" dirty="0" smtClean="0"/>
          </a:p>
        </p:txBody>
      </p:sp>
      <p:sp>
        <p:nvSpPr>
          <p:cNvPr id="9" name="Title 8"/>
          <p:cNvSpPr>
            <a:spLocks noGrp="1"/>
          </p:cNvSpPr>
          <p:nvPr>
            <p:ph type="title"/>
          </p:nvPr>
        </p:nvSpPr>
        <p:spPr/>
        <p:txBody>
          <a:bodyPr>
            <a:normAutofit/>
          </a:bodyPr>
          <a:lstStyle/>
          <a:p>
            <a:pPr algn="l"/>
            <a:r>
              <a:rPr lang="en-US" dirty="0"/>
              <a:t>4. Caps and ESR</a:t>
            </a:r>
            <a:r>
              <a:rPr lang="en-US" dirty="0" smtClean="0"/>
              <a:t>.</a:t>
            </a:r>
            <a:endParaRPr lang="en-US" dirty="0"/>
          </a:p>
        </p:txBody>
      </p:sp>
    </p:spTree>
    <p:extLst>
      <p:ext uri="{BB962C8B-B14F-4D97-AF65-F5344CB8AC3E}">
        <p14:creationId xmlns:p14="http://schemas.microsoft.com/office/powerpoint/2010/main" val="1176741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stuff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Exam answers posted</a:t>
            </a:r>
          </a:p>
          <a:p>
            <a:r>
              <a:rPr lang="en-US" dirty="0" smtClean="0"/>
              <a:t>Camera group hasn’t seen me yet</a:t>
            </a:r>
          </a:p>
          <a:p>
            <a:r>
              <a:rPr lang="en-US" dirty="0" smtClean="0"/>
              <a:t>Sign up for design expo</a:t>
            </a:r>
          </a:p>
          <a:p>
            <a:pPr lvl="1"/>
            <a:r>
              <a:rPr lang="en-US" dirty="0" smtClean="0"/>
              <a:t>Dec 6</a:t>
            </a:r>
            <a:r>
              <a:rPr lang="en-US" baseline="30000" dirty="0" smtClean="0"/>
              <a:t>th</a:t>
            </a:r>
            <a:r>
              <a:rPr lang="en-US" dirty="0" smtClean="0"/>
              <a:t>!</a:t>
            </a:r>
          </a:p>
          <a:p>
            <a:pPr lvl="1"/>
            <a:r>
              <a:rPr lang="en-US" dirty="0" smtClean="0"/>
              <a:t>Which groups haven’t?</a:t>
            </a:r>
          </a:p>
          <a:p>
            <a:r>
              <a:rPr lang="en-US" dirty="0" smtClean="0"/>
              <a:t>Nov 8</a:t>
            </a:r>
            <a:r>
              <a:rPr lang="en-US" baseline="30000" dirty="0" smtClean="0"/>
              <a:t>th</a:t>
            </a:r>
            <a:r>
              <a:rPr lang="en-US" dirty="0" smtClean="0"/>
              <a:t> is last day to order PCBs</a:t>
            </a:r>
          </a:p>
          <a:p>
            <a:r>
              <a:rPr lang="en-US" dirty="0" smtClean="0"/>
              <a:t>Milestone 2 next Monday</a:t>
            </a:r>
          </a:p>
          <a:p>
            <a:pPr lvl="1"/>
            <a:r>
              <a:rPr lang="en-US" dirty="0" smtClean="0"/>
              <a:t>One page summary/memo of </a:t>
            </a:r>
          </a:p>
          <a:p>
            <a:pPr lvl="2"/>
            <a:r>
              <a:rPr lang="en-US" dirty="0" smtClean="0"/>
              <a:t>Where you are</a:t>
            </a:r>
          </a:p>
          <a:p>
            <a:pPr lvl="2"/>
            <a:r>
              <a:rPr lang="en-US" dirty="0" smtClean="0"/>
              <a:t>What you are behind on</a:t>
            </a:r>
          </a:p>
          <a:p>
            <a:pPr lvl="2"/>
            <a:r>
              <a:rPr lang="en-US" dirty="0" smtClean="0"/>
              <a:t>What you need help with</a:t>
            </a:r>
          </a:p>
          <a:p>
            <a:pPr lvl="1"/>
            <a:r>
              <a:rPr lang="en-US" dirty="0" smtClean="0"/>
              <a:t>Meeting as before</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76385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 Caps and ESR</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1600200"/>
                <a:ext cx="8229600" cy="4876800"/>
              </a:xfrm>
            </p:spPr>
            <p:txBody>
              <a:bodyPr>
                <a:normAutofit fontScale="85000" lnSpcReduction="20000"/>
              </a:bodyPr>
              <a:lstStyle/>
              <a:p>
                <a:r>
                  <a:rPr lang="en-US" sz="2800" dirty="0" smtClean="0"/>
                  <a:t>So </a:t>
                </a:r>
                <a:r>
                  <a:rPr lang="en-US" sz="2800" dirty="0"/>
                  <a:t>let’s take a look at an example of stability/instability with a changing </a:t>
                </a:r>
                <a14:m>
                  <m:oMath xmlns:m="http://schemas.openxmlformats.org/officeDocument/2006/math">
                    <m:sSub>
                      <m:sSubPr>
                        <m:ctrlPr>
                          <a:rPr lang="en-US" sz="2800" i="1">
                            <a:latin typeface="Cambria Math"/>
                          </a:rPr>
                        </m:ctrlPr>
                      </m:sSubPr>
                      <m:e>
                        <m:r>
                          <a:rPr lang="en-US" sz="2800" i="1">
                            <a:latin typeface="Cambria Math"/>
                          </a:rPr>
                          <m:t>𝐼</m:t>
                        </m:r>
                      </m:e>
                      <m:sub>
                        <m:r>
                          <a:rPr lang="en-US" sz="2800" i="1">
                            <a:latin typeface="Cambria Math"/>
                          </a:rPr>
                          <m:t>𝑜</m:t>
                        </m:r>
                      </m:sub>
                    </m:sSub>
                  </m:oMath>
                </a14:m>
                <a:r>
                  <a:rPr lang="en-US" sz="2800" dirty="0" smtClean="0"/>
                  <a:t/>
                </a:r>
                <a:br>
                  <a:rPr lang="en-US" sz="2800" dirty="0" smtClean="0"/>
                </a:br>
                <a:r>
                  <a:rPr lang="en-US" sz="2800" dirty="0" smtClean="0"/>
                  <a:t/>
                </a:r>
                <a:br>
                  <a:rPr lang="en-US" sz="2800" dirty="0" smtClean="0"/>
                </a:br>
                <a:endParaRPr lang="en-US" sz="28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Note the amount of noise in the top waveform (</a:t>
                </a: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𝑜</m:t>
                        </m:r>
                      </m:sub>
                    </m:sSub>
                    <m:r>
                      <a:rPr lang="en-US" b="0" i="1" smtClean="0">
                        <a:latin typeface="Cambria Math"/>
                      </a:rPr>
                      <m:t>)</m:t>
                    </m:r>
                  </m:oMath>
                </a14:m>
                <a:r>
                  <a:rPr lang="en-US" dirty="0" smtClean="0"/>
                  <a:t> as </a:t>
                </a: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𝑜</m:t>
                        </m:r>
                      </m:sub>
                    </m:sSub>
                  </m:oMath>
                </a14:m>
                <a:r>
                  <a:rPr lang="en-US" dirty="0" smtClean="0"/>
                  <a:t> changes with the presence of ESR</a:t>
                </a:r>
                <a:endParaRPr lang="en-US" dirty="0"/>
              </a:p>
              <a:p>
                <a:pPr lvl="2"/>
                <a:endParaRPr lang="en-US" dirty="0"/>
              </a:p>
              <a:p>
                <a:pPr lvl="1"/>
                <a:endParaRPr lang="en-US" sz="3400"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3"/>
                <a:stretch>
                  <a:fillRect l="-963" t="-2375" r="-593" b="-1375"/>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79" y="2362200"/>
            <a:ext cx="3714436" cy="313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82312"/>
            <a:ext cx="3789140" cy="316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4320654" y="5495120"/>
                <a:ext cx="4648200" cy="307777"/>
              </a:xfrm>
              <a:prstGeom prst="rect">
                <a:avLst/>
              </a:prstGeom>
              <a:noFill/>
            </p:spPr>
            <p:txBody>
              <a:bodyPr wrap="square" rtlCol="0">
                <a:spAutoFit/>
              </a:bodyPr>
              <a:lstStyle/>
              <a:p>
                <a:r>
                  <a:rPr lang="en-US" sz="1400" b="1" dirty="0" smtClean="0"/>
                  <a:t>Load transient with </a:t>
                </a:r>
                <a14:m>
                  <m:oMath xmlns:m="http://schemas.openxmlformats.org/officeDocument/2006/math">
                    <m:r>
                      <a:rPr lang="en-US" sz="1400" b="1" i="1" smtClean="0">
                        <a:latin typeface="Cambria Math"/>
                      </a:rPr>
                      <m:t>𝟐</m:t>
                    </m:r>
                    <m:r>
                      <a:rPr lang="en-US" sz="1400" b="1" i="1" smtClean="0">
                        <a:latin typeface="Cambria Math"/>
                      </a:rPr>
                      <m:t>.</m:t>
                    </m:r>
                    <m:r>
                      <a:rPr lang="en-US" sz="1400" b="1" i="1" smtClean="0">
                        <a:latin typeface="Cambria Math"/>
                      </a:rPr>
                      <m:t>𝟐</m:t>
                    </m:r>
                    <m:r>
                      <a:rPr lang="en-US" sz="1400" b="1" i="1" smtClean="0">
                        <a:latin typeface="Cambria Math"/>
                      </a:rPr>
                      <m:t>𝝁</m:t>
                    </m:r>
                    <m:r>
                      <a:rPr lang="en-US" sz="1400" b="1" i="1" smtClean="0">
                        <a:latin typeface="Cambria Math"/>
                      </a:rPr>
                      <m:t>𝑭</m:t>
                    </m:r>
                  </m:oMath>
                </a14:m>
                <a:r>
                  <a:rPr lang="en-US" sz="1400" b="1" dirty="0" smtClean="0"/>
                  <a:t> ceramic capacitor and </a:t>
                </a:r>
                <a14:m>
                  <m:oMath xmlns:m="http://schemas.openxmlformats.org/officeDocument/2006/math">
                    <m:r>
                      <a:rPr lang="en-US" sz="1400" b="1" i="1" smtClean="0">
                        <a:latin typeface="Cambria Math"/>
                      </a:rPr>
                      <m:t>𝟏</m:t>
                    </m:r>
                    <m:r>
                      <a:rPr lang="en-US" sz="1400" b="1" i="0" smtClean="0">
                        <a:latin typeface="Cambria Math"/>
                      </a:rPr>
                      <m:t>𝛀</m:t>
                    </m:r>
                  </m:oMath>
                </a14:m>
                <a:r>
                  <a:rPr lang="en-US" sz="1400" b="1" dirty="0" smtClean="0"/>
                  <a:t> ESR</a:t>
                </a:r>
                <a:endParaRPr lang="en-US" sz="1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320654" y="5495120"/>
                <a:ext cx="4648200" cy="307777"/>
              </a:xfrm>
              <a:prstGeom prst="rect">
                <a:avLst/>
              </a:prstGeom>
              <a:blipFill rotWithShape="1">
                <a:blip r:embed="rId6"/>
                <a:stretch>
                  <a:fillRect l="-394"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9600" y="5486400"/>
                <a:ext cx="3666700" cy="307777"/>
              </a:xfrm>
              <a:prstGeom prst="rect">
                <a:avLst/>
              </a:prstGeom>
              <a:noFill/>
            </p:spPr>
            <p:txBody>
              <a:bodyPr wrap="square" rtlCol="0">
                <a:spAutoFit/>
              </a:bodyPr>
              <a:lstStyle/>
              <a:p>
                <a:r>
                  <a:rPr lang="en-US" sz="1400" b="1" dirty="0" smtClean="0"/>
                  <a:t>Load transient with </a:t>
                </a:r>
                <a14:m>
                  <m:oMath xmlns:m="http://schemas.openxmlformats.org/officeDocument/2006/math">
                    <m:r>
                      <a:rPr lang="en-US" sz="1400" b="1" i="1" smtClean="0">
                        <a:latin typeface="Cambria Math"/>
                      </a:rPr>
                      <m:t>𝟐</m:t>
                    </m:r>
                    <m:r>
                      <a:rPr lang="en-US" sz="1400" b="1" i="1" smtClean="0">
                        <a:latin typeface="Cambria Math"/>
                      </a:rPr>
                      <m:t>.</m:t>
                    </m:r>
                    <m:r>
                      <a:rPr lang="en-US" sz="1400" b="1" i="1" smtClean="0">
                        <a:latin typeface="Cambria Math"/>
                      </a:rPr>
                      <m:t>𝟐</m:t>
                    </m:r>
                    <m:r>
                      <a:rPr lang="en-US" sz="1400" b="1" i="1" smtClean="0">
                        <a:latin typeface="Cambria Math"/>
                      </a:rPr>
                      <m:t>𝝁</m:t>
                    </m:r>
                    <m:r>
                      <a:rPr lang="en-US" sz="1400" b="1" i="1" smtClean="0">
                        <a:latin typeface="Cambria Math"/>
                      </a:rPr>
                      <m:t>𝑭</m:t>
                    </m:r>
                  </m:oMath>
                </a14:m>
                <a:r>
                  <a:rPr lang="en-US" sz="1400" b="1" dirty="0" smtClean="0"/>
                  <a:t> ceramic capacitor</a:t>
                </a:r>
                <a:endParaRPr lang="en-US" sz="1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09600" y="5486400"/>
                <a:ext cx="3666700" cy="307777"/>
              </a:xfrm>
              <a:prstGeom prst="rect">
                <a:avLst/>
              </a:prstGeom>
              <a:blipFill rotWithShape="1">
                <a:blip r:embed="rId7"/>
                <a:stretch>
                  <a:fillRect l="-333" t="-2000" b="-20000"/>
                </a:stretch>
              </a:blipFill>
            </p:spPr>
            <p:txBody>
              <a:bodyPr/>
              <a:lstStyle/>
              <a:p>
                <a:r>
                  <a:rPr lang="en-US">
                    <a:noFill/>
                  </a:rPr>
                  <a:t> </a:t>
                </a:r>
              </a:p>
            </p:txBody>
          </p:sp>
        </mc:Fallback>
      </mc:AlternateContent>
    </p:spTree>
    <p:extLst>
      <p:ext uri="{BB962C8B-B14F-4D97-AF65-F5344CB8AC3E}">
        <p14:creationId xmlns:p14="http://schemas.microsoft.com/office/powerpoint/2010/main" val="136574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look at the options</a:t>
            </a:r>
            <a:endParaRPr lang="en-US" dirty="0"/>
          </a:p>
        </p:txBody>
      </p:sp>
      <p:sp>
        <p:nvSpPr>
          <p:cNvPr id="3" name="Content Placeholder 2"/>
          <p:cNvSpPr>
            <a:spLocks noGrp="1"/>
          </p:cNvSpPr>
          <p:nvPr>
            <p:ph idx="1"/>
          </p:nvPr>
        </p:nvSpPr>
        <p:spPr/>
        <p:txBody>
          <a:bodyPr/>
          <a:lstStyle/>
          <a:p>
            <a:r>
              <a:rPr lang="en-US" dirty="0" smtClean="0"/>
              <a:t>Linear converter</a:t>
            </a:r>
          </a:p>
          <a:p>
            <a:pPr lvl="1"/>
            <a:r>
              <a:rPr lang="en-US" dirty="0" smtClean="0"/>
              <a:t>LDO</a:t>
            </a:r>
          </a:p>
          <a:p>
            <a:r>
              <a:rPr lang="en-US" dirty="0" smtClean="0"/>
              <a:t>Switching converter</a:t>
            </a:r>
          </a:p>
          <a:p>
            <a:pPr lvl="1"/>
            <a:r>
              <a:rPr lang="en-US" dirty="0" smtClean="0"/>
              <a:t>Buck</a:t>
            </a:r>
          </a:p>
          <a:p>
            <a:pPr lvl="1"/>
            <a:r>
              <a:rPr lang="en-US" dirty="0" smtClean="0"/>
              <a:t>Boost</a:t>
            </a:r>
          </a:p>
          <a:p>
            <a:pPr lvl="1"/>
            <a:r>
              <a:rPr lang="en-US" dirty="0" smtClean="0"/>
              <a:t>Buck-Boost</a:t>
            </a:r>
          </a:p>
          <a:p>
            <a:pPr lvl="1"/>
            <a:endParaRPr lang="en-US" dirty="0"/>
          </a:p>
        </p:txBody>
      </p:sp>
    </p:spTree>
    <p:extLst>
      <p:ext uri="{BB962C8B-B14F-4D97-AF65-F5344CB8AC3E}">
        <p14:creationId xmlns:p14="http://schemas.microsoft.com/office/powerpoint/2010/main" val="200212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002" y="1405354"/>
            <a:ext cx="3160594" cy="307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304800"/>
            <a:ext cx="7772400" cy="838200"/>
          </a:xfrm>
        </p:spPr>
        <p:txBody>
          <a:bodyPr>
            <a:normAutofit/>
          </a:bodyPr>
          <a:lstStyle/>
          <a:p>
            <a:r>
              <a:rPr lang="en-US" sz="4400" dirty="0" smtClean="0"/>
              <a:t>Linear Converters</a:t>
            </a:r>
            <a:endParaRPr lang="en-US" sz="4400" dirty="0"/>
          </a:p>
        </p:txBody>
      </p:sp>
      <p:sp>
        <p:nvSpPr>
          <p:cNvPr id="3" name="Content Placeholder 2"/>
          <p:cNvSpPr>
            <a:spLocks noGrp="1"/>
          </p:cNvSpPr>
          <p:nvPr>
            <p:ph sz="quarter" idx="1"/>
          </p:nvPr>
        </p:nvSpPr>
        <p:spPr>
          <a:xfrm>
            <a:off x="228600" y="1219200"/>
            <a:ext cx="4647717" cy="5339316"/>
          </a:xfrm>
        </p:spPr>
        <p:txBody>
          <a:bodyPr>
            <a:noAutofit/>
          </a:bodyPr>
          <a:lstStyle/>
          <a:p>
            <a:r>
              <a:rPr lang="en-US" sz="2400" dirty="0" smtClean="0"/>
              <a:t>Now let’s look at linear converters and its LDO variety</a:t>
            </a:r>
          </a:p>
          <a:p>
            <a:r>
              <a:rPr lang="en-US" sz="2400" dirty="0" smtClean="0"/>
              <a:t>In general linear converters…</a:t>
            </a:r>
          </a:p>
          <a:p>
            <a:pPr lvl="1"/>
            <a:r>
              <a:rPr lang="en-US" sz="2400" dirty="0" smtClean="0"/>
              <a:t>Acts like a variable resistor</a:t>
            </a:r>
          </a:p>
          <a:p>
            <a:pPr lvl="1"/>
            <a:r>
              <a:rPr lang="en-US" sz="2400" dirty="0" smtClean="0"/>
              <a:t>Drop voltage by heat dissipation through the network of resistors</a:t>
            </a:r>
          </a:p>
          <a:p>
            <a:pPr lvl="1"/>
            <a:r>
              <a:rPr lang="en-US" sz="2400" dirty="0"/>
              <a:t>Often have a fairly high minimum voltage drop.</a:t>
            </a:r>
          </a:p>
          <a:p>
            <a:pPr lvl="2"/>
            <a:r>
              <a:rPr lang="en-US" sz="2000" dirty="0"/>
              <a:t>If you want to drop less, need a specific type of linear converters</a:t>
            </a:r>
          </a:p>
          <a:p>
            <a:pPr lvl="3"/>
            <a:r>
              <a:rPr lang="en-US" dirty="0"/>
              <a:t>“low-drop out” or </a:t>
            </a:r>
            <a:r>
              <a:rPr lang="en-US" dirty="0" smtClean="0"/>
              <a:t>LDO</a:t>
            </a:r>
          </a:p>
          <a:p>
            <a:pPr lvl="3"/>
            <a:endParaRPr lang="en-US" sz="1800" dirty="0" smtClean="0"/>
          </a:p>
          <a:p>
            <a:pPr lvl="3"/>
            <a:endParaRPr lang="en-US" sz="1800" dirty="0"/>
          </a:p>
        </p:txBody>
      </p:sp>
      <p:sp>
        <p:nvSpPr>
          <p:cNvPr id="18" name="TextBox 17"/>
          <p:cNvSpPr txBox="1"/>
          <p:nvPr/>
        </p:nvSpPr>
        <p:spPr>
          <a:xfrm>
            <a:off x="4535606" y="1066800"/>
            <a:ext cx="4584510" cy="338554"/>
          </a:xfrm>
          <a:prstGeom prst="rect">
            <a:avLst/>
          </a:prstGeom>
          <a:noFill/>
        </p:spPr>
        <p:txBody>
          <a:bodyPr wrap="square" rtlCol="0">
            <a:spAutoFit/>
          </a:bodyPr>
          <a:lstStyle/>
          <a:p>
            <a:r>
              <a:rPr lang="en-US" sz="1600" b="1" dirty="0" smtClean="0"/>
              <a:t>LM7805 Linear Voltage Regulator Schematic</a:t>
            </a:r>
            <a:endParaRPr lang="en-US" sz="1600" b="1" dirty="0"/>
          </a:p>
        </p:txBody>
      </p:sp>
      <p:pic>
        <p:nvPicPr>
          <p:cNvPr id="6" name="Picture 2" descr="https://encrypted-tbn3.gstatic.com/images?q=tbn:ANd9GcRiDDK00ooFfWbcs_T_jrvexWsfxsCub6ViyACeKiSuD8pl23bHUw"/>
          <p:cNvPicPr>
            <a:picLocks noChangeAspect="1" noChangeArrowheads="1"/>
          </p:cNvPicPr>
          <p:nvPr/>
        </p:nvPicPr>
        <p:blipFill>
          <a:blip r:embed="rId4" cstate="print"/>
          <a:srcRect/>
          <a:stretch>
            <a:fillRect/>
          </a:stretch>
        </p:blipFill>
        <p:spPr bwMode="auto">
          <a:xfrm>
            <a:off x="4342434" y="3222787"/>
            <a:ext cx="1219200" cy="870858"/>
          </a:xfrm>
          <a:prstGeom prst="rect">
            <a:avLst/>
          </a:prstGeom>
          <a:noFill/>
        </p:spPr>
      </p:pic>
      <p:sp>
        <p:nvSpPr>
          <p:cNvPr id="4" name="Curved Right Arrow 3"/>
          <p:cNvSpPr/>
          <p:nvPr/>
        </p:nvSpPr>
        <p:spPr>
          <a:xfrm rot="2378996">
            <a:off x="4747426" y="2246267"/>
            <a:ext cx="515164" cy="1111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494834" y="3914001"/>
            <a:ext cx="1524966" cy="276999"/>
          </a:xfrm>
          <a:prstGeom prst="rect">
            <a:avLst/>
          </a:prstGeom>
          <a:noFill/>
        </p:spPr>
        <p:txBody>
          <a:bodyPr wrap="square" rtlCol="0">
            <a:spAutoFit/>
          </a:bodyPr>
          <a:lstStyle/>
          <a:p>
            <a:r>
              <a:rPr lang="en-US" sz="1200" dirty="0" smtClean="0"/>
              <a:t>All this fits in the IC!</a:t>
            </a:r>
            <a:endParaRPr lang="en-US" sz="1200" dirty="0"/>
          </a:p>
        </p:txBody>
      </p:sp>
      <p:pic>
        <p:nvPicPr>
          <p:cNvPr id="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2468" y="4577316"/>
            <a:ext cx="393078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00200" y="6477000"/>
            <a:ext cx="4713791" cy="307777"/>
          </a:xfrm>
          <a:prstGeom prst="rect">
            <a:avLst/>
          </a:prstGeom>
          <a:noFill/>
        </p:spPr>
        <p:txBody>
          <a:bodyPr wrap="none" rtlCol="0">
            <a:spAutoFit/>
          </a:bodyPr>
          <a:lstStyle/>
          <a:p>
            <a:r>
              <a:rPr lang="en-US" sz="1400" dirty="0" smtClean="0"/>
              <a:t>Diagrams from </a:t>
            </a:r>
            <a:r>
              <a:rPr lang="en-US" sz="1400" dirty="0">
                <a:hlinkClick r:id="rId6"/>
              </a:rPr>
              <a:t>http://</a:t>
            </a:r>
            <a:r>
              <a:rPr lang="en-US" sz="1400" dirty="0" smtClean="0">
                <a:hlinkClick r:id="rId6"/>
              </a:rPr>
              <a:t>www.fairchildsemi.com/ds/LM/LM7805.pdf</a:t>
            </a:r>
            <a:endParaRPr lang="en-US" sz="1400" dirty="0"/>
          </a:p>
        </p:txBody>
      </p:sp>
    </p:spTree>
    <p:extLst>
      <p:ext uri="{BB962C8B-B14F-4D97-AF65-F5344CB8AC3E}">
        <p14:creationId xmlns:p14="http://schemas.microsoft.com/office/powerpoint/2010/main" val="2632614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cmpnet.com/planetanalog/features/ON_Semi_Handheld/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05662"/>
            <a:ext cx="3505200" cy="22590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xas Instruments TPS7A4901 &amp; TPS7A3001 Linear Regul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48" y="4440319"/>
            <a:ext cx="1504396" cy="14872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609600" y="1219200"/>
            <a:ext cx="8001000" cy="3276600"/>
          </a:xfrm>
        </p:spPr>
        <p:txBody>
          <a:bodyPr>
            <a:noAutofit/>
          </a:bodyPr>
          <a:lstStyle/>
          <a:p>
            <a:r>
              <a:rPr lang="en-US" sz="2400" dirty="0" smtClean="0"/>
              <a:t>What are low-dropout regulators(LDO)?</a:t>
            </a:r>
          </a:p>
          <a:p>
            <a:pPr lvl="1"/>
            <a:r>
              <a:rPr lang="en-US" sz="2400" dirty="0" smtClean="0"/>
              <a:t>LDOs are more complex linear regulators, using a transistor and error amplifier for negative feedback</a:t>
            </a:r>
          </a:p>
          <a:p>
            <a:pPr lvl="1"/>
            <a:r>
              <a:rPr lang="en-US" sz="2400" dirty="0" smtClean="0"/>
              <a:t>Larger capacitor is now needed</a:t>
            </a:r>
            <a:endParaRPr lang="en-US" sz="2400" dirty="0"/>
          </a:p>
          <a:p>
            <a:pPr lvl="2"/>
            <a:r>
              <a:rPr lang="en-US" sz="1600" dirty="0" smtClean="0"/>
              <a:t>Inherently, the capacitors will have equivalent series resistance that will also contribute to noise reduction. This will be discussed in later slides</a:t>
            </a:r>
            <a:endParaRPr lang="en-US" sz="1600" dirty="0"/>
          </a:p>
          <a:p>
            <a:pPr lvl="1"/>
            <a:r>
              <a:rPr lang="en-US" sz="2400" dirty="0" smtClean="0"/>
              <a:t>Also implemented as ICs like the other linear regulators</a:t>
            </a:r>
          </a:p>
        </p:txBody>
      </p:sp>
      <p:sp>
        <p:nvSpPr>
          <p:cNvPr id="9" name="TextBox 8"/>
          <p:cNvSpPr txBox="1"/>
          <p:nvPr/>
        </p:nvSpPr>
        <p:spPr>
          <a:xfrm>
            <a:off x="2625424" y="5987704"/>
            <a:ext cx="1371600" cy="276999"/>
          </a:xfrm>
          <a:prstGeom prst="rect">
            <a:avLst/>
          </a:prstGeom>
          <a:noFill/>
        </p:spPr>
        <p:txBody>
          <a:bodyPr wrap="square" rtlCol="0">
            <a:spAutoFit/>
          </a:bodyPr>
          <a:lstStyle/>
          <a:p>
            <a:pPr algn="ctr"/>
            <a:r>
              <a:rPr lang="en-US" sz="1200" b="1" dirty="0" smtClean="0"/>
              <a:t>LP5900</a:t>
            </a:r>
            <a:endParaRPr lang="en-US" sz="1200" b="1" dirty="0"/>
          </a:p>
        </p:txBody>
      </p:sp>
      <p:sp>
        <p:nvSpPr>
          <p:cNvPr id="6" name="Curved Up Arrow 5"/>
          <p:cNvSpPr/>
          <p:nvPr/>
        </p:nvSpPr>
        <p:spPr>
          <a:xfrm rot="9799985">
            <a:off x="3089597" y="4396709"/>
            <a:ext cx="1824751" cy="5368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939144" y="6264703"/>
            <a:ext cx="1981200" cy="307777"/>
          </a:xfrm>
          <a:prstGeom prst="rect">
            <a:avLst/>
          </a:prstGeom>
          <a:noFill/>
        </p:spPr>
        <p:txBody>
          <a:bodyPr wrap="square" rtlCol="0">
            <a:spAutoFit/>
          </a:bodyPr>
          <a:lstStyle/>
          <a:p>
            <a:r>
              <a:rPr lang="en-US" sz="1400" b="1" dirty="0" smtClean="0"/>
              <a:t>Generic LDO schematic</a:t>
            </a:r>
            <a:endParaRPr lang="en-US" sz="1400" b="1" dirty="0"/>
          </a:p>
        </p:txBody>
      </p:sp>
      <p:sp>
        <p:nvSpPr>
          <p:cNvPr id="11" name="Title 1"/>
          <p:cNvSpPr>
            <a:spLocks noGrp="1"/>
          </p:cNvSpPr>
          <p:nvPr>
            <p:ph type="title"/>
          </p:nvPr>
        </p:nvSpPr>
        <p:spPr>
          <a:xfrm>
            <a:off x="914400" y="304800"/>
            <a:ext cx="7772400" cy="838200"/>
          </a:xfrm>
        </p:spPr>
        <p:txBody>
          <a:bodyPr>
            <a:normAutofit/>
          </a:bodyPr>
          <a:lstStyle/>
          <a:p>
            <a:r>
              <a:rPr lang="en-US" sz="4400" dirty="0" smtClean="0"/>
              <a:t>Linear Converters - LDO</a:t>
            </a:r>
            <a:endParaRPr lang="en-US" sz="4400" dirty="0"/>
          </a:p>
        </p:txBody>
      </p:sp>
    </p:spTree>
    <p:extLst>
      <p:ext uri="{BB962C8B-B14F-4D97-AF65-F5344CB8AC3E}">
        <p14:creationId xmlns:p14="http://schemas.microsoft.com/office/powerpoint/2010/main" val="34794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pPr algn="l"/>
            <a:r>
              <a:rPr lang="en-US" sz="3600" dirty="0" smtClean="0"/>
              <a:t>Switching Converters</a:t>
            </a:r>
            <a:endParaRPr lang="en-US" sz="3600" dirty="0"/>
          </a:p>
        </p:txBody>
      </p:sp>
      <p:sp>
        <p:nvSpPr>
          <p:cNvPr id="3" name="Content Placeholder 2"/>
          <p:cNvSpPr>
            <a:spLocks noGrp="1"/>
          </p:cNvSpPr>
          <p:nvPr>
            <p:ph sz="quarter" idx="1"/>
          </p:nvPr>
        </p:nvSpPr>
        <p:spPr>
          <a:xfrm>
            <a:off x="609600" y="1219200"/>
            <a:ext cx="8001000" cy="914400"/>
          </a:xfrm>
        </p:spPr>
        <p:txBody>
          <a:bodyPr>
            <a:noAutofit/>
          </a:bodyPr>
          <a:lstStyle/>
          <a:p>
            <a:r>
              <a:rPr lang="en-US" sz="2400" dirty="0"/>
              <a:t>Once you leave the realms of linear converters it </a:t>
            </a:r>
            <a:r>
              <a:rPr lang="en-US" sz="2400" dirty="0" smtClean="0"/>
              <a:t>gets more complex.</a:t>
            </a:r>
            <a:endParaRPr lang="en-US" sz="2000" dirty="0" smtClean="0"/>
          </a:p>
          <a:p>
            <a:pPr lvl="1"/>
            <a:r>
              <a:rPr lang="en-US" sz="2400" dirty="0" smtClean="0"/>
              <a:t>Introducing common switching converters!</a:t>
            </a:r>
          </a:p>
          <a:p>
            <a:pPr lvl="2"/>
            <a:r>
              <a:rPr lang="en-US" sz="2000" dirty="0" smtClean="0"/>
              <a:t>All include a diode, transistor, inductor and a capacitor</a:t>
            </a:r>
          </a:p>
          <a:p>
            <a:pPr lvl="1"/>
            <a:endParaRPr lang="en-US" dirty="0"/>
          </a:p>
          <a:p>
            <a:pPr lvl="1"/>
            <a:endParaRPr lang="en-US" dirty="0" smtClean="0"/>
          </a:p>
          <a:p>
            <a:pPr lvl="1"/>
            <a:endParaRPr lang="en-US" dirty="0"/>
          </a:p>
          <a:p>
            <a:pPr lvl="1"/>
            <a:endParaRPr lang="en-US" dirty="0" smtClean="0"/>
          </a:p>
          <a:p>
            <a:pPr lvl="1"/>
            <a:endParaRPr lang="en-US" dirty="0"/>
          </a:p>
        </p:txBody>
      </p:sp>
      <p:sp>
        <p:nvSpPr>
          <p:cNvPr id="17" name="TextBox 16"/>
          <p:cNvSpPr txBox="1"/>
          <p:nvPr/>
        </p:nvSpPr>
        <p:spPr>
          <a:xfrm>
            <a:off x="2057400" y="6504801"/>
            <a:ext cx="5334000" cy="276999"/>
          </a:xfrm>
          <a:prstGeom prst="rect">
            <a:avLst/>
          </a:prstGeom>
          <a:noFill/>
        </p:spPr>
        <p:txBody>
          <a:bodyPr wrap="square" rtlCol="0">
            <a:spAutoFit/>
          </a:bodyPr>
          <a:lstStyle/>
          <a:p>
            <a:r>
              <a:rPr lang="en-US" sz="1200" dirty="0" smtClean="0"/>
              <a:t>Schematics are from </a:t>
            </a:r>
            <a:r>
              <a:rPr lang="en-US" sz="1100" dirty="0">
                <a:hlinkClick r:id="rId3"/>
              </a:rPr>
              <a:t>http://www.nxp.com/documents/application_note/APPCHP2.pdf</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1295318559"/>
              </p:ext>
            </p:extLst>
          </p:nvPr>
        </p:nvGraphicFramePr>
        <p:xfrm>
          <a:off x="457200" y="2895599"/>
          <a:ext cx="8077200" cy="3609202"/>
        </p:xfrm>
        <a:graphic>
          <a:graphicData uri="http://schemas.openxmlformats.org/drawingml/2006/table">
            <a:tbl>
              <a:tblPr firstRow="1" bandRow="1">
                <a:tableStyleId>{5C22544A-7EE6-4342-B048-85BDC9FD1C3A}</a:tableStyleId>
              </a:tblPr>
              <a:tblGrid>
                <a:gridCol w="2438400"/>
                <a:gridCol w="2946400"/>
                <a:gridCol w="2692400"/>
              </a:tblGrid>
              <a:tr h="515602">
                <a:tc>
                  <a:txBody>
                    <a:bodyPr/>
                    <a:lstStyle/>
                    <a:p>
                      <a:pPr algn="ctr"/>
                      <a:r>
                        <a:rPr lang="en-US" dirty="0" smtClean="0"/>
                        <a:t>Converters</a:t>
                      </a:r>
                    </a:p>
                  </a:txBody>
                  <a:tcPr anchor="ctr"/>
                </a:tc>
                <a:tc>
                  <a:txBody>
                    <a:bodyPr/>
                    <a:lstStyle/>
                    <a:p>
                      <a:pPr algn="ctr"/>
                      <a:r>
                        <a:rPr lang="en-US" dirty="0" smtClean="0"/>
                        <a:t>General Topology</a:t>
                      </a:r>
                      <a:endParaRPr lang="en-US" dirty="0"/>
                    </a:p>
                  </a:txBody>
                  <a:tcPr anchor="ctr"/>
                </a:tc>
                <a:tc>
                  <a:txBody>
                    <a:bodyPr/>
                    <a:lstStyle/>
                    <a:p>
                      <a:pPr algn="ctr"/>
                      <a:r>
                        <a:rPr lang="en-US" dirty="0" smtClean="0"/>
                        <a:t>Application</a:t>
                      </a:r>
                      <a:endParaRPr lang="en-US" dirty="0"/>
                    </a:p>
                  </a:txBody>
                  <a:tcPr anchor="ctr"/>
                </a:tc>
              </a:tr>
              <a:tr h="1031200">
                <a:tc>
                  <a:txBody>
                    <a:bodyPr/>
                    <a:lstStyle/>
                    <a:p>
                      <a:pPr algn="ctr"/>
                      <a:r>
                        <a:rPr lang="en-US" dirty="0" smtClean="0"/>
                        <a:t>Buck</a:t>
                      </a:r>
                      <a:endParaRPr lang="en-US" dirty="0"/>
                    </a:p>
                  </a:txBody>
                  <a:tcPr anchor="ctr"/>
                </a:tc>
                <a:tc>
                  <a:txBody>
                    <a:bodyPr/>
                    <a:lstStyle/>
                    <a:p>
                      <a:pPr algn="ctr"/>
                      <a:endParaRPr lang="en-US" dirty="0"/>
                    </a:p>
                  </a:txBody>
                  <a:tcPr anchor="ctr"/>
                </a:tc>
                <a:tc>
                  <a:txBody>
                    <a:bodyPr/>
                    <a:lstStyle/>
                    <a:p>
                      <a:pPr algn="ctr"/>
                      <a:r>
                        <a:rPr lang="en-US" dirty="0" smtClean="0"/>
                        <a:t>Drop voltage</a:t>
                      </a:r>
                      <a:endParaRPr lang="en-US" dirty="0"/>
                    </a:p>
                  </a:txBody>
                  <a:tcPr anchor="ctr"/>
                </a:tc>
              </a:tr>
              <a:tr h="1031200">
                <a:tc>
                  <a:txBody>
                    <a:bodyPr/>
                    <a:lstStyle/>
                    <a:p>
                      <a:pPr algn="ctr"/>
                      <a:r>
                        <a:rPr lang="en-US" dirty="0" smtClean="0"/>
                        <a:t>Boost</a:t>
                      </a:r>
                      <a:endParaRPr lang="en-US" dirty="0"/>
                    </a:p>
                  </a:txBody>
                  <a:tcPr anchor="ctr"/>
                </a:tc>
                <a:tc>
                  <a:txBody>
                    <a:bodyPr/>
                    <a:lstStyle/>
                    <a:p>
                      <a:pPr algn="ctr"/>
                      <a:endParaRPr lang="en-US" dirty="0"/>
                    </a:p>
                  </a:txBody>
                  <a:tcPr anchor="ctr"/>
                </a:tc>
                <a:tc>
                  <a:txBody>
                    <a:bodyPr/>
                    <a:lstStyle/>
                    <a:p>
                      <a:pPr algn="ctr"/>
                      <a:r>
                        <a:rPr lang="en-US" dirty="0" smtClean="0"/>
                        <a:t>Increase</a:t>
                      </a:r>
                      <a:r>
                        <a:rPr lang="en-US" baseline="0" dirty="0" smtClean="0"/>
                        <a:t> voltage</a:t>
                      </a:r>
                      <a:endParaRPr lang="en-US" dirty="0"/>
                    </a:p>
                  </a:txBody>
                  <a:tcPr anchor="ctr"/>
                </a:tc>
              </a:tr>
              <a:tr h="1031200">
                <a:tc>
                  <a:txBody>
                    <a:bodyPr/>
                    <a:lstStyle/>
                    <a:p>
                      <a:pPr algn="ctr"/>
                      <a:r>
                        <a:rPr lang="en-US" dirty="0" smtClean="0"/>
                        <a:t>Buck-boost(inverting)</a:t>
                      </a:r>
                      <a:endParaRPr lang="en-US" dirty="0"/>
                    </a:p>
                  </a:txBody>
                  <a:tcPr anchor="ctr"/>
                </a:tc>
                <a:tc>
                  <a:txBody>
                    <a:bodyPr/>
                    <a:lstStyle/>
                    <a:p>
                      <a:pPr algn="ctr"/>
                      <a:endParaRPr lang="en-US" dirty="0"/>
                    </a:p>
                  </a:txBody>
                  <a:tcPr anchor="ctr"/>
                </a:tc>
                <a:tc>
                  <a:txBody>
                    <a:bodyPr/>
                    <a:lstStyle/>
                    <a:p>
                      <a:pPr algn="ctr"/>
                      <a:r>
                        <a:rPr lang="en-US" dirty="0" smtClean="0"/>
                        <a:t>Increase or decrease voltage</a:t>
                      </a:r>
                      <a:r>
                        <a:rPr lang="en-US" baseline="0" dirty="0" smtClean="0"/>
                        <a:t> and inverse polarity</a:t>
                      </a:r>
                      <a:endParaRPr lang="en-US" dirty="0"/>
                    </a:p>
                  </a:txBody>
                  <a:tcPr anchor="ctr"/>
                </a:tc>
              </a:tr>
            </a:tbl>
          </a:graphicData>
        </a:graphic>
      </p:graphicFrame>
      <p:pic>
        <p:nvPicPr>
          <p:cNvPr id="819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6339" y="4419599"/>
            <a:ext cx="2899002" cy="107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0163" y="3428999"/>
            <a:ext cx="2895178" cy="101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0163" y="5467349"/>
            <a:ext cx="3015977" cy="101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570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28599" y="1447800"/>
            <a:ext cx="8807521" cy="4876800"/>
          </a:xfrm>
        </p:spPr>
        <p:txBody>
          <a:bodyPr>
            <a:noAutofit/>
          </a:bodyPr>
          <a:lstStyle/>
          <a:p>
            <a:r>
              <a:rPr lang="en-US" sz="2400" dirty="0"/>
              <a:t>Common switching converters</a:t>
            </a:r>
          </a:p>
          <a:p>
            <a:pPr lvl="1"/>
            <a:r>
              <a:rPr lang="en-US" sz="2400" dirty="0"/>
              <a:t>Converters now includes a </a:t>
            </a:r>
            <a:r>
              <a:rPr lang="en-US" sz="2400" dirty="0" smtClean="0"/>
              <a:t/>
            </a:r>
            <a:br>
              <a:rPr lang="en-US" sz="2400" dirty="0" smtClean="0"/>
            </a:br>
            <a:r>
              <a:rPr lang="en-US" sz="2400" dirty="0" smtClean="0"/>
              <a:t>transistor </a:t>
            </a:r>
            <a:r>
              <a:rPr lang="en-US" sz="2400" dirty="0"/>
              <a:t>and diode used </a:t>
            </a:r>
            <a:r>
              <a:rPr lang="en-US" sz="2400" dirty="0" smtClean="0"/>
              <a:t>for</a:t>
            </a:r>
            <a:br>
              <a:rPr lang="en-US" sz="2400" dirty="0" smtClean="0"/>
            </a:br>
            <a:r>
              <a:rPr lang="en-US" sz="2400" dirty="0" smtClean="0"/>
              <a:t> </a:t>
            </a:r>
            <a:r>
              <a:rPr lang="en-US" sz="2400" dirty="0"/>
              <a:t>switching and an inductor as </a:t>
            </a:r>
            <a:r>
              <a:rPr lang="en-US" sz="2400" dirty="0" smtClean="0"/>
              <a:t/>
            </a:r>
            <a:br>
              <a:rPr lang="en-US" sz="2400" dirty="0" smtClean="0"/>
            </a:br>
            <a:r>
              <a:rPr lang="en-US" sz="2400" dirty="0" smtClean="0"/>
              <a:t>energy </a:t>
            </a:r>
            <a:r>
              <a:rPr lang="en-US" sz="2400" dirty="0"/>
              <a:t>storage.</a:t>
            </a:r>
          </a:p>
          <a:p>
            <a:pPr lvl="2"/>
            <a:r>
              <a:rPr lang="en-US" sz="2000" dirty="0"/>
              <a:t>In general, a switching </a:t>
            </a:r>
            <a:r>
              <a:rPr lang="en-US" sz="2000" dirty="0" smtClean="0"/>
              <a:t/>
            </a:r>
            <a:br>
              <a:rPr lang="en-US" sz="2000" dirty="0" smtClean="0"/>
            </a:br>
            <a:r>
              <a:rPr lang="en-US" sz="2000" dirty="0" smtClean="0"/>
              <a:t>converters </a:t>
            </a:r>
            <a:r>
              <a:rPr lang="en-US" sz="2000" dirty="0"/>
              <a:t>works by </a:t>
            </a:r>
            <a:r>
              <a:rPr lang="en-US" sz="2000" dirty="0" smtClean="0"/>
              <a:t/>
            </a:r>
            <a:br>
              <a:rPr lang="en-US" sz="2000" dirty="0" smtClean="0"/>
            </a:br>
            <a:r>
              <a:rPr lang="en-US" sz="2000" dirty="0" smtClean="0"/>
              <a:t>controlling </a:t>
            </a:r>
            <a:r>
              <a:rPr lang="en-US" sz="2000" dirty="0"/>
              <a:t>the </a:t>
            </a:r>
            <a:r>
              <a:rPr lang="en-US" sz="2000" dirty="0" smtClean="0"/>
              <a:t>frequency</a:t>
            </a:r>
            <a:br>
              <a:rPr lang="en-US" sz="2000" dirty="0" smtClean="0"/>
            </a:br>
            <a:r>
              <a:rPr lang="en-US" sz="2000" dirty="0" smtClean="0"/>
              <a:t> </a:t>
            </a:r>
            <a:r>
              <a:rPr lang="en-US" sz="2000" dirty="0"/>
              <a:t>and duty cycle that </a:t>
            </a:r>
            <a:r>
              <a:rPr lang="en-US" sz="2000" dirty="0" smtClean="0"/>
              <a:t>the</a:t>
            </a:r>
            <a:br>
              <a:rPr lang="en-US" sz="2000" dirty="0" smtClean="0"/>
            </a:br>
            <a:r>
              <a:rPr lang="en-US" sz="2000" dirty="0" smtClean="0"/>
              <a:t> </a:t>
            </a:r>
            <a:r>
              <a:rPr lang="en-US" sz="2000" dirty="0"/>
              <a:t>transistor is operating </a:t>
            </a:r>
            <a:r>
              <a:rPr lang="en-US" sz="2000" dirty="0" smtClean="0"/>
              <a:t>at</a:t>
            </a:r>
          </a:p>
          <a:p>
            <a:pPr lvl="1"/>
            <a:r>
              <a:rPr lang="en-US" sz="2400" dirty="0"/>
              <a:t>Similar to linear converters, most of the work is already done.</a:t>
            </a:r>
          </a:p>
          <a:p>
            <a:pPr lvl="1"/>
            <a:r>
              <a:rPr lang="en-US" sz="2400" dirty="0"/>
              <a:t>Only have to pick IC with the right parameter and follow the datasheets given for appropriate inductors and capacitors</a:t>
            </a:r>
            <a:r>
              <a:rPr lang="en-US" sz="2400" dirty="0" smtClean="0"/>
              <a:t>.</a:t>
            </a:r>
            <a:endParaRPr lang="en-US" sz="2400" dirty="0"/>
          </a:p>
        </p:txBody>
      </p:sp>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p:pic>
        <p:nvPicPr>
          <p:cNvPr id="4102" name="Picture 6" descr="http://farm8.staticflickr.com/7239/6887482728_49b212d81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456" y="1402080"/>
            <a:ext cx="3795621"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7344880" y="3352800"/>
            <a:ext cx="304800" cy="699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8439" y="4052582"/>
            <a:ext cx="2772881" cy="523220"/>
          </a:xfrm>
          <a:prstGeom prst="rect">
            <a:avLst/>
          </a:prstGeom>
          <a:noFill/>
        </p:spPr>
        <p:txBody>
          <a:bodyPr wrap="square" rtlCol="0">
            <a:spAutoFit/>
          </a:bodyPr>
          <a:lstStyle/>
          <a:p>
            <a:r>
              <a:rPr lang="en-US" sz="1400" b="1" dirty="0" smtClean="0"/>
              <a:t>Size of inductor in relation to the </a:t>
            </a:r>
            <a:r>
              <a:rPr lang="en-US" sz="1400" b="1" dirty="0" smtClean="0"/>
              <a:t/>
            </a:r>
            <a:br>
              <a:rPr lang="en-US" sz="1400" b="1" dirty="0" smtClean="0"/>
            </a:br>
            <a:r>
              <a:rPr lang="en-US" sz="1400" b="1" dirty="0" smtClean="0"/>
              <a:t>rest </a:t>
            </a:r>
            <a:r>
              <a:rPr lang="en-US" sz="1400" b="1" dirty="0" smtClean="0"/>
              <a:t>of the component</a:t>
            </a:r>
            <a:endParaRPr lang="en-US" sz="1400" b="1" dirty="0"/>
          </a:p>
        </p:txBody>
      </p:sp>
      <p:sp>
        <p:nvSpPr>
          <p:cNvPr id="12" name="TextBox 11"/>
          <p:cNvSpPr txBox="1"/>
          <p:nvPr/>
        </p:nvSpPr>
        <p:spPr>
          <a:xfrm>
            <a:off x="4800600" y="6477000"/>
            <a:ext cx="4064477" cy="261610"/>
          </a:xfrm>
          <a:prstGeom prst="rect">
            <a:avLst/>
          </a:prstGeom>
          <a:noFill/>
        </p:spPr>
        <p:txBody>
          <a:bodyPr wrap="square" rtlCol="0">
            <a:spAutoFit/>
          </a:bodyPr>
          <a:lstStyle/>
          <a:p>
            <a:r>
              <a:rPr lang="en-US" sz="1100" dirty="0" smtClean="0"/>
              <a:t>Example switching regulator from </a:t>
            </a:r>
            <a:r>
              <a:rPr lang="en-US" sz="1100" dirty="0">
                <a:hlinkClick r:id="rId4"/>
              </a:rPr>
              <a:t>http://ycprojects.wordpress.com/</a:t>
            </a:r>
            <a:r>
              <a:rPr lang="en-US" sz="1100" dirty="0" smtClean="0"/>
              <a:t> </a:t>
            </a:r>
            <a:endParaRPr lang="en-US" sz="1100" dirty="0"/>
          </a:p>
        </p:txBody>
      </p:sp>
    </p:spTree>
    <p:extLst>
      <p:ext uri="{BB962C8B-B14F-4D97-AF65-F5344CB8AC3E}">
        <p14:creationId xmlns:p14="http://schemas.microsoft.com/office/powerpoint/2010/main" val="886670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sz="quarter" idx="1"/>
              </p:nvPr>
            </p:nvSpPr>
            <p:spPr/>
            <p:txBody>
              <a:bodyPr>
                <a:normAutofit fontScale="92500" lnSpcReduction="20000"/>
              </a:bodyPr>
              <a:lstStyle/>
              <a:p>
                <a:r>
                  <a:rPr lang="en-US" sz="2800" dirty="0"/>
                  <a:t>Common switching converters</a:t>
                </a:r>
              </a:p>
              <a:p>
                <a:pPr lvl="1"/>
                <a:r>
                  <a:rPr lang="en-US" dirty="0"/>
                  <a:t>Aside from </a:t>
                </a:r>
                <a:r>
                  <a:rPr lang="en-US" dirty="0" smtClean="0"/>
                  <a:t>the noble goal of making </a:t>
                </a:r>
                <a:r>
                  <a:rPr lang="en-US" dirty="0"/>
                  <a:t>circuit analysis more </a:t>
                </a:r>
                <a:r>
                  <a:rPr lang="en-US" dirty="0" smtClean="0"/>
                  <a:t>complex (</a:t>
                </a:r>
                <a:r>
                  <a:rPr lang="en-US" dirty="0" smtClean="0">
                    <a:sym typeface="Wingdings" pitchFamily="2" charset="2"/>
                  </a:rPr>
                  <a:t>)</a:t>
                </a:r>
                <a:r>
                  <a:rPr lang="en-US" dirty="0" smtClean="0"/>
                  <a:t> </a:t>
                </a:r>
                <a:r>
                  <a:rPr lang="en-US" dirty="0"/>
                  <a:t>both the inductor and capacitor play important roles in switching converters.</a:t>
                </a:r>
              </a:p>
              <a:p>
                <a:pPr lvl="2"/>
                <a:r>
                  <a:rPr lang="en-US" dirty="0"/>
                  <a:t>Capacitor</a:t>
                </a:r>
              </a:p>
              <a:p>
                <a:pPr lvl="3"/>
                <a:r>
                  <a:rPr lang="en-US" dirty="0"/>
                  <a:t>Used to store energy due to the voltage applied thus maintaining a constant voltage </a:t>
                </a:r>
              </a:p>
              <a:p>
                <a:pPr lvl="3"/>
                <a:r>
                  <a:rPr lang="en-US" dirty="0"/>
                  <a:t>Generally selected to limit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𝑜</m:t>
                        </m:r>
                      </m:sub>
                    </m:sSub>
                  </m:oMath>
                </a14:m>
                <a:r>
                  <a:rPr lang="en-US" dirty="0"/>
                  <a:t> ripple to the correct specification</a:t>
                </a:r>
              </a:p>
              <a:p>
                <a:pPr lvl="2"/>
                <a:r>
                  <a:rPr lang="en-US" dirty="0"/>
                  <a:t>Inductors</a:t>
                </a:r>
              </a:p>
              <a:p>
                <a:pPr lvl="3"/>
                <a:r>
                  <a:rPr lang="en-US" dirty="0"/>
                  <a:t>Similar to the capacitor, but an inductor is use to store energy due to current flow. This in turn maintain a constant current or is used to limit the rate of change of current flow. </a:t>
                </a:r>
              </a:p>
              <a:p>
                <a:pPr lvl="3"/>
                <a:r>
                  <a:rPr lang="en-US" dirty="0"/>
                  <a:t>This will also determine the peak to peak current in the circuit which affects the transistor, diode and the “mode” the converter will operate at</a:t>
                </a: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sz="quarter" idx="1"/>
              </p:nvPr>
            </p:nvSpPr>
            <p:spPr>
              <a:blipFill rotWithShape="1">
                <a:blip r:embed="rId3"/>
                <a:stretch>
                  <a:fillRect l="-1111" t="-2695" r="-1259" b="-27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p:spTree>
    <p:extLst>
      <p:ext uri="{BB962C8B-B14F-4D97-AF65-F5344CB8AC3E}">
        <p14:creationId xmlns:p14="http://schemas.microsoft.com/office/powerpoint/2010/main" val="179382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eme.ece.illinois.edu/adv-proj/09-10/figure2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7471" y="2057400"/>
            <a:ext cx="4628929"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76200" y="1447800"/>
            <a:ext cx="4876800" cy="5181600"/>
          </a:xfrm>
        </p:spPr>
        <p:txBody>
          <a:bodyPr>
            <a:normAutofit/>
          </a:bodyPr>
          <a:lstStyle/>
          <a:p>
            <a:r>
              <a:rPr lang="en-US" sz="2400" dirty="0"/>
              <a:t>Common switching converters</a:t>
            </a:r>
          </a:p>
          <a:p>
            <a:pPr lvl="1"/>
            <a:r>
              <a:rPr lang="en-US" sz="2400" dirty="0"/>
              <a:t>In addition to filtering </a:t>
            </a:r>
            <a:r>
              <a:rPr lang="en-US" sz="2400" dirty="0" smtClean="0"/>
              <a:t/>
            </a:r>
            <a:br>
              <a:rPr lang="en-US" sz="2400" dirty="0" smtClean="0"/>
            </a:br>
            <a:r>
              <a:rPr lang="en-US" sz="2400" dirty="0" smtClean="0"/>
              <a:t>and </a:t>
            </a:r>
            <a:r>
              <a:rPr lang="en-US" sz="2400" dirty="0"/>
              <a:t>maintaining a </a:t>
            </a:r>
            <a:r>
              <a:rPr lang="en-US" sz="2400" dirty="0" smtClean="0"/>
              <a:t>constant</a:t>
            </a:r>
            <a:br>
              <a:rPr lang="en-US" sz="2400" dirty="0" smtClean="0"/>
            </a:br>
            <a:r>
              <a:rPr lang="en-US" sz="2400" dirty="0" smtClean="0"/>
              <a:t>output</a:t>
            </a:r>
            <a:r>
              <a:rPr lang="en-US" sz="2400" dirty="0"/>
              <a:t>, </a:t>
            </a:r>
            <a:r>
              <a:rPr lang="en-US" sz="2400" dirty="0" smtClean="0"/>
              <a:t>inductors/capacitors </a:t>
            </a:r>
            <a:br>
              <a:rPr lang="en-US" sz="2400" dirty="0" smtClean="0"/>
            </a:br>
            <a:r>
              <a:rPr lang="en-US" sz="2400" dirty="0" smtClean="0"/>
              <a:t>will </a:t>
            </a:r>
            <a:r>
              <a:rPr lang="en-US" sz="2400" dirty="0"/>
              <a:t>also have effect on </a:t>
            </a:r>
            <a:r>
              <a:rPr lang="en-US" sz="2400" dirty="0" smtClean="0"/>
              <a:t/>
            </a:r>
            <a:br>
              <a:rPr lang="en-US" sz="2400" dirty="0" smtClean="0"/>
            </a:br>
            <a:r>
              <a:rPr lang="en-US" sz="2400" dirty="0" smtClean="0"/>
              <a:t>the </a:t>
            </a:r>
            <a:r>
              <a:rPr lang="en-US" sz="2400" dirty="0"/>
              <a:t>transient response. </a:t>
            </a:r>
            <a:r>
              <a:rPr lang="en-US" sz="2400" dirty="0" smtClean="0"/>
              <a:t/>
            </a:r>
            <a:br>
              <a:rPr lang="en-US" sz="2400" dirty="0" smtClean="0"/>
            </a:br>
            <a:r>
              <a:rPr lang="en-US" sz="2400" dirty="0" smtClean="0"/>
              <a:t>As </a:t>
            </a:r>
            <a:r>
              <a:rPr lang="en-US" sz="2400" dirty="0"/>
              <a:t>you can see on the right</a:t>
            </a:r>
            <a:r>
              <a:rPr lang="en-US" sz="2400" dirty="0" smtClean="0"/>
              <a:t>,</a:t>
            </a:r>
            <a:br>
              <a:rPr lang="en-US" sz="2400" dirty="0" smtClean="0"/>
            </a:br>
            <a:r>
              <a:rPr lang="en-US" sz="2400" dirty="0" smtClean="0"/>
              <a:t>depending </a:t>
            </a:r>
            <a:r>
              <a:rPr lang="en-US" sz="2400" dirty="0"/>
              <a:t>on the values of </a:t>
            </a:r>
            <a:r>
              <a:rPr lang="en-US" sz="2400" dirty="0" smtClean="0"/>
              <a:t/>
            </a:r>
            <a:br>
              <a:rPr lang="en-US" sz="2400" dirty="0" smtClean="0"/>
            </a:br>
            <a:r>
              <a:rPr lang="en-US" sz="2400" dirty="0" smtClean="0"/>
              <a:t>the </a:t>
            </a:r>
            <a:r>
              <a:rPr lang="en-US" sz="2400" dirty="0"/>
              <a:t>inductor/capacitor the </a:t>
            </a:r>
            <a:r>
              <a:rPr lang="en-US" sz="2400" dirty="0" smtClean="0"/>
              <a:t/>
            </a:r>
            <a:br>
              <a:rPr lang="en-US" sz="2400" dirty="0" smtClean="0"/>
            </a:br>
            <a:r>
              <a:rPr lang="en-US" sz="2400" dirty="0" smtClean="0"/>
              <a:t>current </a:t>
            </a:r>
            <a:r>
              <a:rPr lang="en-US" sz="2400" dirty="0"/>
              <a:t>flow and the </a:t>
            </a:r>
            <a:r>
              <a:rPr lang="en-US" sz="2400" dirty="0" smtClean="0"/>
              <a:t/>
            </a:r>
            <a:br>
              <a:rPr lang="en-US" sz="2400" dirty="0" smtClean="0"/>
            </a:br>
            <a:r>
              <a:rPr lang="en-US" sz="2400" dirty="0" smtClean="0"/>
              <a:t>transient </a:t>
            </a:r>
            <a:r>
              <a:rPr lang="en-US" sz="2400" dirty="0"/>
              <a:t>response </a:t>
            </a:r>
            <a:r>
              <a:rPr lang="en-US" sz="2400" dirty="0" smtClean="0"/>
              <a:t>time</a:t>
            </a:r>
            <a:br>
              <a:rPr lang="en-US" sz="2400" dirty="0" smtClean="0"/>
            </a:br>
            <a:r>
              <a:rPr lang="en-US" sz="2400" dirty="0" smtClean="0"/>
              <a:t>will </a:t>
            </a:r>
            <a:r>
              <a:rPr lang="en-US" sz="2400" dirty="0"/>
              <a:t>be different</a:t>
            </a:r>
            <a:r>
              <a:rPr lang="en-US" sz="2400" dirty="0" smtClean="0"/>
              <a:t>.</a:t>
            </a:r>
            <a:endParaRPr lang="en-US" sz="2400" dirty="0"/>
          </a:p>
        </p:txBody>
      </p:sp>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mc:AlternateContent xmlns:mc="http://schemas.openxmlformats.org/markup-compatibility/2006">
        <mc:Choice xmlns:a14="http://schemas.microsoft.com/office/drawing/2010/main" Requires="a14">
          <p:sp>
            <p:nvSpPr>
              <p:cNvPr id="4" name="TextBox 3"/>
              <p:cNvSpPr txBox="1"/>
              <p:nvPr/>
            </p:nvSpPr>
            <p:spPr>
              <a:xfrm>
                <a:off x="5105400" y="5029200"/>
                <a:ext cx="3886200" cy="954107"/>
              </a:xfrm>
              <a:prstGeom prst="rect">
                <a:avLst/>
              </a:prstGeom>
              <a:noFill/>
            </p:spPr>
            <p:txBody>
              <a:bodyPr wrap="square" rtlCol="0">
                <a:spAutoFit/>
              </a:bodyPr>
              <a:lstStyle/>
              <a:p>
                <a:r>
                  <a:rPr lang="en-US" sz="1400" dirty="0" smtClean="0"/>
                  <a:t>Example transient response of a buck converter</a:t>
                </a:r>
              </a:p>
              <a:p>
                <a:r>
                  <a:rPr lang="en-US" sz="1400" dirty="0" smtClean="0"/>
                  <a:t>Blue: L= 40</a:t>
                </a:r>
                <a14:m>
                  <m:oMath xmlns:m="http://schemas.openxmlformats.org/officeDocument/2006/math">
                    <m:r>
                      <a:rPr lang="en-US" sz="1400" b="0" i="1" smtClean="0">
                        <a:latin typeface="Cambria Math"/>
                      </a:rPr>
                      <m:t>𝜇</m:t>
                    </m:r>
                    <m:r>
                      <a:rPr lang="en-US" sz="1400" b="0" i="1" smtClean="0">
                        <a:latin typeface="Cambria Math"/>
                      </a:rPr>
                      <m:t>𝐻</m:t>
                    </m:r>
                  </m:oMath>
                </a14:m>
                <a:r>
                  <a:rPr lang="en-US" sz="1400" dirty="0" smtClean="0"/>
                  <a:t> C = 500</a:t>
                </a:r>
                <a14:m>
                  <m:oMath xmlns:m="http://schemas.openxmlformats.org/officeDocument/2006/math">
                    <m:r>
                      <a:rPr lang="en-US" sz="1400" b="0" i="1" smtClean="0">
                        <a:latin typeface="Cambria Math"/>
                      </a:rPr>
                      <m:t>𝜇</m:t>
                    </m:r>
                    <m:r>
                      <a:rPr lang="en-US" sz="1400" b="0" i="1" smtClean="0">
                        <a:latin typeface="Cambria Math"/>
                      </a:rPr>
                      <m:t>𝐹</m:t>
                    </m:r>
                  </m:oMath>
                </a14:m>
                <a:endParaRPr lang="en-US" sz="1400" dirty="0" smtClean="0"/>
              </a:p>
              <a:p>
                <a:r>
                  <a:rPr lang="en-US" sz="1400" dirty="0" smtClean="0"/>
                  <a:t>Red: L = 40</a:t>
                </a:r>
                <a14:m>
                  <m:oMath xmlns:m="http://schemas.openxmlformats.org/officeDocument/2006/math">
                    <m:r>
                      <a:rPr lang="en-US" sz="1400" b="0" i="1" smtClean="0">
                        <a:latin typeface="Cambria Math"/>
                      </a:rPr>
                      <m:t>𝜇</m:t>
                    </m:r>
                    <m:r>
                      <a:rPr lang="en-US" sz="1400" b="0" i="1" smtClean="0">
                        <a:latin typeface="Cambria Math"/>
                      </a:rPr>
                      <m:t>𝐻</m:t>
                    </m:r>
                  </m:oMath>
                </a14:m>
                <a:r>
                  <a:rPr lang="en-US" sz="1400" dirty="0" smtClean="0"/>
                  <a:t> C = 2500</a:t>
                </a:r>
                <a14:m>
                  <m:oMath xmlns:m="http://schemas.openxmlformats.org/officeDocument/2006/math">
                    <m:r>
                      <a:rPr lang="en-US" sz="1400" b="0" i="1" smtClean="0">
                        <a:latin typeface="Cambria Math"/>
                      </a:rPr>
                      <m:t>𝜇</m:t>
                    </m:r>
                    <m:r>
                      <a:rPr lang="en-US" sz="1400" b="0" i="1" smtClean="0">
                        <a:latin typeface="Cambria Math"/>
                      </a:rPr>
                      <m:t>𝐹</m:t>
                    </m:r>
                  </m:oMath>
                </a14:m>
                <a:endParaRPr lang="en-US" sz="1400" dirty="0" smtClean="0"/>
              </a:p>
              <a:p>
                <a:r>
                  <a:rPr lang="en-US" sz="1400" dirty="0" smtClean="0"/>
                  <a:t>Black: L= 60</a:t>
                </a:r>
                <a14:m>
                  <m:oMath xmlns:m="http://schemas.openxmlformats.org/officeDocument/2006/math">
                    <m:r>
                      <a:rPr lang="en-US" sz="1400" b="0" i="1" smtClean="0">
                        <a:latin typeface="Cambria Math"/>
                      </a:rPr>
                      <m:t>𝜇</m:t>
                    </m:r>
                    <m:r>
                      <a:rPr lang="en-US" sz="1400" b="0" i="1" smtClean="0">
                        <a:latin typeface="Cambria Math"/>
                      </a:rPr>
                      <m:t>𝐻</m:t>
                    </m:r>
                  </m:oMath>
                </a14:m>
                <a:r>
                  <a:rPr lang="en-US" sz="1400" dirty="0" smtClean="0"/>
                  <a:t> C= 500</a:t>
                </a:r>
                <a14:m>
                  <m:oMath xmlns:m="http://schemas.openxmlformats.org/officeDocument/2006/math">
                    <m:r>
                      <a:rPr lang="en-US" sz="1400" b="0" i="1" smtClean="0">
                        <a:latin typeface="Cambria Math"/>
                      </a:rPr>
                      <m:t>𝜇</m:t>
                    </m:r>
                    <m:r>
                      <a:rPr lang="en-US" sz="1400" b="0" i="1" smtClean="0">
                        <a:latin typeface="Cambria Math"/>
                      </a:rPr>
                      <m:t>𝐹</m:t>
                    </m:r>
                  </m:oMath>
                </a14:m>
                <a:endParaRPr lang="en-US" sz="1400" dirty="0"/>
              </a:p>
            </p:txBody>
          </p:sp>
        </mc:Choice>
        <mc:Fallback>
          <p:sp>
            <p:nvSpPr>
              <p:cNvPr id="4" name="TextBox 3"/>
              <p:cNvSpPr txBox="1">
                <a:spLocks noRot="1" noChangeAspect="1" noMove="1" noResize="1" noEditPoints="1" noAdjustHandles="1" noChangeArrowheads="1" noChangeShapeType="1" noTextEdit="1"/>
              </p:cNvSpPr>
              <p:nvPr/>
            </p:nvSpPr>
            <p:spPr>
              <a:xfrm>
                <a:off x="5105400" y="5029200"/>
                <a:ext cx="3886200" cy="954107"/>
              </a:xfrm>
              <a:prstGeom prst="rect">
                <a:avLst/>
              </a:prstGeom>
              <a:blipFill rotWithShape="1">
                <a:blip r:embed="rId4"/>
                <a:stretch>
                  <a:fillRect l="-471" t="-637" b="-5096"/>
                </a:stretch>
              </a:blipFill>
            </p:spPr>
            <p:txBody>
              <a:bodyPr/>
              <a:lstStyle/>
              <a:p>
                <a:r>
                  <a:rPr lang="en-US">
                    <a:noFill/>
                  </a:rPr>
                  <a:t> </a:t>
                </a:r>
              </a:p>
            </p:txBody>
          </p:sp>
        </mc:Fallback>
      </mc:AlternateContent>
    </p:spTree>
    <p:extLst>
      <p:ext uri="{BB962C8B-B14F-4D97-AF65-F5344CB8AC3E}">
        <p14:creationId xmlns:p14="http://schemas.microsoft.com/office/powerpoint/2010/main" val="2907582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914400" y="1219200"/>
                <a:ext cx="7772400" cy="5410200"/>
              </a:xfrm>
            </p:spPr>
            <p:txBody>
              <a:bodyPr>
                <a:noAutofit/>
              </a:bodyPr>
              <a:lstStyle/>
              <a:p>
                <a:r>
                  <a:rPr lang="en-US" sz="2000" dirty="0"/>
                  <a:t>Common switching converters</a:t>
                </a:r>
              </a:p>
              <a:p>
                <a:pPr lvl="1"/>
                <a:r>
                  <a:rPr lang="en-US" sz="2000" dirty="0"/>
                  <a:t>To better describe the </a:t>
                </a:r>
                <a:r>
                  <a:rPr lang="en-US" sz="2000" dirty="0" smtClean="0"/>
                  <a:t>operation </a:t>
                </a:r>
                <a:r>
                  <a:rPr lang="en-US" sz="2000" dirty="0"/>
                  <a:t>for switching converter let’s use the buck converter as an </a:t>
                </a:r>
                <a:r>
                  <a:rPr lang="en-US" sz="2000" dirty="0" smtClean="0"/>
                  <a:t>example</a:t>
                </a:r>
              </a:p>
              <a:p>
                <a:pPr marL="320040" lvl="1" indent="0">
                  <a:buNone/>
                </a:pPr>
                <a:endParaRPr lang="en-US" sz="2000" dirty="0"/>
              </a:p>
              <a:p>
                <a:pPr lvl="1"/>
                <a:endParaRPr lang="en-US" sz="2000" dirty="0"/>
              </a:p>
              <a:p>
                <a:pPr lvl="2"/>
                <a:endParaRPr lang="en-US" sz="1800" dirty="0"/>
              </a:p>
              <a:p>
                <a:pPr marL="594360" lvl="2" indent="0">
                  <a:buNone/>
                </a:pPr>
                <a:endParaRPr lang="en-US" sz="1800" dirty="0"/>
              </a:p>
              <a:p>
                <a:pPr lvl="2"/>
                <a:endParaRPr lang="en-US" sz="1800" dirty="0"/>
              </a:p>
              <a:p>
                <a:pPr lvl="2"/>
                <a:endParaRPr lang="en-US" sz="1800" dirty="0"/>
              </a:p>
              <a:p>
                <a:pPr lvl="2"/>
                <a:endParaRPr lang="en-US" sz="1800" dirty="0"/>
              </a:p>
              <a:p>
                <a:pPr lvl="2"/>
                <a:endParaRPr lang="en-US" sz="1800" dirty="0"/>
              </a:p>
              <a:p>
                <a:pPr lvl="2"/>
                <a:r>
                  <a:rPr lang="en-US" sz="2000" dirty="0"/>
                  <a:t>Note the drive circuit, this is what the IC is </a:t>
                </a:r>
              </a:p>
              <a:p>
                <a:pPr lvl="2"/>
                <a:r>
                  <a:rPr lang="en-US" sz="2000" dirty="0"/>
                  <a:t>For simplicity’s sake let’s disregard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𝐿</m:t>
                        </m:r>
                      </m:sub>
                    </m:sSub>
                  </m:oMath>
                </a14:m>
                <a:r>
                  <a:rPr lang="en-US" sz="2000" dirty="0"/>
                  <a:t> and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𝐶</m:t>
                        </m:r>
                      </m:sub>
                    </m:sSub>
                  </m:oMath>
                </a14:m>
                <a:r>
                  <a:rPr lang="en-US" sz="2000" dirty="0"/>
                  <a:t>, the internal resistance of the inductor and capacitor</a:t>
                </a:r>
              </a:p>
              <a:p>
                <a:pPr lvl="2"/>
                <a:r>
                  <a:rPr lang="en-US" sz="2000" dirty="0"/>
                  <a:t>We will mainly focus on the effect switching on the current flow of the circuit and the stresses on the transistor and diode </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914400" y="1219200"/>
                <a:ext cx="7772400" cy="5410200"/>
              </a:xfrm>
              <a:blipFill rotWithShape="1">
                <a:blip r:embed="rId3"/>
                <a:stretch>
                  <a:fillRect l="-627" t="-563" r="-1020" b="-3266"/>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71712"/>
            <a:ext cx="5866133"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857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0" y="1524000"/>
                <a:ext cx="7772400" cy="5257800"/>
              </a:xfrm>
            </p:spPr>
            <p:txBody>
              <a:bodyPr>
                <a:normAutofit fontScale="92500" lnSpcReduction="10000"/>
              </a:bodyPr>
              <a:lstStyle/>
              <a:p>
                <a:r>
                  <a:rPr lang="en-US" sz="2400" dirty="0"/>
                  <a:t>Common switching </a:t>
                </a:r>
                <a:r>
                  <a:rPr lang="en-US" sz="2400" dirty="0" smtClean="0"/>
                  <a:t>converters - buck</a:t>
                </a:r>
              </a:p>
              <a:p>
                <a:pPr lvl="1"/>
                <a:r>
                  <a:rPr lang="en-US" dirty="0"/>
                  <a:t>During operation, the </a:t>
                </a:r>
                <a:r>
                  <a:rPr lang="en-US" dirty="0" smtClean="0"/>
                  <a:t>buck</a:t>
                </a:r>
                <a:br>
                  <a:rPr lang="en-US" dirty="0" smtClean="0"/>
                </a:br>
                <a:r>
                  <a:rPr lang="en-US" dirty="0" smtClean="0"/>
                  <a:t> </a:t>
                </a:r>
                <a:r>
                  <a:rPr lang="en-US" dirty="0"/>
                  <a:t>converter functions </a:t>
                </a:r>
                <a:r>
                  <a:rPr lang="en-US" dirty="0" smtClean="0"/>
                  <a:t>differently</a:t>
                </a:r>
                <a:br>
                  <a:rPr lang="en-US" dirty="0" smtClean="0"/>
                </a:br>
                <a:r>
                  <a:rPr lang="en-US" dirty="0" smtClean="0"/>
                  <a:t> </a:t>
                </a:r>
                <a:r>
                  <a:rPr lang="en-US" dirty="0"/>
                  <a:t>depending on the switch</a:t>
                </a:r>
              </a:p>
              <a:p>
                <a:pPr lvl="2"/>
                <a:r>
                  <a:rPr lang="en-US" sz="2400" dirty="0"/>
                  <a:t>On state</a:t>
                </a:r>
              </a:p>
              <a:p>
                <a:pPr lvl="3"/>
                <a:r>
                  <a:rPr lang="en-US" dirty="0"/>
                  <a:t>Current flows through the transistor </a:t>
                </a:r>
                <a:r>
                  <a:rPr lang="en-US" dirty="0" smtClean="0"/>
                  <a:t/>
                </a:r>
                <a:br>
                  <a:rPr lang="en-US" dirty="0" smtClean="0"/>
                </a:br>
                <a:r>
                  <a:rPr lang="en-US" dirty="0" smtClean="0"/>
                  <a:t>but </a:t>
                </a:r>
                <a:r>
                  <a:rPr lang="en-US" dirty="0"/>
                  <a:t>reverse bias prevents current </a:t>
                </a:r>
                <a:r>
                  <a:rPr lang="en-US" dirty="0" smtClean="0"/>
                  <a:t/>
                </a:r>
                <a:br>
                  <a:rPr lang="en-US" dirty="0" smtClean="0"/>
                </a:br>
                <a:r>
                  <a:rPr lang="en-US" dirty="0" smtClean="0"/>
                  <a:t>flow </a:t>
                </a:r>
                <a:r>
                  <a:rPr lang="en-US" dirty="0"/>
                  <a:t>through the diode</a:t>
                </a:r>
              </a:p>
              <a:p>
                <a:pPr lvl="3"/>
                <a:r>
                  <a:rPr lang="en-US" dirty="0"/>
                  <a:t>Inductor begins to charge and a </a:t>
                </a:r>
                <a:r>
                  <a:rPr lang="en-US" dirty="0" smtClean="0"/>
                  <a:t/>
                </a:r>
                <a:br>
                  <a:rPr lang="en-US" dirty="0" smtClean="0"/>
                </a:br>
                <a:r>
                  <a:rPr lang="en-US" dirty="0" smtClean="0"/>
                  <a:t>smaller </a:t>
                </a:r>
                <a:r>
                  <a:rPr lang="en-US" dirty="0"/>
                  <a:t>current becomes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𝑙𝑜𝑎𝑑</m:t>
                        </m:r>
                      </m:sub>
                    </m:sSub>
                  </m:oMath>
                </a14:m>
                <a:endParaRPr lang="en-US" dirty="0"/>
              </a:p>
              <a:p>
                <a:pPr lvl="2"/>
                <a:r>
                  <a:rPr lang="en-US" sz="2400" dirty="0"/>
                  <a:t>Off state</a:t>
                </a:r>
              </a:p>
              <a:p>
                <a:pPr lvl="3"/>
                <a:r>
                  <a:rPr lang="en-US" dirty="0"/>
                  <a:t>Switch opens and the inductor </a:t>
                </a:r>
                <a:r>
                  <a:rPr lang="en-US" dirty="0" smtClean="0"/>
                  <a:t/>
                </a:r>
                <a:br>
                  <a:rPr lang="en-US" dirty="0" smtClean="0"/>
                </a:br>
                <a:r>
                  <a:rPr lang="en-US" dirty="0" smtClean="0"/>
                  <a:t>starts </a:t>
                </a:r>
                <a:r>
                  <a:rPr lang="en-US" dirty="0"/>
                  <a:t>discharging as the only power </a:t>
                </a:r>
                <a:r>
                  <a:rPr lang="en-US" dirty="0" smtClean="0"/>
                  <a:t>source</a:t>
                </a:r>
              </a:p>
              <a:p>
                <a:pPr lvl="2"/>
                <a:r>
                  <a:rPr lang="en-US" dirty="0" smtClean="0"/>
                  <a:t>This on-off state will determine the “mode” the converter operate in</a:t>
                </a:r>
                <a:endParaRPr lang="en-US" dirty="0"/>
              </a:p>
              <a:p>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0" y="1524000"/>
                <a:ext cx="7772400" cy="5257800"/>
              </a:xfrm>
              <a:blipFill rotWithShape="1">
                <a:blip r:embed="rId3"/>
                <a:stretch>
                  <a:fillRect l="-863" t="-139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pic>
        <p:nvPicPr>
          <p:cNvPr id="3074" name="Picture 2" descr="http://upload.wikimedia.org/wikipedia/commons/thumb/5/52/Buck_operating.svg/320px-Buck_operating.svg.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1543" t="8007" r="11060" b="50000"/>
          <a:stretch/>
        </p:blipFill>
        <p:spPr bwMode="auto">
          <a:xfrm>
            <a:off x="5023262" y="1881187"/>
            <a:ext cx="3703713" cy="1419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5/52/Buck_operating.svg/320px-Buck_operating.svg.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2042" t="58599" r="10563"/>
          <a:stretch/>
        </p:blipFill>
        <p:spPr bwMode="auto">
          <a:xfrm>
            <a:off x="5096414" y="4114800"/>
            <a:ext cx="3630561"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124200"/>
            <a:ext cx="1219200" cy="307777"/>
          </a:xfrm>
          <a:prstGeom prst="rect">
            <a:avLst/>
          </a:prstGeom>
          <a:noFill/>
        </p:spPr>
        <p:txBody>
          <a:bodyPr wrap="square" rtlCol="0">
            <a:spAutoFit/>
          </a:bodyPr>
          <a:lstStyle/>
          <a:p>
            <a:r>
              <a:rPr lang="en-US" sz="1400" dirty="0" smtClean="0"/>
              <a:t>Buck: switch on</a:t>
            </a:r>
            <a:endParaRPr lang="en-US" sz="1400" dirty="0"/>
          </a:p>
        </p:txBody>
      </p:sp>
      <p:sp>
        <p:nvSpPr>
          <p:cNvPr id="11" name="TextBox 10"/>
          <p:cNvSpPr txBox="1"/>
          <p:nvPr/>
        </p:nvSpPr>
        <p:spPr>
          <a:xfrm>
            <a:off x="6400800" y="5421868"/>
            <a:ext cx="1524000" cy="307777"/>
          </a:xfrm>
          <a:prstGeom prst="rect">
            <a:avLst/>
          </a:prstGeom>
          <a:noFill/>
        </p:spPr>
        <p:txBody>
          <a:bodyPr wrap="square" rtlCol="0">
            <a:spAutoFit/>
          </a:bodyPr>
          <a:lstStyle/>
          <a:p>
            <a:r>
              <a:rPr lang="en-US" sz="1400" dirty="0" smtClean="0"/>
              <a:t>Buck: switch off</a:t>
            </a:r>
            <a:endParaRPr lang="en-US" sz="1400" dirty="0"/>
          </a:p>
        </p:txBody>
      </p:sp>
      <p:sp>
        <p:nvSpPr>
          <p:cNvPr id="6" name="Right Arrow 5"/>
          <p:cNvSpPr/>
          <p:nvPr/>
        </p:nvSpPr>
        <p:spPr>
          <a:xfrm>
            <a:off x="6400800" y="1600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1752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543800" y="4038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61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 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Exam made it clear I needed to review some basics:</a:t>
            </a:r>
          </a:p>
          <a:p>
            <a:pPr lvl="1"/>
            <a:r>
              <a:rPr lang="en-US" dirty="0" smtClean="0"/>
              <a:t>V=IR</a:t>
            </a:r>
          </a:p>
          <a:p>
            <a:pPr lvl="1"/>
            <a:r>
              <a:rPr lang="en-US" dirty="0" smtClean="0"/>
              <a:t>P=I</a:t>
            </a:r>
            <a:r>
              <a:rPr lang="en-US" baseline="30000" dirty="0" smtClean="0"/>
              <a:t>2</a:t>
            </a:r>
            <a:r>
              <a:rPr lang="en-US" dirty="0" smtClean="0"/>
              <a:t>R and P=VI</a:t>
            </a:r>
          </a:p>
          <a:p>
            <a:pPr lvl="2"/>
            <a:r>
              <a:rPr lang="en-US" dirty="0" smtClean="0"/>
              <a:t>What if I just have V and R?</a:t>
            </a:r>
          </a:p>
          <a:p>
            <a:pPr lvl="1"/>
            <a:r>
              <a:rPr lang="en-US" dirty="0" smtClean="0"/>
              <a:t>Review question</a:t>
            </a:r>
          </a:p>
          <a:p>
            <a:pPr lvl="2"/>
            <a:r>
              <a:rPr lang="en-US" dirty="0" smtClean="0"/>
              <a:t>What is the voltage</a:t>
            </a:r>
            <a:br>
              <a:rPr lang="en-US" dirty="0" smtClean="0"/>
            </a:br>
            <a:r>
              <a:rPr lang="en-US" dirty="0" smtClean="0"/>
              <a:t>drop across the resistor</a:t>
            </a:r>
            <a:br>
              <a:rPr lang="en-US" dirty="0" smtClean="0"/>
            </a:br>
            <a:r>
              <a:rPr lang="en-US" dirty="0" smtClean="0"/>
              <a:t>that has .1A flowing </a:t>
            </a:r>
            <a:br>
              <a:rPr lang="en-US" dirty="0" smtClean="0"/>
            </a:br>
            <a:r>
              <a:rPr lang="en-US" dirty="0" smtClean="0"/>
              <a:t>through it?</a:t>
            </a:r>
            <a:br>
              <a:rPr lang="en-US" dirty="0" smtClean="0"/>
            </a:br>
            <a:r>
              <a:rPr lang="en-US" dirty="0" smtClean="0"/>
              <a:t>The 10A resistor?</a:t>
            </a:r>
          </a:p>
          <a:p>
            <a:pPr lvl="2"/>
            <a:r>
              <a:rPr lang="en-US" dirty="0" smtClean="0"/>
              <a:t>How much power is lost</a:t>
            </a:r>
            <a:br>
              <a:rPr lang="en-US" dirty="0" smtClean="0"/>
            </a:br>
            <a:r>
              <a:rPr lang="en-US" dirty="0" smtClean="0"/>
              <a:t>in the bottom resistor?</a:t>
            </a:r>
          </a:p>
          <a:p>
            <a:pPr lvl="2"/>
            <a:endParaRPr lang="en-US" dirty="0"/>
          </a:p>
        </p:txBody>
      </p:sp>
      <p:pic>
        <p:nvPicPr>
          <p:cNvPr id="4" name="Picture 2" descr="https://sphotos-b.xx.fbcdn.net/hphotos-ash4/424071_386680448008826_19664728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2380365" cy="316338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343400" y="4224646"/>
            <a:ext cx="1734225" cy="2252354"/>
            <a:chOff x="4343538" y="4000483"/>
            <a:chExt cx="1734225" cy="2252354"/>
          </a:xfrm>
        </p:grpSpPr>
        <p:sp>
          <p:nvSpPr>
            <p:cNvPr id="5" name="Freeform 4"/>
            <p:cNvSpPr/>
            <p:nvPr/>
          </p:nvSpPr>
          <p:spPr>
            <a:xfrm>
              <a:off x="4931764" y="4766872"/>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84098" y="5541819"/>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86400" y="4781863"/>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a:grpSpLocks/>
            </p:cNvGrpSpPr>
            <p:nvPr/>
          </p:nvGrpSpPr>
          <p:grpSpPr bwMode="auto">
            <a:xfrm>
              <a:off x="5128743" y="6029000"/>
              <a:ext cx="238125" cy="223837"/>
              <a:chOff x="2188" y="8693"/>
              <a:chExt cx="374" cy="353"/>
            </a:xfrm>
          </p:grpSpPr>
          <p:cxnSp>
            <p:nvCxnSpPr>
              <p:cNvPr id="1028" name="AutoShape 4"/>
              <p:cNvCxnSpPr>
                <a:cxnSpLocks noChangeShapeType="1"/>
              </p:cNvCxnSpPr>
              <p:nvPr/>
            </p:nvCxnSpPr>
            <p:spPr bwMode="auto">
              <a:xfrm>
                <a:off x="2188" y="8920"/>
                <a:ext cx="374"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029" name="AutoShape 5"/>
              <p:cNvCxnSpPr>
                <a:cxnSpLocks noChangeShapeType="1"/>
              </p:cNvCxnSpPr>
              <p:nvPr/>
            </p:nvCxnSpPr>
            <p:spPr bwMode="auto">
              <a:xfrm>
                <a:off x="2258" y="8985"/>
                <a:ext cx="225"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030" name="AutoShape 6"/>
              <p:cNvCxnSpPr>
                <a:cxnSpLocks noChangeShapeType="1"/>
              </p:cNvCxnSpPr>
              <p:nvPr/>
            </p:nvCxnSpPr>
            <p:spPr bwMode="auto">
              <a:xfrm>
                <a:off x="2318" y="9046"/>
                <a:ext cx="82"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1031" name="AutoShape 7"/>
              <p:cNvCxnSpPr>
                <a:cxnSpLocks noChangeShapeType="1"/>
              </p:cNvCxnSpPr>
              <p:nvPr/>
            </p:nvCxnSpPr>
            <p:spPr bwMode="auto">
              <a:xfrm flipV="1">
                <a:off x="2363" y="8693"/>
                <a:ext cx="1" cy="217"/>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grpSp>
        <p:cxnSp>
          <p:nvCxnSpPr>
            <p:cNvPr id="10" name="Straight Connector 9"/>
            <p:cNvCxnSpPr/>
            <p:nvPr/>
          </p:nvCxnSpPr>
          <p:spPr>
            <a:xfrm>
              <a:off x="4980482" y="5261548"/>
              <a:ext cx="283241" cy="28027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0"/>
            </p:cNvCxnSpPr>
            <p:nvPr/>
          </p:nvCxnSpPr>
          <p:spPr>
            <a:xfrm flipH="1">
              <a:off x="5259049" y="5276539"/>
              <a:ext cx="276069" cy="2652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8"/>
            <p:cNvGrpSpPr>
              <a:grpSpLocks/>
            </p:cNvGrpSpPr>
            <p:nvPr/>
          </p:nvGrpSpPr>
          <p:grpSpPr bwMode="auto">
            <a:xfrm>
              <a:off x="4910892" y="4342212"/>
              <a:ext cx="184150" cy="427038"/>
              <a:chOff x="1599" y="8310"/>
              <a:chExt cx="290" cy="673"/>
            </a:xfrm>
          </p:grpSpPr>
          <p:sp>
            <p:nvSpPr>
              <p:cNvPr id="17" name="AutoShape 9"/>
              <p:cNvSpPr>
                <a:spLocks noChangeArrowheads="1"/>
              </p:cNvSpPr>
              <p:nvPr/>
            </p:nvSpPr>
            <p:spPr bwMode="auto">
              <a:xfrm>
                <a:off x="1599" y="8310"/>
                <a:ext cx="290" cy="290"/>
              </a:xfrm>
              <a:prstGeom prst="triangle">
                <a:avLst>
                  <a:gd name="adj" fmla="val 50000"/>
                </a:avLst>
              </a:prstGeom>
              <a:solidFill>
                <a:srgbClr val="FFFFFF"/>
              </a:solidFill>
              <a:ln w="2857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0"/>
              <p:cNvSpPr>
                <a:spLocks noChangeShapeType="1"/>
              </p:cNvSpPr>
              <p:nvPr/>
            </p:nvSpPr>
            <p:spPr bwMode="auto">
              <a:xfrm>
                <a:off x="1743" y="8600"/>
                <a:ext cx="1" cy="38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8"/>
            <p:cNvGrpSpPr>
              <a:grpSpLocks/>
            </p:cNvGrpSpPr>
            <p:nvPr/>
          </p:nvGrpSpPr>
          <p:grpSpPr bwMode="auto">
            <a:xfrm>
              <a:off x="5471410" y="4362320"/>
              <a:ext cx="184150" cy="427038"/>
              <a:chOff x="1599" y="8310"/>
              <a:chExt cx="290" cy="673"/>
            </a:xfrm>
          </p:grpSpPr>
          <p:sp>
            <p:nvSpPr>
              <p:cNvPr id="25" name="AutoShape 9"/>
              <p:cNvSpPr>
                <a:spLocks noChangeArrowheads="1"/>
              </p:cNvSpPr>
              <p:nvPr/>
            </p:nvSpPr>
            <p:spPr bwMode="auto">
              <a:xfrm>
                <a:off x="1599" y="8310"/>
                <a:ext cx="290" cy="290"/>
              </a:xfrm>
              <a:prstGeom prst="triangle">
                <a:avLst>
                  <a:gd name="adj" fmla="val 50000"/>
                </a:avLst>
              </a:prstGeom>
              <a:solidFill>
                <a:srgbClr val="FFFFFF"/>
              </a:solidFill>
              <a:ln w="2857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10"/>
              <p:cNvSpPr>
                <a:spLocks noChangeShapeType="1"/>
              </p:cNvSpPr>
              <p:nvPr/>
            </p:nvSpPr>
            <p:spPr bwMode="auto">
              <a:xfrm>
                <a:off x="1743" y="8600"/>
                <a:ext cx="1" cy="38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4343538" y="4764374"/>
              <a:ext cx="609462" cy="369332"/>
            </a:xfrm>
            <a:prstGeom prst="rect">
              <a:avLst/>
            </a:prstGeom>
            <a:noFill/>
          </p:spPr>
          <p:txBody>
            <a:bodyPr wrap="none" rtlCol="0">
              <a:spAutoFit/>
            </a:bodyPr>
            <a:lstStyle/>
            <a:p>
              <a:r>
                <a:rPr lang="en-US" dirty="0" smtClean="0"/>
                <a:t>0.1A</a:t>
              </a:r>
              <a:endParaRPr lang="en-US" dirty="0"/>
            </a:p>
          </p:txBody>
        </p:sp>
        <p:sp>
          <p:nvSpPr>
            <p:cNvPr id="28" name="TextBox 27"/>
            <p:cNvSpPr txBox="1"/>
            <p:nvPr/>
          </p:nvSpPr>
          <p:spPr>
            <a:xfrm>
              <a:off x="4434418" y="5602661"/>
              <a:ext cx="747320" cy="369332"/>
            </a:xfrm>
            <a:prstGeom prst="rect">
              <a:avLst/>
            </a:prstGeom>
            <a:noFill/>
          </p:spPr>
          <p:txBody>
            <a:bodyPr wrap="none" rtlCol="0">
              <a:spAutoFit/>
            </a:bodyPr>
            <a:lstStyle/>
            <a:p>
              <a:r>
                <a:rPr lang="en-US" dirty="0" smtClean="0"/>
                <a:t>0.05</a:t>
              </a:r>
              <a:r>
                <a:rPr lang="el-GR" dirty="0" smtClean="0"/>
                <a:t>Ω</a:t>
              </a:r>
              <a:endParaRPr lang="en-US" dirty="0"/>
            </a:p>
          </p:txBody>
        </p:sp>
        <p:sp>
          <p:nvSpPr>
            <p:cNvPr id="29" name="TextBox 28"/>
            <p:cNvSpPr txBox="1"/>
            <p:nvPr/>
          </p:nvSpPr>
          <p:spPr>
            <a:xfrm>
              <a:off x="5526009" y="4844535"/>
              <a:ext cx="551754" cy="369332"/>
            </a:xfrm>
            <a:prstGeom prst="rect">
              <a:avLst/>
            </a:prstGeom>
            <a:noFill/>
          </p:spPr>
          <p:txBody>
            <a:bodyPr wrap="none" rtlCol="0">
              <a:spAutoFit/>
            </a:bodyPr>
            <a:lstStyle/>
            <a:p>
              <a:r>
                <a:rPr lang="en-US" dirty="0" smtClean="0"/>
                <a:t>10A</a:t>
              </a:r>
              <a:endParaRPr lang="en-US" dirty="0"/>
            </a:p>
          </p:txBody>
        </p:sp>
        <p:sp>
          <p:nvSpPr>
            <p:cNvPr id="30" name="TextBox 29"/>
            <p:cNvSpPr txBox="1"/>
            <p:nvPr/>
          </p:nvSpPr>
          <p:spPr>
            <a:xfrm>
              <a:off x="4697601" y="4000483"/>
              <a:ext cx="607859" cy="369332"/>
            </a:xfrm>
            <a:prstGeom prst="rect">
              <a:avLst/>
            </a:prstGeom>
            <a:noFill/>
          </p:spPr>
          <p:txBody>
            <a:bodyPr wrap="none" rtlCol="0">
              <a:spAutoFit/>
            </a:bodyPr>
            <a:lstStyle/>
            <a:p>
              <a:r>
                <a:rPr lang="en-US" dirty="0" smtClean="0"/>
                <a:t>3.3V</a:t>
              </a:r>
              <a:endParaRPr lang="en-US" dirty="0"/>
            </a:p>
          </p:txBody>
        </p:sp>
        <p:sp>
          <p:nvSpPr>
            <p:cNvPr id="31" name="TextBox 30"/>
            <p:cNvSpPr txBox="1"/>
            <p:nvPr/>
          </p:nvSpPr>
          <p:spPr>
            <a:xfrm>
              <a:off x="5361548" y="4001091"/>
              <a:ext cx="550151" cy="369332"/>
            </a:xfrm>
            <a:prstGeom prst="rect">
              <a:avLst/>
            </a:prstGeom>
            <a:noFill/>
          </p:spPr>
          <p:txBody>
            <a:bodyPr wrap="none" rtlCol="0">
              <a:spAutoFit/>
            </a:bodyPr>
            <a:lstStyle/>
            <a:p>
              <a:r>
                <a:rPr lang="en-US" dirty="0" smtClean="0"/>
                <a:t>12V</a:t>
              </a:r>
              <a:endParaRPr lang="en-US" dirty="0"/>
            </a:p>
          </p:txBody>
        </p:sp>
      </p:grpSp>
    </p:spTree>
    <p:extLst>
      <p:ext uri="{BB962C8B-B14F-4D97-AF65-F5344CB8AC3E}">
        <p14:creationId xmlns:p14="http://schemas.microsoft.com/office/powerpoint/2010/main" val="7347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a:t>
            </a:r>
            <a:r>
              <a:rPr lang="en-US" sz="3600" dirty="0" smtClean="0"/>
              <a:t>– Switching Converters</a:t>
            </a:r>
            <a:endParaRPr lang="en-US" sz="3600" dirty="0"/>
          </a:p>
        </p:txBody>
      </p:sp>
      <p:sp>
        <p:nvSpPr>
          <p:cNvPr id="6" name="Content Placeholder 5"/>
          <p:cNvSpPr>
            <a:spLocks noGrp="1"/>
          </p:cNvSpPr>
          <p:nvPr>
            <p:ph sz="quarter" idx="1"/>
          </p:nvPr>
        </p:nvSpPr>
        <p:spPr>
          <a:xfrm>
            <a:off x="914400" y="1447800"/>
            <a:ext cx="7772400" cy="5181600"/>
          </a:xfrm>
        </p:spPr>
        <p:txBody>
          <a:bodyPr>
            <a:normAutofit fontScale="92500" lnSpcReduction="20000"/>
          </a:bodyPr>
          <a:lstStyle/>
          <a:p>
            <a:r>
              <a:rPr lang="en-US" sz="2800" dirty="0"/>
              <a:t>Common switching converters</a:t>
            </a:r>
          </a:p>
          <a:p>
            <a:pPr lvl="1"/>
            <a:r>
              <a:rPr lang="en-US" dirty="0"/>
              <a:t>In switching converters, load current and voltage is largely determined by the operation of transistor switching</a:t>
            </a:r>
          </a:p>
          <a:p>
            <a:pPr lvl="2"/>
            <a:r>
              <a:rPr lang="en-US" sz="2400" dirty="0"/>
              <a:t>The duty cycle of the switching will determine the mode each converter operate at various loads</a:t>
            </a:r>
          </a:p>
          <a:p>
            <a:pPr lvl="3"/>
            <a:r>
              <a:rPr lang="en-US" dirty="0"/>
              <a:t>Continuous Mode</a:t>
            </a:r>
          </a:p>
          <a:p>
            <a:pPr lvl="4"/>
            <a:r>
              <a:rPr lang="en-US" dirty="0"/>
              <a:t>The inductor current will never fall to zero when the switch is off</a:t>
            </a:r>
          </a:p>
          <a:p>
            <a:pPr lvl="4"/>
            <a:r>
              <a:rPr lang="en-US" dirty="0"/>
              <a:t>Smaller current peak during operation</a:t>
            </a:r>
          </a:p>
          <a:p>
            <a:pPr lvl="3"/>
            <a:r>
              <a:rPr lang="en-US" dirty="0"/>
              <a:t>Discontinuous Mode</a:t>
            </a:r>
          </a:p>
          <a:p>
            <a:pPr lvl="4"/>
            <a:r>
              <a:rPr lang="en-US" dirty="0"/>
              <a:t>Inductor current will reach zero before the end of the full duty cycle</a:t>
            </a:r>
          </a:p>
          <a:p>
            <a:pPr lvl="3"/>
            <a:r>
              <a:rPr lang="en-US" dirty="0"/>
              <a:t>Each mode has its advantages and disadvantages depending on the switching converters. </a:t>
            </a:r>
          </a:p>
          <a:p>
            <a:pPr lvl="4"/>
            <a:r>
              <a:rPr lang="en-US" dirty="0"/>
              <a:t>In generally it’s how they change the frequency response.</a:t>
            </a:r>
          </a:p>
          <a:p>
            <a:pPr lvl="2"/>
            <a:endParaRPr lang="en-US" dirty="0"/>
          </a:p>
          <a:p>
            <a:pPr marL="594360" lvl="2" indent="0">
              <a:buNone/>
            </a:pPr>
            <a:endParaRPr lang="en-US" dirty="0"/>
          </a:p>
          <a:p>
            <a:pPr lvl="2"/>
            <a:endParaRPr lang="en-US" dirty="0"/>
          </a:p>
          <a:p>
            <a:endParaRPr lang="en-US" dirty="0"/>
          </a:p>
        </p:txBody>
      </p:sp>
    </p:spTree>
    <p:extLst>
      <p:ext uri="{BB962C8B-B14F-4D97-AF65-F5344CB8AC3E}">
        <p14:creationId xmlns:p14="http://schemas.microsoft.com/office/powerpoint/2010/main" val="2621116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sp>
        <p:nvSpPr>
          <p:cNvPr id="3" name="Content Placeholder 2"/>
          <p:cNvSpPr>
            <a:spLocks noGrp="1"/>
          </p:cNvSpPr>
          <p:nvPr>
            <p:ph sz="quarter" idx="1"/>
          </p:nvPr>
        </p:nvSpPr>
        <p:spPr>
          <a:xfrm>
            <a:off x="609600" y="15240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5240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10668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converters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619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20922"/>
            <a:ext cx="3429000" cy="351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Content Placeholder 2"/>
              <p:cNvSpPr txBox="1">
                <a:spLocks/>
              </p:cNvSpPr>
              <p:nvPr/>
            </p:nvSpPr>
            <p:spPr>
              <a:xfrm>
                <a:off x="685800" y="5410200"/>
                <a:ext cx="7620000" cy="12192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sz="1800" dirty="0" smtClean="0"/>
                  <a:t>Using buck converter as an example, you can see the pulses with a certain </a:t>
                </a:r>
                <a14:m>
                  <m:oMath xmlns:m="http://schemas.openxmlformats.org/officeDocument/2006/math">
                    <m:sSub>
                      <m:sSubPr>
                        <m:ctrlPr>
                          <a:rPr lang="en-US" sz="1800" i="1" smtClean="0">
                            <a:latin typeface="Cambria Math"/>
                          </a:rPr>
                        </m:ctrlPr>
                      </m:sSubPr>
                      <m:e>
                        <m:r>
                          <a:rPr lang="en-US" sz="1800" b="0" i="1" smtClean="0">
                            <a:latin typeface="Cambria Math"/>
                          </a:rPr>
                          <m:t>𝑇</m:t>
                        </m:r>
                      </m:e>
                      <m:sub>
                        <m:r>
                          <a:rPr lang="en-US" sz="1800" b="0" i="1" smtClean="0">
                            <a:latin typeface="Cambria Math"/>
                          </a:rPr>
                          <m:t>𝑜𝑛</m:t>
                        </m:r>
                      </m:sub>
                    </m:sSub>
                  </m:oMath>
                </a14:m>
                <a:r>
                  <a:rPr lang="en-US" sz="1800" dirty="0" smtClean="0"/>
                  <a:t>/</a:t>
                </a:r>
                <a14:m>
                  <m:oMath xmlns:m="http://schemas.openxmlformats.org/officeDocument/2006/math">
                    <m:sSub>
                      <m:sSubPr>
                        <m:ctrlPr>
                          <a:rPr lang="en-US" sz="1800" i="1" dirty="0" smtClean="0">
                            <a:latin typeface="Cambria Math"/>
                          </a:rPr>
                        </m:ctrlPr>
                      </m:sSubPr>
                      <m:e>
                        <m:r>
                          <a:rPr lang="en-US" sz="1800" b="0" i="1" dirty="0" smtClean="0">
                            <a:latin typeface="Cambria Math"/>
                          </a:rPr>
                          <m:t>𝑇</m:t>
                        </m:r>
                      </m:e>
                      <m:sub>
                        <m:r>
                          <a:rPr lang="en-US" sz="1800" b="0" i="1" dirty="0" smtClean="0">
                            <a:latin typeface="Cambria Math"/>
                          </a:rPr>
                          <m:t>𝑂𝐹𝐹</m:t>
                        </m:r>
                      </m:sub>
                    </m:sSub>
                  </m:oMath>
                </a14:m>
                <a:r>
                  <a:rPr lang="en-US" sz="1800" dirty="0" smtClean="0"/>
                  <a:t>. This is the duty cycle of the transistor switching</a:t>
                </a:r>
              </a:p>
              <a:p>
                <a:pPr lvl="2"/>
                <a:r>
                  <a:rPr lang="en-US" sz="1800" dirty="0" smtClean="0"/>
                  <a:t>When the transistor is on it also creates a reverse bias voltage (</a:t>
                </a:r>
                <a14:m>
                  <m:oMath xmlns:m="http://schemas.openxmlformats.org/officeDocument/2006/math">
                    <m:sSub>
                      <m:sSubPr>
                        <m:ctrlPr>
                          <a:rPr lang="en-US" sz="1800" b="0" i="1" smtClean="0">
                            <a:latin typeface="Cambria Math"/>
                          </a:rPr>
                        </m:ctrlPr>
                      </m:sSubPr>
                      <m:e>
                        <m:r>
                          <a:rPr lang="en-US" sz="1800" b="0" i="1" smtClean="0">
                            <a:latin typeface="Cambria Math"/>
                          </a:rPr>
                          <m:t>𝑉</m:t>
                        </m:r>
                      </m:e>
                      <m:sub>
                        <m:r>
                          <a:rPr lang="en-US" sz="1800" b="0" i="1" smtClean="0">
                            <a:latin typeface="Cambria Math"/>
                          </a:rPr>
                          <m:t>𝐶</m:t>
                        </m:r>
                        <m:r>
                          <a:rPr lang="en-US" sz="1800" b="0" i="1" smtClean="0">
                            <a:latin typeface="Cambria Math"/>
                          </a:rPr>
                          <m:t>−</m:t>
                        </m:r>
                        <m:r>
                          <a:rPr lang="en-US" sz="1800" b="0" i="1" smtClean="0">
                            <a:latin typeface="Cambria Math"/>
                          </a:rPr>
                          <m:t>𝑃</m:t>
                        </m:r>
                      </m:sub>
                    </m:sSub>
                  </m:oMath>
                </a14:m>
                <a:r>
                  <a:rPr lang="en-US" sz="1800" dirty="0" smtClean="0"/>
                  <a:t>) across the diode. With a large enough voltage the diode will “breakdown” !</a:t>
                </a:r>
              </a:p>
            </p:txBody>
          </p:sp>
        </mc:Choice>
        <mc:Fallback>
          <p:sp>
            <p:nvSpPr>
              <p:cNvPr id="12" name="Content Placeholder 2"/>
              <p:cNvSpPr txBox="1">
                <a:spLocks noRot="1" noChangeAspect="1" noMove="1" noResize="1" noEditPoints="1" noAdjustHandles="1" noChangeArrowheads="1" noChangeShapeType="1" noTextEdit="1"/>
              </p:cNvSpPr>
              <p:nvPr/>
            </p:nvSpPr>
            <p:spPr>
              <a:xfrm>
                <a:off x="685800" y="5410200"/>
                <a:ext cx="7620000" cy="1219200"/>
              </a:xfrm>
              <a:prstGeom prst="rect">
                <a:avLst/>
              </a:prstGeom>
              <a:blipFill rotWithShape="1">
                <a:blip r:embed="rId5"/>
                <a:stretch>
                  <a:fillRect t="-2500" b="-31500"/>
                </a:stretch>
              </a:blipFill>
            </p:spPr>
            <p:txBody>
              <a:bodyPr/>
              <a:lstStyle/>
              <a:p>
                <a:r>
                  <a:rPr lang="en-US">
                    <a:noFill/>
                  </a:rPr>
                  <a:t> </a:t>
                </a:r>
              </a:p>
            </p:txBody>
          </p:sp>
        </mc:Fallback>
      </mc:AlternateContent>
      <p:sp>
        <p:nvSpPr>
          <p:cNvPr id="10" name="Rectangle 9"/>
          <p:cNvSpPr/>
          <p:nvPr/>
        </p:nvSpPr>
        <p:spPr>
          <a:xfrm>
            <a:off x="533400" y="4114800"/>
            <a:ext cx="3352800"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9600" y="4229100"/>
            <a:ext cx="3429000" cy="762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4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sp>
        <p:nvSpPr>
          <p:cNvPr id="3" name="Content Placeholder 2"/>
          <p:cNvSpPr>
            <a:spLocks noGrp="1"/>
          </p:cNvSpPr>
          <p:nvPr>
            <p:ph sz="quarter" idx="1"/>
          </p:nvPr>
        </p:nvSpPr>
        <p:spPr>
          <a:xfrm>
            <a:off x="609600" y="16764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6764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12192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a:t>
            </a:r>
            <a:r>
              <a:rPr lang="en-US" sz="2800" dirty="0" smtClean="0"/>
              <a:t>converters</a:t>
            </a: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3619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556" y="2073322"/>
            <a:ext cx="3234044" cy="33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Content Placeholder 2"/>
              <p:cNvSpPr txBox="1">
                <a:spLocks/>
              </p:cNvSpPr>
              <p:nvPr/>
            </p:nvSpPr>
            <p:spPr>
              <a:xfrm>
                <a:off x="685800" y="5410201"/>
                <a:ext cx="7620000" cy="1066799"/>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dirty="0" smtClean="0"/>
                  <a:t>As the switch is on there is current flow </a:t>
                </a:r>
                <a14:m>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𝑄</m:t>
                        </m:r>
                      </m:sub>
                    </m:sSub>
                  </m:oMath>
                </a14:m>
                <a:r>
                  <a:rPr lang="en-US" dirty="0" smtClean="0"/>
                  <a:t> through the transistor </a:t>
                </a:r>
              </a:p>
              <a:p>
                <a:pPr lvl="3"/>
                <a:r>
                  <a:rPr lang="en-US" dirty="0" smtClean="0"/>
                  <a:t>Current is a ramp because of the inductor</a:t>
                </a:r>
              </a:p>
              <a:p>
                <a:pPr lvl="3"/>
                <a:r>
                  <a:rPr lang="en-US" dirty="0"/>
                  <a:t>High </a:t>
                </a:r>
                <a14:m>
                  <m:oMath xmlns:m="http://schemas.openxmlformats.org/officeDocument/2006/math">
                    <m:sSub>
                      <m:sSubPr>
                        <m:ctrlPr>
                          <a:rPr lang="en-US" i="1">
                            <a:latin typeface="Cambria Math"/>
                          </a:rPr>
                        </m:ctrlPr>
                      </m:sSubPr>
                      <m:e>
                        <m:r>
                          <a:rPr lang="en-US" b="0" i="1">
                            <a:latin typeface="Cambria Math"/>
                          </a:rPr>
                          <m:t>𝐼</m:t>
                        </m:r>
                      </m:e>
                      <m:sub>
                        <m:r>
                          <a:rPr lang="en-US" b="0" i="1">
                            <a:latin typeface="Cambria Math"/>
                          </a:rPr>
                          <m:t>𝑄</m:t>
                        </m:r>
                      </m:sub>
                    </m:sSub>
                  </m:oMath>
                </a14:m>
                <a:r>
                  <a:rPr lang="en-US" dirty="0"/>
                  <a:t> peak also creates more stress on the </a:t>
                </a:r>
                <a:r>
                  <a:rPr lang="en-US" dirty="0" smtClean="0"/>
                  <a:t>transistor</a:t>
                </a:r>
                <a:endParaRPr lang="en-US"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685800" y="5410201"/>
                <a:ext cx="7620000" cy="1066799"/>
              </a:xfrm>
              <a:prstGeom prst="rect">
                <a:avLst/>
              </a:prstGeom>
              <a:blipFill rotWithShape="1">
                <a:blip r:embed="rId5"/>
                <a:stretch>
                  <a:fillRect t="-571" b="-18286"/>
                </a:stretch>
              </a:blipFill>
            </p:spPr>
            <p:txBody>
              <a:bodyPr/>
              <a:lstStyle/>
              <a:p>
                <a:r>
                  <a:rPr lang="en-US">
                    <a:noFill/>
                  </a:rPr>
                  <a:t> </a:t>
                </a:r>
              </a:p>
            </p:txBody>
          </p:sp>
        </mc:Fallback>
      </mc:AlternateContent>
      <p:sp>
        <p:nvSpPr>
          <p:cNvPr id="10" name="Rectangle 9"/>
          <p:cNvSpPr/>
          <p:nvPr/>
        </p:nvSpPr>
        <p:spPr>
          <a:xfrm>
            <a:off x="762000" y="2105025"/>
            <a:ext cx="3352800"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95825" y="2073322"/>
            <a:ext cx="3152775" cy="7175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064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sp>
        <p:nvSpPr>
          <p:cNvPr id="3" name="Content Placeholder 2"/>
          <p:cNvSpPr>
            <a:spLocks noGrp="1"/>
          </p:cNvSpPr>
          <p:nvPr>
            <p:ph sz="quarter" idx="1"/>
          </p:nvPr>
        </p:nvSpPr>
        <p:spPr>
          <a:xfrm>
            <a:off x="609600" y="16764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6764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12192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a:t>
            </a:r>
            <a:r>
              <a:rPr lang="en-US" sz="2800" dirty="0" smtClean="0"/>
              <a:t>converters</a:t>
            </a: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3619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556" y="2073322"/>
            <a:ext cx="3234044" cy="33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685800" y="5334001"/>
            <a:ext cx="7620000" cy="1371599"/>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dirty="0" smtClean="0"/>
              <a:t>During the off time there is now forward bias current flowing through the diode from inductor discharging</a:t>
            </a:r>
          </a:p>
          <a:p>
            <a:pPr lvl="2"/>
            <a:r>
              <a:rPr lang="en-US" dirty="0" smtClean="0"/>
              <a:t>This is also when the inductor starts discharging so the current starts to ramp down</a:t>
            </a:r>
          </a:p>
        </p:txBody>
      </p:sp>
      <p:sp>
        <p:nvSpPr>
          <p:cNvPr id="10" name="Rectangle 9"/>
          <p:cNvSpPr/>
          <p:nvPr/>
        </p:nvSpPr>
        <p:spPr>
          <a:xfrm>
            <a:off x="685800" y="2743200"/>
            <a:ext cx="3533775" cy="6893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30422" y="2707831"/>
            <a:ext cx="3322953" cy="7211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505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sp>
        <p:nvSpPr>
          <p:cNvPr id="3" name="Content Placeholder 2"/>
          <p:cNvSpPr>
            <a:spLocks noGrp="1"/>
          </p:cNvSpPr>
          <p:nvPr>
            <p:ph sz="quarter" idx="1"/>
          </p:nvPr>
        </p:nvSpPr>
        <p:spPr>
          <a:xfrm>
            <a:off x="609600" y="14478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4478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9906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a:t>
            </a:r>
            <a:r>
              <a:rPr lang="en-US" sz="2800" dirty="0" smtClean="0"/>
              <a:t>converters</a:t>
            </a: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3467100" cy="319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44722"/>
            <a:ext cx="3124200" cy="32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Content Placeholder 2"/>
              <p:cNvSpPr txBox="1">
                <a:spLocks/>
              </p:cNvSpPr>
              <p:nvPr/>
            </p:nvSpPr>
            <p:spPr>
              <a:xfrm>
                <a:off x="685800" y="4953000"/>
                <a:ext cx="7620000" cy="1447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sz="1800" dirty="0" smtClean="0"/>
                  <a:t>The output now has a ripple to it and not desirable for controlling the converter</a:t>
                </a:r>
              </a:p>
              <a:p>
                <a:pPr lvl="3"/>
                <a:r>
                  <a:rPr lang="en-US" sz="1600" dirty="0" smtClean="0"/>
                  <a:t>Instead of </a:t>
                </a:r>
                <a14:m>
                  <m:oMath xmlns:m="http://schemas.openxmlformats.org/officeDocument/2006/math">
                    <m:sSub>
                      <m:sSubPr>
                        <m:ctrlPr>
                          <a:rPr lang="en-US" sz="1600" b="0" i="1" smtClean="0">
                            <a:latin typeface="Cambria Math"/>
                          </a:rPr>
                        </m:ctrlPr>
                      </m:sSubPr>
                      <m:e>
                        <m:r>
                          <a:rPr lang="en-US" sz="1600" b="0" i="1" smtClean="0">
                            <a:latin typeface="Cambria Math"/>
                          </a:rPr>
                          <m:t>𝐼</m:t>
                        </m:r>
                      </m:e>
                      <m:sub>
                        <m:r>
                          <a:rPr lang="en-US" sz="1600" b="0" i="1" smtClean="0">
                            <a:latin typeface="Cambria Math"/>
                          </a:rPr>
                          <m:t>𝑜</m:t>
                        </m:r>
                      </m:sub>
                    </m:sSub>
                    <m:r>
                      <a:rPr lang="en-US" sz="1600" b="0" i="1" smtClean="0">
                        <a:latin typeface="Cambria Math"/>
                      </a:rPr>
                      <m:t>=</m:t>
                    </m:r>
                    <m:sSub>
                      <m:sSubPr>
                        <m:ctrlPr>
                          <a:rPr lang="en-US" sz="1600" b="0" i="1" smtClean="0">
                            <a:latin typeface="Cambria Math"/>
                          </a:rPr>
                        </m:ctrlPr>
                      </m:sSubPr>
                      <m:e>
                        <m:r>
                          <a:rPr lang="en-US" sz="1600" b="0" i="1" smtClean="0">
                            <a:latin typeface="Cambria Math"/>
                          </a:rPr>
                          <m:t>𝐼</m:t>
                        </m:r>
                      </m:e>
                      <m:sub>
                        <m:r>
                          <a:rPr lang="en-US" sz="1600" b="0" i="1" smtClean="0">
                            <a:latin typeface="Cambria Math"/>
                          </a:rPr>
                          <m:t>𝐿</m:t>
                        </m:r>
                      </m:sub>
                    </m:sSub>
                    <m:r>
                      <a:rPr lang="en-US" sz="1600" b="0" i="0" smtClean="0">
                        <a:latin typeface="Cambria Math"/>
                      </a:rPr>
                      <m:t>, </m:t>
                    </m:r>
                    <m:sSub>
                      <m:sSubPr>
                        <m:ctrlPr>
                          <a:rPr lang="en-US" sz="1600" b="0" i="1" smtClean="0">
                            <a:latin typeface="Cambria Math"/>
                          </a:rPr>
                        </m:ctrlPr>
                      </m:sSubPr>
                      <m:e>
                        <m:r>
                          <m:rPr>
                            <m:sty m:val="p"/>
                          </m:rPr>
                          <a:rPr lang="en-US" sz="1600" b="0" i="0" smtClean="0">
                            <a:latin typeface="Cambria Math"/>
                          </a:rPr>
                          <m:t>I</m:t>
                        </m:r>
                      </m:e>
                      <m:sub>
                        <m:r>
                          <m:rPr>
                            <m:sty m:val="p"/>
                          </m:rPr>
                          <a:rPr lang="en-US" sz="1600" b="0" i="0" smtClean="0">
                            <a:latin typeface="Cambria Math"/>
                          </a:rPr>
                          <m:t>o</m:t>
                        </m:r>
                      </m:sub>
                    </m:sSub>
                    <m:r>
                      <a:rPr lang="en-US" sz="1600" b="0" i="0" smtClean="0">
                        <a:latin typeface="Cambria Math"/>
                      </a:rPr>
                      <m:t>=</m:t>
                    </m:r>
                    <m:sSub>
                      <m:sSubPr>
                        <m:ctrlPr>
                          <a:rPr lang="en-US" sz="1600" b="0" i="1" smtClean="0">
                            <a:latin typeface="Cambria Math"/>
                          </a:rPr>
                        </m:ctrlPr>
                      </m:sSubPr>
                      <m:e>
                        <m:r>
                          <m:rPr>
                            <m:sty m:val="p"/>
                          </m:rPr>
                          <a:rPr lang="en-US" sz="1600" b="0" i="0" smtClean="0">
                            <a:latin typeface="Cambria Math"/>
                          </a:rPr>
                          <m:t>I</m:t>
                        </m:r>
                      </m:e>
                      <m:sub>
                        <m:sSub>
                          <m:sSubPr>
                            <m:ctrlPr>
                              <a:rPr lang="en-US" sz="1600" b="0" i="1" smtClean="0">
                                <a:latin typeface="Cambria Math"/>
                              </a:rPr>
                            </m:ctrlPr>
                          </m:sSubPr>
                          <m:e>
                            <m:r>
                              <m:rPr>
                                <m:sty m:val="p"/>
                              </m:rPr>
                              <a:rPr lang="en-US" sz="1600" b="0" i="0" smtClean="0">
                                <a:latin typeface="Cambria Math"/>
                              </a:rPr>
                              <m:t>L</m:t>
                            </m:r>
                          </m:e>
                          <m:sub>
                            <m:r>
                              <m:rPr>
                                <m:sty m:val="p"/>
                              </m:rPr>
                              <a:rPr lang="en-US" sz="1600" b="0" i="0" smtClean="0">
                                <a:latin typeface="Cambria Math"/>
                              </a:rPr>
                              <m:t>avg</m:t>
                            </m:r>
                          </m:sub>
                        </m:sSub>
                      </m:sub>
                    </m:sSub>
                  </m:oMath>
                </a14:m>
                <a:r>
                  <a:rPr lang="en-US" sz="1600" dirty="0" smtClean="0"/>
                  <a:t>, so when the feedback happens the control can read a constant value</a:t>
                </a:r>
              </a:p>
              <a:p>
                <a:pPr lvl="3"/>
                <a:r>
                  <a:rPr lang="en-US" sz="1600" dirty="0" smtClean="0"/>
                  <a:t>From the feedback the switching duty cycle is changed to keep the converter in a particular state.</a:t>
                </a:r>
                <a:endParaRPr lang="en-US" sz="1800" dirty="0" smtClean="0"/>
              </a:p>
            </p:txBody>
          </p:sp>
        </mc:Choice>
        <mc:Fallback>
          <p:sp>
            <p:nvSpPr>
              <p:cNvPr id="12" name="Content Placeholder 2"/>
              <p:cNvSpPr txBox="1">
                <a:spLocks noRot="1" noChangeAspect="1" noMove="1" noResize="1" noEditPoints="1" noAdjustHandles="1" noChangeArrowheads="1" noChangeShapeType="1" noTextEdit="1"/>
              </p:cNvSpPr>
              <p:nvPr/>
            </p:nvSpPr>
            <p:spPr>
              <a:xfrm>
                <a:off x="685800" y="4953000"/>
                <a:ext cx="7620000" cy="1447800"/>
              </a:xfrm>
              <a:prstGeom prst="rect">
                <a:avLst/>
              </a:prstGeom>
              <a:blipFill rotWithShape="1">
                <a:blip r:embed="rId5"/>
                <a:stretch>
                  <a:fillRect t="-2110" r="-560" b="-27426"/>
                </a:stretch>
              </a:blipFill>
            </p:spPr>
            <p:txBody>
              <a:bodyPr/>
              <a:lstStyle/>
              <a:p>
                <a:r>
                  <a:rPr lang="en-US">
                    <a:noFill/>
                  </a:rPr>
                  <a:t> </a:t>
                </a:r>
              </a:p>
            </p:txBody>
          </p:sp>
        </mc:Fallback>
      </mc:AlternateContent>
      <p:sp>
        <p:nvSpPr>
          <p:cNvPr id="10" name="Rectangle 9"/>
          <p:cNvSpPr/>
          <p:nvPr/>
        </p:nvSpPr>
        <p:spPr>
          <a:xfrm>
            <a:off x="609600" y="3239274"/>
            <a:ext cx="3594109" cy="6893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14556" y="3203905"/>
            <a:ext cx="3322953" cy="7211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058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Buck</a:t>
            </a:r>
            <a:endParaRPr lang="en-US" sz="3600" dirty="0"/>
          </a:p>
        </p:txBody>
      </p:sp>
      <p:sp>
        <p:nvSpPr>
          <p:cNvPr id="3" name="Content Placeholder 2"/>
          <p:cNvSpPr>
            <a:spLocks noGrp="1"/>
          </p:cNvSpPr>
          <p:nvPr>
            <p:ph sz="quarter" idx="1"/>
          </p:nvPr>
        </p:nvSpPr>
        <p:spPr>
          <a:xfrm>
            <a:off x="609600" y="14478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4478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9906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converters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3467100" cy="319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44722"/>
            <a:ext cx="3124200" cy="32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Content Placeholder 2"/>
              <p:cNvSpPr txBox="1">
                <a:spLocks/>
              </p:cNvSpPr>
              <p:nvPr/>
            </p:nvSpPr>
            <p:spPr>
              <a:xfrm>
                <a:off x="685800" y="4953000"/>
                <a:ext cx="7620000" cy="1371599"/>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dirty="0" smtClean="0"/>
                  <a:t>For buck converters we want to operate at continuous mode because  </a:t>
                </a: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𝑜</m:t>
                        </m:r>
                      </m:sub>
                    </m:sSub>
                  </m:oMath>
                </a14:m>
                <a:r>
                  <a:rPr lang="en-US" dirty="0" smtClean="0"/>
                  <a:t>only depends on the duty cycle which makes it easier to control</a:t>
                </a:r>
              </a:p>
              <a:p>
                <a:pPr lvl="2"/>
                <a:r>
                  <a:rPr lang="en-US" dirty="0" smtClean="0"/>
                  <a:t>There are many published paper that cover the subject, a good </a:t>
                </a:r>
                <a:r>
                  <a:rPr lang="en-US" dirty="0"/>
                  <a:t>one is</a:t>
                </a:r>
                <a:br>
                  <a:rPr lang="en-US" dirty="0"/>
                </a:br>
                <a:r>
                  <a:rPr lang="en-US" sz="1800" dirty="0">
                    <a:hlinkClick r:id="rId5"/>
                  </a:rPr>
                  <a:t>http://www.ti.com/lit/an/slva057/slva057.pdf</a:t>
                </a:r>
                <a:endParaRPr lang="en-US" sz="1800" dirty="0" smtClean="0"/>
              </a:p>
            </p:txBody>
          </p:sp>
        </mc:Choice>
        <mc:Fallback>
          <p:sp>
            <p:nvSpPr>
              <p:cNvPr id="12" name="Content Placeholder 2"/>
              <p:cNvSpPr txBox="1">
                <a:spLocks noRot="1" noChangeAspect="1" noMove="1" noResize="1" noEditPoints="1" noAdjustHandles="1" noChangeArrowheads="1" noChangeShapeType="1" noTextEdit="1"/>
              </p:cNvSpPr>
              <p:nvPr/>
            </p:nvSpPr>
            <p:spPr>
              <a:xfrm>
                <a:off x="685800" y="4953000"/>
                <a:ext cx="7620000" cy="1371599"/>
              </a:xfrm>
              <a:prstGeom prst="rect">
                <a:avLst/>
              </a:prstGeom>
              <a:blipFill rotWithShape="1">
                <a:blip r:embed="rId6"/>
                <a:stretch>
                  <a:fillRect t="-2232" b="-48661"/>
                </a:stretch>
              </a:blipFill>
            </p:spPr>
            <p:txBody>
              <a:bodyPr/>
              <a:lstStyle/>
              <a:p>
                <a:r>
                  <a:rPr lang="en-US">
                    <a:noFill/>
                  </a:rPr>
                  <a:t> </a:t>
                </a:r>
              </a:p>
            </p:txBody>
          </p:sp>
        </mc:Fallback>
      </mc:AlternateContent>
      <p:sp>
        <p:nvSpPr>
          <p:cNvPr id="10" name="Rectangle 9"/>
          <p:cNvSpPr/>
          <p:nvPr/>
        </p:nvSpPr>
        <p:spPr>
          <a:xfrm>
            <a:off x="609600" y="3239274"/>
            <a:ext cx="3594109" cy="6893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14556" y="3203905"/>
            <a:ext cx="3322953" cy="7211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051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Content Placeholder 7"/>
              <p:cNvSpPr>
                <a:spLocks noGrp="1"/>
              </p:cNvSpPr>
              <p:nvPr>
                <p:ph sz="quarter" idx="1"/>
              </p:nvPr>
            </p:nvSpPr>
            <p:spPr>
              <a:xfrm>
                <a:off x="0" y="1295400"/>
                <a:ext cx="7772400" cy="5257800"/>
              </a:xfrm>
            </p:spPr>
            <p:txBody>
              <a:bodyPr>
                <a:normAutofit fontScale="92500" lnSpcReduction="10000"/>
              </a:bodyPr>
              <a:lstStyle/>
              <a:p>
                <a:r>
                  <a:rPr lang="en-US" sz="2800" dirty="0"/>
                  <a:t>Common switching converters</a:t>
                </a:r>
              </a:p>
              <a:p>
                <a:pPr lvl="1"/>
                <a:r>
                  <a:rPr lang="en-US" dirty="0"/>
                  <a:t>Boost(step-up</a:t>
                </a:r>
                <a:r>
                  <a:rPr lang="en-US" dirty="0" smtClean="0"/>
                  <a:t>)</a:t>
                </a:r>
              </a:p>
              <a:p>
                <a:pPr lvl="1"/>
                <a:r>
                  <a:rPr lang="en-US" dirty="0"/>
                  <a:t>Looks similar to buck </a:t>
                </a:r>
                <a:r>
                  <a:rPr lang="en-US" dirty="0" smtClean="0"/>
                  <a:t/>
                </a:r>
                <a:br>
                  <a:rPr lang="en-US" dirty="0" smtClean="0"/>
                </a:br>
                <a:r>
                  <a:rPr lang="en-US" dirty="0" smtClean="0"/>
                  <a:t>converter </a:t>
                </a:r>
                <a:r>
                  <a:rPr lang="en-US" dirty="0"/>
                  <a:t>but the </a:t>
                </a:r>
                <a:r>
                  <a:rPr lang="en-US" dirty="0" smtClean="0"/>
                  <a:t>topology</a:t>
                </a:r>
                <a:br>
                  <a:rPr lang="en-US" dirty="0" smtClean="0"/>
                </a:br>
                <a:r>
                  <a:rPr lang="en-US" dirty="0" smtClean="0"/>
                  <a:t> </a:t>
                </a:r>
                <a:r>
                  <a:rPr lang="en-US" dirty="0"/>
                  <a:t>is different and has </a:t>
                </a:r>
                <a:r>
                  <a:rPr lang="en-US" dirty="0" smtClean="0"/>
                  <a:t>different</a:t>
                </a:r>
                <a:br>
                  <a:rPr lang="en-US" dirty="0" smtClean="0"/>
                </a:br>
                <a:r>
                  <a:rPr lang="en-US" dirty="0" smtClean="0"/>
                  <a:t> </a:t>
                </a:r>
                <a:r>
                  <a:rPr lang="en-US" dirty="0"/>
                  <a:t>on/off states</a:t>
                </a:r>
              </a:p>
              <a:p>
                <a:pPr lvl="2"/>
                <a:r>
                  <a:rPr lang="en-US" dirty="0"/>
                  <a:t>On state</a:t>
                </a:r>
              </a:p>
              <a:p>
                <a:pPr lvl="3"/>
                <a:r>
                  <a:rPr lang="en-US" sz="1800" dirty="0"/>
                  <a:t>Current flow through </a:t>
                </a:r>
                <a:r>
                  <a:rPr lang="en-US" sz="1800" dirty="0" smtClean="0"/>
                  <a:t>the</a:t>
                </a:r>
                <a:br>
                  <a:rPr lang="en-US" sz="1800" dirty="0" smtClean="0"/>
                </a:br>
                <a:r>
                  <a:rPr lang="en-US" sz="1800" dirty="0" smtClean="0"/>
                  <a:t>transistor(least </a:t>
                </a:r>
                <a:r>
                  <a:rPr lang="en-US" sz="1800" dirty="0"/>
                  <a:t>resistance</a:t>
                </a:r>
                <a:r>
                  <a:rPr lang="en-US" sz="1800" dirty="0" smtClean="0"/>
                  <a:t>)</a:t>
                </a:r>
                <a:br>
                  <a:rPr lang="en-US" sz="1800" dirty="0" smtClean="0"/>
                </a:br>
                <a:r>
                  <a:rPr lang="en-US" sz="1800" dirty="0" smtClean="0"/>
                  <a:t>making </a:t>
                </a:r>
                <a:r>
                  <a:rPr lang="en-US" sz="1800" dirty="0"/>
                  <a:t>the diode reverse bias </a:t>
                </a:r>
                <a:r>
                  <a:rPr lang="en-US" sz="1800" dirty="0" smtClean="0"/>
                  <a:t/>
                </a:r>
                <a:br>
                  <a:rPr lang="en-US" sz="1800" dirty="0" smtClean="0"/>
                </a:br>
                <a:r>
                  <a:rPr lang="en-US" sz="1800" dirty="0" smtClean="0"/>
                  <a:t>and </a:t>
                </a:r>
                <a:r>
                  <a:rPr lang="en-US" sz="1800" dirty="0"/>
                  <a:t>no </a:t>
                </a:r>
                <a14:m>
                  <m:oMath xmlns:m="http://schemas.openxmlformats.org/officeDocument/2006/math">
                    <m:sSub>
                      <m:sSubPr>
                        <m:ctrlPr>
                          <a:rPr lang="en-US" sz="1800" i="1">
                            <a:latin typeface="Cambria Math"/>
                          </a:rPr>
                        </m:ctrlPr>
                      </m:sSubPr>
                      <m:e>
                        <m:r>
                          <a:rPr lang="en-US" sz="1800" i="1">
                            <a:latin typeface="Cambria Math"/>
                          </a:rPr>
                          <m:t>𝐼</m:t>
                        </m:r>
                      </m:e>
                      <m:sub>
                        <m:r>
                          <a:rPr lang="en-US" sz="1800" i="1">
                            <a:latin typeface="Cambria Math"/>
                          </a:rPr>
                          <m:t>𝐷</m:t>
                        </m:r>
                      </m:sub>
                    </m:sSub>
                  </m:oMath>
                </a14:m>
                <a:endParaRPr lang="en-US" sz="1800" dirty="0"/>
              </a:p>
              <a:p>
                <a:pPr lvl="3"/>
                <a:r>
                  <a:rPr lang="en-US" sz="1800" dirty="0"/>
                  <a:t>Inductor is charged in the process</a:t>
                </a:r>
              </a:p>
              <a:p>
                <a:pPr lvl="2"/>
                <a:r>
                  <a:rPr lang="en-US" dirty="0"/>
                  <a:t>Off state</a:t>
                </a:r>
              </a:p>
              <a:p>
                <a:pPr lvl="3"/>
                <a:r>
                  <a:rPr lang="en-US" sz="1800" dirty="0"/>
                  <a:t>The energy discharged by the </a:t>
                </a:r>
                <a:r>
                  <a:rPr lang="en-US" sz="1800" dirty="0" smtClean="0"/>
                  <a:t/>
                </a:r>
                <a:br>
                  <a:rPr lang="en-US" sz="1800" dirty="0" smtClean="0"/>
                </a:br>
                <a:r>
                  <a:rPr lang="en-US" sz="1800" dirty="0" smtClean="0"/>
                  <a:t>inductor </a:t>
                </a:r>
                <a:r>
                  <a:rPr lang="en-US" sz="1800" dirty="0"/>
                  <a:t>is superimposed to </a:t>
                </a:r>
                <a:r>
                  <a:rPr lang="en-US" sz="1800" dirty="0" smtClean="0"/>
                  <a:t>the</a:t>
                </a:r>
                <a:br>
                  <a:rPr lang="en-US" sz="1800" dirty="0" smtClean="0"/>
                </a:br>
                <a:r>
                  <a:rPr lang="en-US" sz="1800" dirty="0" smtClean="0"/>
                  <a:t> </a:t>
                </a:r>
                <a:r>
                  <a:rPr lang="en-US" sz="1800" dirty="0"/>
                  <a:t>input, generating a higher output</a:t>
                </a:r>
              </a:p>
              <a:p>
                <a:pPr lvl="1"/>
                <a:endParaRPr lang="en-US" dirty="0"/>
              </a:p>
              <a:p>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sz="quarter" idx="1"/>
              </p:nvPr>
            </p:nvSpPr>
            <p:spPr>
              <a:xfrm>
                <a:off x="0" y="1295400"/>
                <a:ext cx="7772400" cy="5257800"/>
              </a:xfrm>
              <a:blipFill rotWithShape="1">
                <a:blip r:embed="rId3"/>
                <a:stretch>
                  <a:fillRect l="-1176" t="-174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Boost</a:t>
            </a:r>
            <a:endParaRPr lang="en-US" sz="3600" dirty="0"/>
          </a:p>
        </p:txBody>
      </p:sp>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199" y="1798013"/>
            <a:ext cx="3810000" cy="141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upload.wikimedia.org/wikipedia/commons/thumb/0/09/Boost_operating.svg/500px-Boost_operating.svg.png"/>
          <p:cNvPicPr>
            <a:picLocks noChangeAspect="1" noChangeArrowheads="1"/>
          </p:cNvPicPr>
          <p:nvPr/>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800" t="55048" b="10476"/>
          <a:stretch/>
        </p:blipFill>
        <p:spPr bwMode="auto">
          <a:xfrm>
            <a:off x="5149644" y="5162079"/>
            <a:ext cx="3619500" cy="137632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0/09/Boost_operating.svg/500px-Boost_operating.svg.png"/>
          <p:cNvPicPr>
            <a:picLocks noChangeAspect="1" noChangeArrowheads="1"/>
          </p:cNvPicPr>
          <p:nvPr/>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600" t="12381" r="400" b="52191"/>
          <a:stretch/>
        </p:blipFill>
        <p:spPr bwMode="auto">
          <a:xfrm>
            <a:off x="5149644" y="3485639"/>
            <a:ext cx="3651455" cy="1414938"/>
          </a:xfrm>
          <a:prstGeom prst="rect">
            <a:avLst/>
          </a:prstGeom>
          <a:noFill/>
          <a:extLst>
            <a:ext uri="{909E8E84-426E-40DD-AFC4-6F175D3DCCD1}">
              <a14:hiddenFill xmlns:a14="http://schemas.microsoft.com/office/drawing/2010/main">
                <a:solidFill>
                  <a:srgbClr val="FFFFFF"/>
                </a:solidFill>
              </a14:hiddenFill>
            </a:ext>
          </a:extLst>
        </p:spPr>
      </p:pic>
      <p:sp>
        <p:nvSpPr>
          <p:cNvPr id="4" name="Bent Arrow 3"/>
          <p:cNvSpPr/>
          <p:nvPr/>
        </p:nvSpPr>
        <p:spPr>
          <a:xfrm rot="5400000">
            <a:off x="6313828" y="3750583"/>
            <a:ext cx="453294" cy="431755"/>
          </a:xfrm>
          <a:prstGeom prst="bentArrow">
            <a:avLst>
              <a:gd name="adj1" fmla="val 25000"/>
              <a:gd name="adj2" fmla="val 2418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5333999" y="5090659"/>
            <a:ext cx="368277" cy="219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Right Arrow 11"/>
          <p:cNvSpPr/>
          <p:nvPr/>
        </p:nvSpPr>
        <p:spPr>
          <a:xfrm>
            <a:off x="6477000" y="5090659"/>
            <a:ext cx="425643" cy="219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33998" y="3399913"/>
            <a:ext cx="368277" cy="219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4597" y="3104639"/>
            <a:ext cx="1447800" cy="261610"/>
          </a:xfrm>
          <a:prstGeom prst="rect">
            <a:avLst/>
          </a:prstGeom>
          <a:noFill/>
        </p:spPr>
        <p:txBody>
          <a:bodyPr wrap="square" rtlCol="0">
            <a:spAutoFit/>
          </a:bodyPr>
          <a:lstStyle/>
          <a:p>
            <a:r>
              <a:rPr lang="en-US" sz="1100" dirty="0" smtClean="0"/>
              <a:t>Generic boost schematic</a:t>
            </a:r>
            <a:endParaRPr lang="en-US" sz="1100" dirty="0"/>
          </a:p>
        </p:txBody>
      </p:sp>
      <p:sp>
        <p:nvSpPr>
          <p:cNvPr id="15" name="TextBox 14"/>
          <p:cNvSpPr txBox="1"/>
          <p:nvPr/>
        </p:nvSpPr>
        <p:spPr>
          <a:xfrm>
            <a:off x="6476999" y="4748029"/>
            <a:ext cx="1066799" cy="261610"/>
          </a:xfrm>
          <a:prstGeom prst="rect">
            <a:avLst/>
          </a:prstGeom>
          <a:noFill/>
        </p:spPr>
        <p:txBody>
          <a:bodyPr wrap="square" rtlCol="0">
            <a:spAutoFit/>
          </a:bodyPr>
          <a:lstStyle/>
          <a:p>
            <a:r>
              <a:rPr lang="en-US" sz="1100" dirty="0" smtClean="0"/>
              <a:t>Boost: on state</a:t>
            </a:r>
            <a:endParaRPr lang="en-US" sz="1100" dirty="0"/>
          </a:p>
        </p:txBody>
      </p:sp>
      <p:sp>
        <p:nvSpPr>
          <p:cNvPr id="16" name="TextBox 15"/>
          <p:cNvSpPr txBox="1"/>
          <p:nvPr/>
        </p:nvSpPr>
        <p:spPr>
          <a:xfrm>
            <a:off x="6096000" y="6443990"/>
            <a:ext cx="1066799" cy="261610"/>
          </a:xfrm>
          <a:prstGeom prst="rect">
            <a:avLst/>
          </a:prstGeom>
          <a:noFill/>
        </p:spPr>
        <p:txBody>
          <a:bodyPr wrap="square" rtlCol="0">
            <a:spAutoFit/>
          </a:bodyPr>
          <a:lstStyle/>
          <a:p>
            <a:r>
              <a:rPr lang="en-US" sz="1100" dirty="0" smtClean="0"/>
              <a:t>Boost: off state</a:t>
            </a:r>
            <a:endParaRPr lang="en-US" sz="1100" dirty="0"/>
          </a:p>
        </p:txBody>
      </p:sp>
      <p:sp>
        <p:nvSpPr>
          <p:cNvPr id="3" name="TextBox 2"/>
          <p:cNvSpPr txBox="1"/>
          <p:nvPr/>
        </p:nvSpPr>
        <p:spPr>
          <a:xfrm>
            <a:off x="838200" y="6443246"/>
            <a:ext cx="5040932" cy="338554"/>
          </a:xfrm>
          <a:prstGeom prst="rect">
            <a:avLst/>
          </a:prstGeom>
          <a:noFill/>
        </p:spPr>
        <p:txBody>
          <a:bodyPr wrap="none" rtlCol="0">
            <a:spAutoFit/>
          </a:bodyPr>
          <a:lstStyle/>
          <a:p>
            <a:r>
              <a:rPr lang="en-US" sz="1600" dirty="0" smtClean="0"/>
              <a:t>Schematics from </a:t>
            </a:r>
            <a:r>
              <a:rPr lang="en-US" sz="1600" dirty="0">
                <a:hlinkClick r:id="rId6"/>
              </a:rPr>
              <a:t>http://en.wikipedia.org/wiki/Boost_converter</a:t>
            </a:r>
            <a:endParaRPr lang="en-US" sz="1600" dirty="0"/>
          </a:p>
        </p:txBody>
      </p:sp>
    </p:spTree>
    <p:extLst>
      <p:ext uri="{BB962C8B-B14F-4D97-AF65-F5344CB8AC3E}">
        <p14:creationId xmlns:p14="http://schemas.microsoft.com/office/powerpoint/2010/main" val="188530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p:sp>
        <p:nvSpPr>
          <p:cNvPr id="3" name="Content Placeholder 2"/>
          <p:cNvSpPr>
            <a:spLocks noGrp="1"/>
          </p:cNvSpPr>
          <p:nvPr>
            <p:ph sz="quarter" idx="1"/>
          </p:nvPr>
        </p:nvSpPr>
        <p:spPr>
          <a:xfrm>
            <a:off x="609600" y="1676400"/>
            <a:ext cx="3749040" cy="396922"/>
          </a:xfrm>
        </p:spPr>
        <p:txBody>
          <a:bodyPr>
            <a:noAutofit/>
          </a:bodyPr>
          <a:lstStyle/>
          <a:p>
            <a:pPr lvl="1"/>
            <a:r>
              <a:rPr lang="en-US" dirty="0" smtClean="0"/>
              <a:t>Continuous mode</a:t>
            </a:r>
          </a:p>
          <a:p>
            <a:pPr marL="594360" lvl="2" indent="0">
              <a:buNone/>
            </a:pPr>
            <a:endParaRPr lang="en-US" dirty="0" smtClean="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sz="2000" dirty="0" smtClean="0"/>
          </a:p>
        </p:txBody>
      </p:sp>
      <p:sp>
        <p:nvSpPr>
          <p:cNvPr id="7" name="Content Placeholder 6"/>
          <p:cNvSpPr>
            <a:spLocks noGrp="1"/>
          </p:cNvSpPr>
          <p:nvPr>
            <p:ph sz="quarter" idx="2"/>
          </p:nvPr>
        </p:nvSpPr>
        <p:spPr>
          <a:xfrm>
            <a:off x="4343400" y="1676400"/>
            <a:ext cx="4187190" cy="396922"/>
          </a:xfrm>
        </p:spPr>
        <p:txBody>
          <a:bodyPr>
            <a:normAutofit fontScale="92500" lnSpcReduction="10000"/>
          </a:bodyPr>
          <a:lstStyle/>
          <a:p>
            <a:pPr lvl="1"/>
            <a:r>
              <a:rPr lang="en-US" dirty="0" smtClean="0"/>
              <a:t>Discontinuous mode</a:t>
            </a:r>
            <a:endParaRPr lang="en-US" dirty="0"/>
          </a:p>
        </p:txBody>
      </p:sp>
      <p:sp>
        <p:nvSpPr>
          <p:cNvPr id="8" name="Content Placeholder 2"/>
          <p:cNvSpPr txBox="1">
            <a:spLocks/>
          </p:cNvSpPr>
          <p:nvPr/>
        </p:nvSpPr>
        <p:spPr>
          <a:xfrm>
            <a:off x="609600" y="1219200"/>
            <a:ext cx="8077200" cy="533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smtClean="0"/>
              <a:t>Common switching converters - Boost</a:t>
            </a:r>
          </a:p>
        </p:txBody>
      </p:sp>
      <mc:AlternateContent xmlns:mc="http://schemas.openxmlformats.org/markup-compatibility/2006">
        <mc:Choice xmlns:a14="http://schemas.microsoft.com/office/drawing/2010/main" Requires="a14">
          <p:sp>
            <p:nvSpPr>
              <p:cNvPr id="12" name="Content Placeholder 2"/>
              <p:cNvSpPr txBox="1">
                <a:spLocks/>
              </p:cNvSpPr>
              <p:nvPr/>
            </p:nvSpPr>
            <p:spPr>
              <a:xfrm>
                <a:off x="762000" y="4953000"/>
                <a:ext cx="8077200" cy="1676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2"/>
                <a:r>
                  <a:rPr lang="en-US" sz="1600" dirty="0" smtClean="0"/>
                  <a:t>From the timing diagram you can see this is very similar to the buck timing diagram with a difference in that </a:t>
                </a:r>
                <a14:m>
                  <m:oMath xmlns:m="http://schemas.openxmlformats.org/officeDocument/2006/math">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𝑖</m:t>
                        </m:r>
                      </m:sub>
                    </m:sSub>
                  </m:oMath>
                </a14:m>
                <a:r>
                  <a:rPr lang="en-US" sz="1600" dirty="0" smtClean="0"/>
                  <a:t> only </a:t>
                </a:r>
                <a:r>
                  <a:rPr lang="en-US" sz="1600" dirty="0" smtClean="0"/>
                  <a:t>affects </a:t>
                </a:r>
                <a14:m>
                  <m:oMath xmlns:m="http://schemas.openxmlformats.org/officeDocument/2006/math">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𝑜</m:t>
                        </m:r>
                      </m:sub>
                    </m:sSub>
                  </m:oMath>
                </a14:m>
                <a:r>
                  <a:rPr lang="en-US" sz="1600" dirty="0" smtClean="0"/>
                  <a:t> directly when the switch is off</a:t>
                </a:r>
              </a:p>
              <a:p>
                <a:pPr lvl="2"/>
                <a:r>
                  <a:rPr lang="en-US" sz="1600" dirty="0" smtClean="0"/>
                  <a:t>Similar to buck, in continuous mode the output is control by the duty cycle. </a:t>
                </a:r>
              </a:p>
              <a:p>
                <a:pPr lvl="3"/>
                <a:r>
                  <a:rPr lang="en-US" sz="1400" dirty="0" smtClean="0"/>
                  <a:t>But unfortunately, boost favor </a:t>
                </a:r>
                <a:r>
                  <a:rPr lang="en-US" sz="1400" dirty="0"/>
                  <a:t>discontinuous mode, in continuous mode there is a complex second order characteristic in </a:t>
                </a:r>
                <a:r>
                  <a:rPr lang="en-US" sz="1400" dirty="0" smtClean="0"/>
                  <a:t>noise. Discontinuous </a:t>
                </a:r>
                <a:r>
                  <a:rPr lang="en-US" sz="1400" dirty="0"/>
                  <a:t>mode removes the </a:t>
                </a:r>
                <a:r>
                  <a:rPr lang="en-US" sz="1400" dirty="0" smtClean="0"/>
                  <a:t>inductance noise, producing simpler response to compensate and </a:t>
                </a:r>
                <a:r>
                  <a:rPr lang="en-US" sz="1400" dirty="0" smtClean="0"/>
                  <a:t>control</a:t>
                </a:r>
                <a:endParaRPr lang="en-US" sz="1400" dirty="0"/>
              </a:p>
            </p:txBody>
          </p:sp>
        </mc:Choice>
        <mc:Fallback>
          <p:sp>
            <p:nvSpPr>
              <p:cNvPr id="12" name="Content Placeholder 2"/>
              <p:cNvSpPr txBox="1">
                <a:spLocks noRot="1" noChangeAspect="1" noMove="1" noResize="1" noEditPoints="1" noAdjustHandles="1" noChangeArrowheads="1" noChangeShapeType="1" noTextEdit="1"/>
              </p:cNvSpPr>
              <p:nvPr/>
            </p:nvSpPr>
            <p:spPr>
              <a:xfrm>
                <a:off x="762000" y="4953000"/>
                <a:ext cx="8077200" cy="1676400"/>
              </a:xfrm>
              <a:prstGeom prst="rect">
                <a:avLst/>
              </a:prstGeom>
              <a:blipFill rotWithShape="1">
                <a:blip r:embed="rId3"/>
                <a:stretch>
                  <a:fillRect t="-1091"/>
                </a:stretch>
              </a:blipFill>
            </p:spPr>
            <p:txBody>
              <a:bodyPr/>
              <a:lstStyle/>
              <a:p>
                <a:r>
                  <a:rPr lang="en-US">
                    <a:noFill/>
                  </a:rPr>
                  <a:t> </a:t>
                </a:r>
              </a:p>
            </p:txBody>
          </p:sp>
        </mc:Fallback>
      </mc:AlternateContent>
      <p:sp>
        <p:nvSpPr>
          <p:cNvPr id="10" name="Rectangle 9"/>
          <p:cNvSpPr/>
          <p:nvPr/>
        </p:nvSpPr>
        <p:spPr>
          <a:xfrm>
            <a:off x="533400" y="3048000"/>
            <a:ext cx="3657600" cy="1143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14850" y="3048000"/>
            <a:ext cx="3562350" cy="1143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http://upload.wikimedia.org/wikipedia/commons/thumb/c/c0/Boost_chronogram_discontinuous.png/621px-Boost_chronogram_discontinuous.png"/>
          <p:cNvPicPr>
            <a:picLocks noChangeAspect="1" noChangeArrowheads="1"/>
          </p:cNvPicPr>
          <p:nvPr/>
        </p:nvPicPr>
        <p:blipFill>
          <a:blip r:embed="rId4">
            <a:clrChange>
              <a:clrFrom>
                <a:srgbClr val="9BCDFF">
                  <a:alpha val="20000"/>
                </a:srgbClr>
              </a:clrFrom>
              <a:clrTo>
                <a:srgbClr val="9BCDFF">
                  <a:alpha val="0"/>
                </a:srgbClr>
              </a:clrTo>
            </a:clrChange>
            <a:extLst>
              <a:ext uri="{28A0092B-C50C-407E-A947-70E740481C1C}">
                <a14:useLocalDpi xmlns:a14="http://schemas.microsoft.com/office/drawing/2010/main" val="0"/>
              </a:ext>
            </a:extLst>
          </a:blip>
          <a:srcRect/>
          <a:stretch>
            <a:fillRect/>
          </a:stretch>
        </p:blipFill>
        <p:spPr bwMode="auto">
          <a:xfrm>
            <a:off x="4514850" y="2122478"/>
            <a:ext cx="3622953" cy="2800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0" y="6550223"/>
            <a:ext cx="4443076" cy="307777"/>
          </a:xfrm>
          <a:prstGeom prst="rect">
            <a:avLst/>
          </a:prstGeom>
          <a:noFill/>
        </p:spPr>
        <p:txBody>
          <a:bodyPr wrap="none" rtlCol="0">
            <a:spAutoFit/>
          </a:bodyPr>
          <a:lstStyle/>
          <a:p>
            <a:r>
              <a:rPr lang="en-US" sz="1400" dirty="0" smtClean="0"/>
              <a:t>Schematics from </a:t>
            </a:r>
            <a:r>
              <a:rPr lang="en-US" sz="1400" dirty="0">
                <a:hlinkClick r:id="rId5"/>
              </a:rPr>
              <a:t>http://en.wikipedia.org/wiki/Boost_converter</a:t>
            </a:r>
            <a:endParaRPr lang="en-US" sz="1400" dirty="0"/>
          </a:p>
        </p:txBody>
      </p:sp>
      <p:pic>
        <p:nvPicPr>
          <p:cNvPr id="4098" name="Picture 2" descr="File:Boost chronogram.svg"/>
          <p:cNvPicPr>
            <a:picLocks noChangeAspect="1" noChangeArrowheads="1"/>
          </p:cNvPicPr>
          <p:nvPr/>
        </p:nvPicPr>
        <p:blipFill rotWithShape="1">
          <a:blip r:embed="rId6">
            <a:extLst>
              <a:ext uri="{28A0092B-C50C-407E-A947-70E740481C1C}">
                <a14:useLocalDpi xmlns:a14="http://schemas.microsoft.com/office/drawing/2010/main" val="0"/>
              </a:ext>
            </a:extLst>
          </a:blip>
          <a:srcRect l="7261" r="3796"/>
          <a:stretch/>
        </p:blipFill>
        <p:spPr bwMode="auto">
          <a:xfrm>
            <a:off x="670560" y="2209800"/>
            <a:ext cx="352044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69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76200" y="1295400"/>
                <a:ext cx="7772400" cy="5257800"/>
              </a:xfrm>
            </p:spPr>
            <p:txBody>
              <a:bodyPr>
                <a:normAutofit fontScale="92500" lnSpcReduction="10000"/>
              </a:bodyPr>
              <a:lstStyle/>
              <a:p>
                <a:r>
                  <a:rPr lang="en-US" sz="2800" dirty="0"/>
                  <a:t>Common switching converters</a:t>
                </a:r>
              </a:p>
              <a:p>
                <a:pPr lvl="1"/>
                <a:r>
                  <a:rPr lang="en-US" dirty="0" smtClean="0"/>
                  <a:t>Buck-boost(inverting)</a:t>
                </a:r>
              </a:p>
              <a:p>
                <a:pPr lvl="2"/>
                <a:r>
                  <a:rPr lang="en-US" dirty="0"/>
                  <a:t>The baby of buck and boost</a:t>
                </a:r>
                <a:r>
                  <a:rPr lang="en-US" dirty="0" smtClean="0"/>
                  <a:t>…</a:t>
                </a:r>
              </a:p>
              <a:p>
                <a:pPr lvl="2"/>
                <a:r>
                  <a:rPr lang="en-US" dirty="0"/>
                  <a:t>On state</a:t>
                </a:r>
              </a:p>
              <a:p>
                <a:pPr lvl="3"/>
                <a:r>
                  <a:rPr lang="en-US" sz="1800" dirty="0"/>
                  <a:t>Diode is reverse biased  and the </a:t>
                </a:r>
                <a:r>
                  <a:rPr lang="en-US" sz="1800" dirty="0" smtClean="0"/>
                  <a:t/>
                </a:r>
                <a:br>
                  <a:rPr lang="en-US" sz="1800" dirty="0" smtClean="0"/>
                </a:br>
                <a:r>
                  <a:rPr lang="en-US" sz="1800" dirty="0" smtClean="0"/>
                  <a:t>inductor </a:t>
                </a:r>
                <a:r>
                  <a:rPr lang="en-US" sz="1800" dirty="0"/>
                  <a:t>is charged but input and </a:t>
                </a:r>
                <a:r>
                  <a:rPr lang="en-US" sz="1800" dirty="0" smtClean="0"/>
                  <a:t/>
                </a:r>
                <a:br>
                  <a:rPr lang="en-US" sz="1800" dirty="0" smtClean="0"/>
                </a:br>
                <a:r>
                  <a:rPr lang="en-US" sz="1800" dirty="0" smtClean="0"/>
                  <a:t>output </a:t>
                </a:r>
                <a:r>
                  <a:rPr lang="en-US" sz="1800" dirty="0"/>
                  <a:t>is isolated from each other</a:t>
                </a:r>
              </a:p>
              <a:p>
                <a:pPr lvl="4"/>
                <a:r>
                  <a:rPr lang="en-US" sz="1800" dirty="0"/>
                  <a:t>Creates more stress on the diode!</a:t>
                </a:r>
              </a:p>
              <a:p>
                <a:pPr lvl="3"/>
                <a14:m>
                  <m:oMath xmlns:m="http://schemas.openxmlformats.org/officeDocument/2006/math">
                    <m:sSub>
                      <m:sSubPr>
                        <m:ctrlPr>
                          <a:rPr lang="en-US" sz="1800" i="1">
                            <a:latin typeface="Cambria Math"/>
                          </a:rPr>
                        </m:ctrlPr>
                      </m:sSubPr>
                      <m:e>
                        <m:r>
                          <a:rPr lang="en-US" sz="1800" i="1">
                            <a:latin typeface="Cambria Math"/>
                          </a:rPr>
                          <m:t>𝑉</m:t>
                        </m:r>
                      </m:e>
                      <m:sub>
                        <m:r>
                          <a:rPr lang="en-US" sz="1800" i="1">
                            <a:latin typeface="Cambria Math"/>
                          </a:rPr>
                          <m:t>𝑜</m:t>
                        </m:r>
                      </m:sub>
                    </m:sSub>
                  </m:oMath>
                </a14:m>
                <a:r>
                  <a:rPr lang="en-US" sz="1800" dirty="0"/>
                  <a:t> is now the charged </a:t>
                </a:r>
                <a14:m>
                  <m:oMath xmlns:m="http://schemas.openxmlformats.org/officeDocument/2006/math">
                    <m:sSub>
                      <m:sSubPr>
                        <m:ctrlPr>
                          <a:rPr lang="en-US" sz="1800" i="1">
                            <a:latin typeface="Cambria Math"/>
                          </a:rPr>
                        </m:ctrlPr>
                      </m:sSubPr>
                      <m:e>
                        <m:r>
                          <a:rPr lang="en-US" sz="1800" i="1">
                            <a:latin typeface="Cambria Math"/>
                          </a:rPr>
                          <m:t>𝑉</m:t>
                        </m:r>
                      </m:e>
                      <m:sub>
                        <m:r>
                          <a:rPr lang="en-US" sz="1800" i="1">
                            <a:latin typeface="Cambria Math"/>
                          </a:rPr>
                          <m:t>𝑐</m:t>
                        </m:r>
                      </m:sub>
                    </m:sSub>
                  </m:oMath>
                </a14:m>
                <a:r>
                  <a:rPr lang="en-US" sz="1800" dirty="0"/>
                  <a:t> from off </a:t>
                </a:r>
                <a:r>
                  <a:rPr lang="en-US" sz="1800" dirty="0" smtClean="0"/>
                  <a:t/>
                </a:r>
                <a:br>
                  <a:rPr lang="en-US" sz="1800" dirty="0" smtClean="0"/>
                </a:br>
                <a:r>
                  <a:rPr lang="en-US" sz="1800" dirty="0" smtClean="0"/>
                  <a:t>state </a:t>
                </a:r>
                <a:r>
                  <a:rPr lang="en-US" sz="1800" dirty="0"/>
                  <a:t>but different polarity</a:t>
                </a:r>
              </a:p>
              <a:p>
                <a:pPr lvl="2"/>
                <a:r>
                  <a:rPr lang="en-US" dirty="0"/>
                  <a:t>Off state</a:t>
                </a:r>
              </a:p>
              <a:p>
                <a:pPr lvl="3"/>
                <a:r>
                  <a:rPr lang="en-US" sz="1800" dirty="0"/>
                  <a:t>Inductor voltage reverses, passing </a:t>
                </a:r>
                <a:r>
                  <a:rPr lang="en-US" sz="1800" dirty="0" smtClean="0"/>
                  <a:t/>
                </a:r>
                <a:br>
                  <a:rPr lang="en-US" sz="1800" dirty="0" smtClean="0"/>
                </a:br>
                <a:r>
                  <a:rPr lang="en-US" sz="1800" dirty="0" smtClean="0"/>
                  <a:t>energy </a:t>
                </a:r>
                <a:r>
                  <a:rPr lang="en-US" sz="1800" dirty="0"/>
                  <a:t>to the capacitor and load </a:t>
                </a:r>
                <a:r>
                  <a:rPr lang="en-US" sz="1800" dirty="0" smtClean="0"/>
                  <a:t/>
                </a:r>
                <a:br>
                  <a:rPr lang="en-US" sz="1800" dirty="0" smtClean="0"/>
                </a:br>
                <a:r>
                  <a:rPr lang="en-US" sz="1800" dirty="0" smtClean="0"/>
                  <a:t>through </a:t>
                </a:r>
                <a:r>
                  <a:rPr lang="en-US" sz="1800" dirty="0"/>
                  <a:t>forward biased diode</a:t>
                </a:r>
              </a:p>
              <a:p>
                <a:pPr lvl="2"/>
                <a:r>
                  <a:rPr lang="en-US" sz="1800" dirty="0"/>
                  <a:t>Due to the characteristics of boost, </a:t>
                </a:r>
                <a:r>
                  <a:rPr lang="en-US" sz="1800" dirty="0" smtClean="0"/>
                  <a:t/>
                </a:r>
                <a:br>
                  <a:rPr lang="en-US" sz="1800" dirty="0" smtClean="0"/>
                </a:br>
                <a:r>
                  <a:rPr lang="en-US" sz="1800" dirty="0" smtClean="0"/>
                  <a:t>buck-boost </a:t>
                </a:r>
                <a:r>
                  <a:rPr lang="en-US" sz="1800" dirty="0"/>
                  <a:t>suffers the same problem. </a:t>
                </a:r>
                <a:r>
                  <a:rPr lang="en-US" sz="1800" dirty="0" smtClean="0"/>
                  <a:t/>
                </a:r>
                <a:br>
                  <a:rPr lang="en-US" sz="1800" dirty="0" smtClean="0"/>
                </a:br>
                <a:r>
                  <a:rPr lang="en-US" sz="1800" dirty="0" smtClean="0"/>
                  <a:t>Therefore </a:t>
                </a:r>
                <a:r>
                  <a:rPr lang="en-US" sz="1800" dirty="0"/>
                  <a:t>a discontinuous mode is favored</a:t>
                </a:r>
              </a:p>
              <a:p>
                <a:pPr lvl="1"/>
                <a:endParaRPr lang="en-US" dirty="0" smtClean="0"/>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76200" y="1295400"/>
                <a:ext cx="7772400" cy="5257800"/>
              </a:xfrm>
              <a:blipFill rotWithShape="1">
                <a:blip r:embed="rId3"/>
                <a:stretch>
                  <a:fillRect l="-1176" t="-174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p:pic>
        <p:nvPicPr>
          <p:cNvPr id="14"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140" y="1828800"/>
            <a:ext cx="406197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commons/thumb/8/82/Buckboost_operating.svg/240px-Buckboost_operating.svg.png"/>
          <p:cNvPicPr>
            <a:picLocks noChangeAspect="1" noChangeArrowheads="1"/>
          </p:cNvPicPr>
          <p:nvPr/>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720" t="12917" b="50000"/>
          <a:stretch/>
        </p:blipFill>
        <p:spPr bwMode="auto">
          <a:xfrm>
            <a:off x="5114250" y="3324225"/>
            <a:ext cx="3648750" cy="1405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8/82/Buckboost_operating.svg/240px-Buckboost_operating.svg.png"/>
          <p:cNvPicPr>
            <a:picLocks noChangeAspect="1" noChangeArrowheads="1"/>
          </p:cNvPicPr>
          <p:nvPr/>
        </p:nvPicPr>
        <p:blipFill rotWithShape="1">
          <a:blip r:embed="rId5">
            <a:extLst>
              <a:ext uri="{28A0092B-C50C-407E-A947-70E740481C1C}">
                <a14:useLocalDpi xmlns:a14="http://schemas.microsoft.com/office/drawing/2010/main" val="0"/>
              </a:ext>
            </a:extLst>
          </a:blip>
          <a:srcRect l="1860" t="58333" r="-1444" b="3333"/>
          <a:stretch/>
        </p:blipFill>
        <p:spPr bwMode="auto">
          <a:xfrm>
            <a:off x="5029200" y="4943475"/>
            <a:ext cx="3612665" cy="13906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43598" y="3124200"/>
            <a:ext cx="1752602" cy="261610"/>
          </a:xfrm>
          <a:prstGeom prst="rect">
            <a:avLst/>
          </a:prstGeom>
          <a:noFill/>
        </p:spPr>
        <p:txBody>
          <a:bodyPr wrap="square" rtlCol="0">
            <a:spAutoFit/>
          </a:bodyPr>
          <a:lstStyle/>
          <a:p>
            <a:r>
              <a:rPr lang="en-US" sz="1100" dirty="0" smtClean="0"/>
              <a:t>Generic buck- boost schematic</a:t>
            </a:r>
            <a:endParaRPr lang="en-US" sz="1100" dirty="0"/>
          </a:p>
        </p:txBody>
      </p:sp>
      <p:sp>
        <p:nvSpPr>
          <p:cNvPr id="17" name="TextBox 16"/>
          <p:cNvSpPr txBox="1"/>
          <p:nvPr/>
        </p:nvSpPr>
        <p:spPr>
          <a:xfrm>
            <a:off x="6248401" y="4648200"/>
            <a:ext cx="1371599" cy="261610"/>
          </a:xfrm>
          <a:prstGeom prst="rect">
            <a:avLst/>
          </a:prstGeom>
          <a:noFill/>
        </p:spPr>
        <p:txBody>
          <a:bodyPr wrap="square" rtlCol="0">
            <a:spAutoFit/>
          </a:bodyPr>
          <a:lstStyle/>
          <a:p>
            <a:r>
              <a:rPr lang="en-US" sz="1100" dirty="0" smtClean="0"/>
              <a:t>Buck-boost: on state</a:t>
            </a:r>
            <a:endParaRPr lang="en-US" sz="1100" dirty="0"/>
          </a:p>
        </p:txBody>
      </p:sp>
      <p:sp>
        <p:nvSpPr>
          <p:cNvPr id="18" name="TextBox 17"/>
          <p:cNvSpPr txBox="1"/>
          <p:nvPr/>
        </p:nvSpPr>
        <p:spPr>
          <a:xfrm>
            <a:off x="6248401" y="6172200"/>
            <a:ext cx="1371599" cy="261610"/>
          </a:xfrm>
          <a:prstGeom prst="rect">
            <a:avLst/>
          </a:prstGeom>
          <a:noFill/>
        </p:spPr>
        <p:txBody>
          <a:bodyPr wrap="square" rtlCol="0">
            <a:spAutoFit/>
          </a:bodyPr>
          <a:lstStyle/>
          <a:p>
            <a:r>
              <a:rPr lang="en-US" sz="1100" dirty="0" smtClean="0"/>
              <a:t>Buck-boost: off state</a:t>
            </a:r>
            <a:endParaRPr lang="en-US" sz="1100" dirty="0"/>
          </a:p>
        </p:txBody>
      </p:sp>
      <p:sp>
        <p:nvSpPr>
          <p:cNvPr id="3" name="TextBox 2"/>
          <p:cNvSpPr txBox="1"/>
          <p:nvPr/>
        </p:nvSpPr>
        <p:spPr>
          <a:xfrm>
            <a:off x="1502661" y="6397823"/>
            <a:ext cx="5660139" cy="307777"/>
          </a:xfrm>
          <a:prstGeom prst="rect">
            <a:avLst/>
          </a:prstGeom>
          <a:noFill/>
        </p:spPr>
        <p:txBody>
          <a:bodyPr wrap="none" rtlCol="0">
            <a:spAutoFit/>
          </a:bodyPr>
          <a:lstStyle/>
          <a:p>
            <a:r>
              <a:rPr lang="en-US" sz="1400" dirty="0" smtClean="0"/>
              <a:t>Schematics from </a:t>
            </a:r>
            <a:r>
              <a:rPr lang="en-US" sz="1400" dirty="0">
                <a:hlinkClick r:id="rId6"/>
              </a:rPr>
              <a:t>http://en.wikipedia.org/wiki/Buck%E2%80%93boost_converter</a:t>
            </a:r>
            <a:endParaRPr lang="en-US" sz="1400" dirty="0"/>
          </a:p>
        </p:txBody>
      </p:sp>
    </p:spTree>
    <p:extLst>
      <p:ext uri="{BB962C8B-B14F-4D97-AF65-F5344CB8AC3E}">
        <p14:creationId xmlns:p14="http://schemas.microsoft.com/office/powerpoint/2010/main" val="2556727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914400" y="1295400"/>
                <a:ext cx="7772400" cy="5105400"/>
              </a:xfrm>
            </p:spPr>
            <p:txBody>
              <a:bodyPr/>
              <a:lstStyle/>
              <a:p>
                <a:r>
                  <a:rPr lang="en-US" sz="2000" dirty="0" smtClean="0"/>
                  <a:t>To give you a better idea of how duty cycle affect the output of each converter in continuous mode refer to the table below</a:t>
                </a:r>
              </a:p>
              <a:p>
                <a:endParaRPr lang="en-US" sz="2000" dirty="0"/>
              </a:p>
              <a:p>
                <a:endParaRPr lang="en-US" sz="2000" dirty="0" smtClean="0"/>
              </a:p>
              <a:p>
                <a:endParaRPr lang="en-US" sz="2000" dirty="0"/>
              </a:p>
              <a:p>
                <a:endParaRPr lang="en-US" sz="2000" dirty="0" smtClean="0"/>
              </a:p>
              <a:p>
                <a:endParaRPr lang="en-US" sz="2000" dirty="0"/>
              </a:p>
              <a:p>
                <a:pPr lvl="1"/>
                <a:r>
                  <a:rPr lang="en-US" sz="1800" dirty="0"/>
                  <a:t>Each duty cycle equation is equal to the ratio of </a:t>
                </a:r>
                <a14:m>
                  <m:oMath xmlns:m="http://schemas.openxmlformats.org/officeDocument/2006/math">
                    <m:f>
                      <m:fPr>
                        <m:ctrlPr>
                          <a:rPr lang="en-US" sz="1800" i="1">
                            <a:latin typeface="Cambria Math"/>
                          </a:rPr>
                        </m:ctrlPr>
                      </m:fPr>
                      <m:num>
                        <m:sSub>
                          <m:sSubPr>
                            <m:ctrlPr>
                              <a:rPr lang="en-US" sz="1800" i="1">
                                <a:latin typeface="Cambria Math"/>
                              </a:rPr>
                            </m:ctrlPr>
                          </m:sSubPr>
                          <m:e>
                            <m:r>
                              <a:rPr lang="en-US" sz="1800" i="1">
                                <a:latin typeface="Cambria Math"/>
                              </a:rPr>
                              <m:t>𝑉</m:t>
                            </m:r>
                          </m:e>
                          <m:sub>
                            <m:r>
                              <a:rPr lang="en-US" sz="1800" i="1">
                                <a:latin typeface="Cambria Math"/>
                              </a:rPr>
                              <m:t>𝑜𝑢𝑡</m:t>
                            </m:r>
                          </m:sub>
                        </m:sSub>
                      </m:num>
                      <m:den>
                        <m:sSub>
                          <m:sSubPr>
                            <m:ctrlPr>
                              <a:rPr lang="en-US" sz="1800" i="1">
                                <a:latin typeface="Cambria Math"/>
                              </a:rPr>
                            </m:ctrlPr>
                          </m:sSubPr>
                          <m:e>
                            <m:r>
                              <a:rPr lang="en-US" sz="1800" i="1">
                                <a:latin typeface="Cambria Math"/>
                              </a:rPr>
                              <m:t>𝑉</m:t>
                            </m:r>
                          </m:e>
                          <m:sub>
                            <m:r>
                              <a:rPr lang="en-US" sz="1800" i="1">
                                <a:latin typeface="Cambria Math"/>
                              </a:rPr>
                              <m:t>𝑖𝑛</m:t>
                            </m:r>
                          </m:sub>
                        </m:sSub>
                      </m:den>
                    </m:f>
                  </m:oMath>
                </a14:m>
                <a:endParaRPr lang="en-US" sz="1800" dirty="0"/>
              </a:p>
              <a:p>
                <a:pPr lvl="1"/>
                <a:r>
                  <a:rPr lang="en-US" sz="1800" dirty="0"/>
                  <a:t>In discontinuous mode these equations are no longer true, but we will not discuss them here and they can also be found online</a:t>
                </a:r>
              </a:p>
              <a:p>
                <a:pPr lvl="1"/>
                <a:r>
                  <a:rPr lang="en-US" sz="1800" dirty="0"/>
                  <a:t>More information on each of the switching converter can be found at </a:t>
                </a:r>
                <a:r>
                  <a:rPr lang="en-US" sz="1400" dirty="0">
                    <a:hlinkClick r:id="rId3"/>
                  </a:rPr>
                  <a:t>http://www.nxp.com/documents/application_note/APPCHP2.pdf</a:t>
                </a:r>
                <a:r>
                  <a:rPr lang="en-US" sz="1400" dirty="0"/>
                  <a:t/>
                </a:r>
                <a:br>
                  <a:rPr lang="en-US" sz="1400" dirty="0"/>
                </a:br>
                <a:r>
                  <a:rPr lang="en-US" sz="1400" dirty="0">
                    <a:hlinkClick r:id="rId4"/>
                  </a:rPr>
                  <a:t>http://ecee.colorado.edu/copec/book/slides/Ch5slide.pdf</a:t>
                </a:r>
                <a:r>
                  <a:rPr lang="en-US" sz="1400" dirty="0"/>
                  <a:t/>
                </a:r>
                <a:br>
                  <a:rPr lang="en-US" sz="1400" dirty="0"/>
                </a:br>
                <a:r>
                  <a:rPr lang="en-US" sz="1400" dirty="0">
                    <a:hlinkClick r:id="rId5"/>
                  </a:rPr>
                  <a:t>http://www.ti.com/lit/an/slva057/slva057.pdf</a:t>
                </a:r>
                <a:endParaRPr lang="en-US" sz="3200" dirty="0"/>
              </a:p>
              <a:p>
                <a:pPr marL="0" indent="0">
                  <a:buNone/>
                </a:pPr>
                <a:endParaRPr lang="en-US" sz="2000" dirty="0" smtClean="0"/>
              </a:p>
              <a:p>
                <a:pPr lvl="1"/>
                <a:endParaRPr lang="en-US" sz="1600" dirty="0"/>
              </a:p>
              <a:p>
                <a:pPr lvl="1"/>
                <a:endParaRPr lang="en-US" sz="2800" dirty="0"/>
              </a:p>
              <a:p>
                <a:pPr lvl="1"/>
                <a:endParaRPr lang="en-US" sz="2800" dirty="0"/>
              </a:p>
              <a:p>
                <a:pPr lvl="1"/>
                <a:endParaRPr lang="en-US" sz="2800" dirty="0"/>
              </a:p>
              <a:p>
                <a:pPr lvl="1"/>
                <a:endParaRPr lang="en-US" sz="2800"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914400" y="1295400"/>
                <a:ext cx="7772400" cy="5105400"/>
              </a:xfrm>
              <a:blipFill rotWithShape="1">
                <a:blip r:embed="rId6"/>
                <a:stretch>
                  <a:fillRect l="-235" t="-478"/>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a:t>
            </a:r>
            <a:r>
              <a:rPr lang="en-US" sz="3600" dirty="0" smtClean="0"/>
              <a:t>Switching Converters</a:t>
            </a:r>
            <a:endParaRPr lang="en-US" sz="36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77254252"/>
                  </p:ext>
                </p:extLst>
              </p:nvPr>
            </p:nvGraphicFramePr>
            <p:xfrm>
              <a:off x="762000" y="1981200"/>
              <a:ext cx="7772400" cy="1836928"/>
            </p:xfrm>
            <a:graphic>
              <a:graphicData uri="http://schemas.openxmlformats.org/drawingml/2006/table">
                <a:tbl>
                  <a:tblPr firstRow="1" bandRow="1">
                    <a:tableStyleId>{5C22544A-7EE6-4342-B048-85BDC9FD1C3A}</a:tableStyleId>
                  </a:tblPr>
                  <a:tblGrid>
                    <a:gridCol w="3886200"/>
                    <a:gridCol w="3886200"/>
                  </a:tblGrid>
                  <a:tr h="228601">
                    <a:tc>
                      <a:txBody>
                        <a:bodyPr/>
                        <a:lstStyle/>
                        <a:p>
                          <a:pPr algn="ctr"/>
                          <a:r>
                            <a:rPr lang="en-US" dirty="0" smtClean="0"/>
                            <a:t>Converters</a:t>
                          </a:r>
                        </a:p>
                      </a:txBody>
                      <a:tcPr anchor="ctr"/>
                    </a:tc>
                    <a:tc>
                      <a:txBody>
                        <a:bodyPr/>
                        <a:lstStyle/>
                        <a:p>
                          <a:pPr algn="ctr"/>
                          <a:r>
                            <a:rPr lang="en-US" dirty="0" smtClean="0"/>
                            <a:t>Duty</a:t>
                          </a:r>
                          <a:r>
                            <a:rPr lang="en-US" baseline="0" dirty="0" smtClean="0"/>
                            <a:t> cycle</a:t>
                          </a:r>
                          <a:endParaRPr lang="en-US" dirty="0"/>
                        </a:p>
                      </a:txBody>
                      <a:tcPr anchor="ctr"/>
                    </a:tc>
                  </a:tr>
                  <a:tr h="243841">
                    <a:tc>
                      <a:txBody>
                        <a:bodyPr/>
                        <a:lstStyle/>
                        <a:p>
                          <a:pPr algn="ctr"/>
                          <a:r>
                            <a:rPr lang="en-US" dirty="0" smtClean="0"/>
                            <a:t>Buck</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1</m:t>
                                    </m:r>
                                  </m:num>
                                  <m:den>
                                    <m:r>
                                      <a:rPr lang="en-US" sz="1400" b="0" i="1" dirty="0" smtClean="0">
                                        <a:latin typeface="Cambria Math"/>
                                      </a:rPr>
                                      <m:t>𝐷</m:t>
                                    </m:r>
                                  </m:den>
                                </m:f>
                              </m:oMath>
                            </m:oMathPara>
                          </a14:m>
                          <a:endParaRPr lang="en-US" sz="1600" dirty="0"/>
                        </a:p>
                      </a:txBody>
                      <a:tcPr anchor="ctr"/>
                    </a:tc>
                  </a:tr>
                  <a:tr h="457200">
                    <a:tc>
                      <a:txBody>
                        <a:bodyPr/>
                        <a:lstStyle/>
                        <a:p>
                          <a:pPr algn="ctr"/>
                          <a:r>
                            <a:rPr lang="en-US" dirty="0" smtClean="0"/>
                            <a:t>Boost</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1</m:t>
                                    </m:r>
                                  </m:num>
                                  <m:den>
                                    <m:r>
                                      <a:rPr lang="en-US" sz="1400" b="0" i="1" dirty="0" smtClean="0">
                                        <a:latin typeface="Cambria Math"/>
                                      </a:rPr>
                                      <m:t>1−</m:t>
                                    </m:r>
                                    <m:r>
                                      <a:rPr lang="en-US" sz="1400" b="0" i="1" dirty="0" smtClean="0">
                                        <a:latin typeface="Cambria Math"/>
                                      </a:rPr>
                                      <m:t>𝐷</m:t>
                                    </m:r>
                                  </m:den>
                                </m:f>
                              </m:oMath>
                            </m:oMathPara>
                          </a14:m>
                          <a:endParaRPr lang="en-US" sz="1400" dirty="0"/>
                        </a:p>
                      </a:txBody>
                      <a:tcPr anchor="ctr"/>
                    </a:tc>
                  </a:tr>
                  <a:tr h="457200">
                    <a:tc>
                      <a:txBody>
                        <a:bodyPr/>
                        <a:lstStyle/>
                        <a:p>
                          <a:pPr algn="ctr"/>
                          <a:r>
                            <a:rPr lang="en-US" dirty="0" smtClean="0"/>
                            <a:t>Buck-boost(inverting)</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𝐷</m:t>
                                    </m:r>
                                  </m:num>
                                  <m:den>
                                    <m:r>
                                      <a:rPr lang="en-US" sz="1400" b="0" i="1" dirty="0" smtClean="0">
                                        <a:latin typeface="Cambria Math"/>
                                      </a:rPr>
                                      <m:t>1−</m:t>
                                    </m:r>
                                    <m:r>
                                      <a:rPr lang="en-US" sz="1400" b="0" i="1" dirty="0" smtClean="0">
                                        <a:latin typeface="Cambria Math"/>
                                      </a:rPr>
                                      <m:t>𝐷</m:t>
                                    </m:r>
                                  </m:den>
                                </m:f>
                              </m:oMath>
                            </m:oMathPara>
                          </a14:m>
                          <a:endParaRPr lang="en-US" dirty="0"/>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37474417"/>
                  </p:ext>
                </p:extLst>
              </p:nvPr>
            </p:nvGraphicFramePr>
            <p:xfrm>
              <a:off x="762000" y="1981200"/>
              <a:ext cx="7772400" cy="1836928"/>
            </p:xfrm>
            <a:graphic>
              <a:graphicData uri="http://schemas.openxmlformats.org/drawingml/2006/table">
                <a:tbl>
                  <a:tblPr firstRow="1" bandRow="1">
                    <a:tableStyleId>{5C22544A-7EE6-4342-B048-85BDC9FD1C3A}</a:tableStyleId>
                  </a:tblPr>
                  <a:tblGrid>
                    <a:gridCol w="3886200"/>
                    <a:gridCol w="3886200"/>
                  </a:tblGrid>
                  <a:tr h="365760">
                    <a:tc>
                      <a:txBody>
                        <a:bodyPr/>
                        <a:lstStyle/>
                        <a:p>
                          <a:pPr algn="ctr"/>
                          <a:r>
                            <a:rPr lang="en-US" dirty="0" smtClean="0"/>
                            <a:t>Converters</a:t>
                          </a:r>
                        </a:p>
                      </a:txBody>
                      <a:tcPr anchor="ctr"/>
                    </a:tc>
                    <a:tc>
                      <a:txBody>
                        <a:bodyPr/>
                        <a:lstStyle/>
                        <a:p>
                          <a:pPr algn="ctr"/>
                          <a:r>
                            <a:rPr lang="en-US" dirty="0" smtClean="0"/>
                            <a:t>Duty</a:t>
                          </a:r>
                          <a:r>
                            <a:rPr lang="en-US" baseline="0" dirty="0" smtClean="0"/>
                            <a:t> cycle</a:t>
                          </a:r>
                          <a:endParaRPr lang="en-US" dirty="0"/>
                        </a:p>
                      </a:txBody>
                      <a:tcPr anchor="ctr"/>
                    </a:tc>
                  </a:tr>
                  <a:tr h="490855">
                    <a:tc>
                      <a:txBody>
                        <a:bodyPr/>
                        <a:lstStyle/>
                        <a:p>
                          <a:pPr algn="ctr"/>
                          <a:r>
                            <a:rPr lang="en-US" dirty="0" smtClean="0"/>
                            <a:t>Buck</a:t>
                          </a:r>
                          <a:endParaRPr lang="en-US" dirty="0"/>
                        </a:p>
                      </a:txBody>
                      <a:tcPr anchor="ctr"/>
                    </a:tc>
                    <a:tc>
                      <a:txBody>
                        <a:bodyPr/>
                        <a:lstStyle/>
                        <a:p>
                          <a:endParaRPr lang="en-US"/>
                        </a:p>
                      </a:txBody>
                      <a:tcPr anchor="ctr">
                        <a:blipFill rotWithShape="1">
                          <a:blip r:embed="rId7"/>
                          <a:stretch>
                            <a:fillRect l="-100157" t="-81250" b="-208750"/>
                          </a:stretch>
                        </a:blipFill>
                      </a:tcPr>
                    </a:tc>
                  </a:tr>
                  <a:tr h="490855">
                    <a:tc>
                      <a:txBody>
                        <a:bodyPr/>
                        <a:lstStyle/>
                        <a:p>
                          <a:pPr algn="ctr"/>
                          <a:r>
                            <a:rPr lang="en-US" dirty="0" smtClean="0"/>
                            <a:t>Boost</a:t>
                          </a:r>
                          <a:endParaRPr lang="en-US" dirty="0"/>
                        </a:p>
                      </a:txBody>
                      <a:tcPr anchor="ctr"/>
                    </a:tc>
                    <a:tc>
                      <a:txBody>
                        <a:bodyPr/>
                        <a:lstStyle/>
                        <a:p>
                          <a:endParaRPr lang="en-US"/>
                        </a:p>
                      </a:txBody>
                      <a:tcPr anchor="ctr">
                        <a:blipFill rotWithShape="1">
                          <a:blip r:embed="rId7"/>
                          <a:stretch>
                            <a:fillRect l="-100157" t="-179012" b="-106173"/>
                          </a:stretch>
                        </a:blipFill>
                      </a:tcPr>
                    </a:tc>
                  </a:tr>
                  <a:tr h="489458">
                    <a:tc>
                      <a:txBody>
                        <a:bodyPr/>
                        <a:lstStyle/>
                        <a:p>
                          <a:pPr algn="ctr"/>
                          <a:r>
                            <a:rPr lang="en-US" dirty="0" smtClean="0"/>
                            <a:t>Buck-boost(inverting)</a:t>
                          </a:r>
                          <a:endParaRPr lang="en-US" dirty="0"/>
                        </a:p>
                      </a:txBody>
                      <a:tcPr anchor="ctr"/>
                    </a:tc>
                    <a:tc>
                      <a:txBody>
                        <a:bodyPr/>
                        <a:lstStyle/>
                        <a:p>
                          <a:endParaRPr lang="en-US"/>
                        </a:p>
                      </a:txBody>
                      <a:tcPr anchor="ctr">
                        <a:blipFill rotWithShape="1">
                          <a:blip r:embed="rId7"/>
                          <a:stretch>
                            <a:fillRect l="-100157" t="-282500" b="-7500"/>
                          </a:stretch>
                        </a:blipFill>
                      </a:tcPr>
                    </a:tc>
                  </a:tr>
                </a:tbl>
              </a:graphicData>
            </a:graphic>
          </p:graphicFrame>
        </mc:Fallback>
      </mc:AlternateContent>
    </p:spTree>
    <p:extLst>
      <p:ext uri="{BB962C8B-B14F-4D97-AF65-F5344CB8AC3E}">
        <p14:creationId xmlns:p14="http://schemas.microsoft.com/office/powerpoint/2010/main" val="429112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t>
            </a:r>
            <a:br>
              <a:rPr lang="en-US" dirty="0" smtClean="0"/>
            </a:br>
            <a:r>
              <a:rPr lang="en-US" dirty="0" smtClean="0"/>
              <a:t>Power Distribution Network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Talked a lot about keeping the power supply voltage constant.</a:t>
            </a:r>
          </a:p>
          <a:p>
            <a:pPr lvl="1"/>
            <a:r>
              <a:rPr lang="en-US" dirty="0" smtClean="0"/>
              <a:t>Should think of situation as follows:</a:t>
            </a:r>
          </a:p>
          <a:p>
            <a:pPr lvl="1"/>
            <a:endParaRPr lang="en-US" dirty="0"/>
          </a:p>
          <a:p>
            <a:pPr lvl="1"/>
            <a:endParaRPr lang="en-US" dirty="0" smtClean="0"/>
          </a:p>
          <a:p>
            <a:pPr lvl="1"/>
            <a:endParaRPr lang="en-US" dirty="0"/>
          </a:p>
          <a:p>
            <a:pPr lvl="1"/>
            <a:r>
              <a:rPr lang="en-US" dirty="0" smtClean="0"/>
              <a:t>If the processor drops 3.3V and uses 100mA, what is it’s effective resistance?</a:t>
            </a:r>
          </a:p>
          <a:p>
            <a:pPr lvl="1"/>
            <a:r>
              <a:rPr lang="en-US" dirty="0" smtClean="0"/>
              <a:t>If the power supply is 3.3V, the processor uses 100mA and the total resistance of the PDN (Power distribution network) is .01</a:t>
            </a:r>
            <a:r>
              <a:rPr lang="el-GR" dirty="0" smtClean="0"/>
              <a:t>Ω</a:t>
            </a:r>
            <a:r>
              <a:rPr lang="en-US" dirty="0" smtClean="0"/>
              <a:t>, what voltage does the processor really see?</a:t>
            </a:r>
            <a:endParaRPr lang="en-US" dirty="0"/>
          </a:p>
          <a:p>
            <a:pPr lvl="1"/>
            <a:endParaRPr lang="en-US" dirty="0" smtClean="0"/>
          </a:p>
          <a:p>
            <a:pPr lvl="1"/>
            <a:endParaRPr lang="en-US" dirty="0" smtClean="0"/>
          </a:p>
          <a:p>
            <a:pPr lvl="2"/>
            <a:endParaRPr lang="en-US" dirty="0"/>
          </a:p>
        </p:txBody>
      </p:sp>
      <p:grpSp>
        <p:nvGrpSpPr>
          <p:cNvPr id="41" name="Group 40"/>
          <p:cNvGrpSpPr/>
          <p:nvPr/>
        </p:nvGrpSpPr>
        <p:grpSpPr>
          <a:xfrm>
            <a:off x="1497334" y="2914765"/>
            <a:ext cx="4090684" cy="884457"/>
            <a:chOff x="1494563" y="3563309"/>
            <a:chExt cx="4090684" cy="884457"/>
          </a:xfrm>
        </p:grpSpPr>
        <p:sp>
          <p:nvSpPr>
            <p:cNvPr id="5" name="Freeform 4"/>
            <p:cNvSpPr/>
            <p:nvPr/>
          </p:nvSpPr>
          <p:spPr>
            <a:xfrm rot="5400000">
              <a:off x="2103620" y="3437743"/>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a:grpSpLocks/>
            </p:cNvGrpSpPr>
            <p:nvPr/>
          </p:nvGrpSpPr>
          <p:grpSpPr bwMode="auto">
            <a:xfrm rot="16200000">
              <a:off x="5354266" y="3570453"/>
              <a:ext cx="238125" cy="223837"/>
              <a:chOff x="2188" y="8693"/>
              <a:chExt cx="374" cy="353"/>
            </a:xfrm>
          </p:grpSpPr>
          <p:cxnSp>
            <p:nvCxnSpPr>
              <p:cNvPr id="22" name="AutoShape 4"/>
              <p:cNvCxnSpPr>
                <a:cxnSpLocks noChangeShapeType="1"/>
              </p:cNvCxnSpPr>
              <p:nvPr/>
            </p:nvCxnSpPr>
            <p:spPr bwMode="auto">
              <a:xfrm>
                <a:off x="2188" y="8920"/>
                <a:ext cx="374" cy="0"/>
              </a:xfrm>
              <a:prstGeom prst="straightConnector1">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3" name="AutoShape 5"/>
              <p:cNvCxnSpPr>
                <a:cxnSpLocks noChangeShapeType="1"/>
              </p:cNvCxnSpPr>
              <p:nvPr/>
            </p:nvCxnSpPr>
            <p:spPr bwMode="auto">
              <a:xfrm>
                <a:off x="2258" y="8985"/>
                <a:ext cx="225" cy="0"/>
              </a:xfrm>
              <a:prstGeom prst="straightConnector1">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4" name="AutoShape 6"/>
              <p:cNvCxnSpPr>
                <a:cxnSpLocks noChangeShapeType="1"/>
              </p:cNvCxnSpPr>
              <p:nvPr/>
            </p:nvCxnSpPr>
            <p:spPr bwMode="auto">
              <a:xfrm>
                <a:off x="2318" y="9046"/>
                <a:ext cx="82" cy="0"/>
              </a:xfrm>
              <a:prstGeom prst="straightConnector1">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5" name="AutoShape 7"/>
              <p:cNvCxnSpPr>
                <a:cxnSpLocks noChangeShapeType="1"/>
              </p:cNvCxnSpPr>
              <p:nvPr/>
            </p:nvCxnSpPr>
            <p:spPr bwMode="auto">
              <a:xfrm flipV="1">
                <a:off x="2363" y="8693"/>
                <a:ext cx="1" cy="217"/>
              </a:xfrm>
              <a:prstGeom prst="straightConnector1">
                <a:avLst/>
              </a:prstGeom>
              <a:noFill/>
              <a:ln w="28575">
                <a:solidFill>
                  <a:srgbClr val="0070C0"/>
                </a:solidFill>
                <a:round/>
                <a:headEnd/>
                <a:tailEnd/>
              </a:ln>
              <a:extLst>
                <a:ext uri="{909E8E84-426E-40DD-AFC4-6F175D3DCCD1}">
                  <a14:hiddenFill xmlns:a14="http://schemas.microsoft.com/office/drawing/2010/main">
                    <a:noFill/>
                  </a14:hiddenFill>
                </a:ext>
              </a:extLst>
            </p:spPr>
          </p:cxnSp>
        </p:grpSp>
        <p:grpSp>
          <p:nvGrpSpPr>
            <p:cNvPr id="11" name="Group 8"/>
            <p:cNvGrpSpPr>
              <a:grpSpLocks/>
            </p:cNvGrpSpPr>
            <p:nvPr/>
          </p:nvGrpSpPr>
          <p:grpSpPr bwMode="auto">
            <a:xfrm rot="16200000">
              <a:off x="1616007" y="3462819"/>
              <a:ext cx="184150" cy="427038"/>
              <a:chOff x="1599" y="8310"/>
              <a:chExt cx="290" cy="673"/>
            </a:xfrm>
          </p:grpSpPr>
          <p:sp>
            <p:nvSpPr>
              <p:cNvPr id="20" name="AutoShape 9"/>
              <p:cNvSpPr>
                <a:spLocks noChangeArrowheads="1"/>
              </p:cNvSpPr>
              <p:nvPr/>
            </p:nvSpPr>
            <p:spPr bwMode="auto">
              <a:xfrm>
                <a:off x="1599" y="8310"/>
                <a:ext cx="290" cy="290"/>
              </a:xfrm>
              <a:prstGeom prst="triangle">
                <a:avLst>
                  <a:gd name="adj" fmla="val 50000"/>
                </a:avLst>
              </a:prstGeom>
              <a:solidFill>
                <a:srgbClr val="FFFFFF"/>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0"/>
              <p:cNvSpPr>
                <a:spLocks noChangeShapeType="1"/>
              </p:cNvSpPr>
              <p:nvPr/>
            </p:nvSpPr>
            <p:spPr bwMode="auto">
              <a:xfrm>
                <a:off x="1743" y="8600"/>
                <a:ext cx="1" cy="383"/>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1848408" y="3780478"/>
              <a:ext cx="684803" cy="646331"/>
            </a:xfrm>
            <a:prstGeom prst="rect">
              <a:avLst/>
            </a:prstGeom>
            <a:noFill/>
          </p:spPr>
          <p:txBody>
            <a:bodyPr wrap="none" rtlCol="0">
              <a:spAutoFit/>
            </a:bodyPr>
            <a:lstStyle/>
            <a:p>
              <a:r>
                <a:rPr lang="en-US" dirty="0" smtClean="0"/>
                <a:t>Input</a:t>
              </a:r>
            </a:p>
            <a:p>
              <a:r>
                <a:rPr lang="en-US" dirty="0" smtClean="0"/>
                <a:t>PDN</a:t>
              </a:r>
            </a:p>
          </p:txBody>
        </p:sp>
        <p:sp>
          <p:nvSpPr>
            <p:cNvPr id="26" name="Freeform 25"/>
            <p:cNvSpPr/>
            <p:nvPr/>
          </p:nvSpPr>
          <p:spPr>
            <a:xfrm rot="5400000">
              <a:off x="3246620" y="3435034"/>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4352075" y="3429000"/>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5" idx="0"/>
              <a:endCxn id="26" idx="6"/>
            </p:cNvCxnSpPr>
            <p:nvPr/>
          </p:nvCxnSpPr>
          <p:spPr>
            <a:xfrm flipV="1">
              <a:off x="2399676" y="3693615"/>
              <a:ext cx="648324" cy="176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0"/>
              <a:endCxn id="27" idx="6"/>
            </p:cNvCxnSpPr>
            <p:nvPr/>
          </p:nvCxnSpPr>
          <p:spPr>
            <a:xfrm flipV="1">
              <a:off x="3542676" y="3687581"/>
              <a:ext cx="610779" cy="2102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0"/>
            </p:cNvCxnSpPr>
            <p:nvPr/>
          </p:nvCxnSpPr>
          <p:spPr>
            <a:xfrm flipV="1">
              <a:off x="4648131" y="3693803"/>
              <a:ext cx="748814" cy="87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52936" y="3801435"/>
              <a:ext cx="1096262" cy="369332"/>
            </a:xfrm>
            <a:prstGeom prst="rect">
              <a:avLst/>
            </a:prstGeom>
            <a:noFill/>
          </p:spPr>
          <p:txBody>
            <a:bodyPr wrap="none" rtlCol="0">
              <a:spAutoFit/>
            </a:bodyPr>
            <a:lstStyle/>
            <a:p>
              <a:r>
                <a:rPr lang="en-US" dirty="0" smtClean="0"/>
                <a:t>Processor</a:t>
              </a:r>
            </a:p>
          </p:txBody>
        </p:sp>
        <p:sp>
          <p:nvSpPr>
            <p:cNvPr id="40" name="TextBox 39"/>
            <p:cNvSpPr txBox="1"/>
            <p:nvPr/>
          </p:nvSpPr>
          <p:spPr>
            <a:xfrm>
              <a:off x="4091878" y="3801435"/>
              <a:ext cx="856325" cy="646331"/>
            </a:xfrm>
            <a:prstGeom prst="rect">
              <a:avLst/>
            </a:prstGeom>
            <a:noFill/>
          </p:spPr>
          <p:txBody>
            <a:bodyPr wrap="none" rtlCol="0">
              <a:spAutoFit/>
            </a:bodyPr>
            <a:lstStyle/>
            <a:p>
              <a:r>
                <a:rPr lang="en-US" dirty="0" smtClean="0"/>
                <a:t>Output</a:t>
              </a:r>
            </a:p>
            <a:p>
              <a:r>
                <a:rPr lang="en-US" dirty="0" smtClean="0"/>
                <a:t>PDN</a:t>
              </a:r>
            </a:p>
          </p:txBody>
        </p:sp>
      </p:grpSp>
    </p:spTree>
    <p:extLst>
      <p:ext uri="{BB962C8B-B14F-4D97-AF65-F5344CB8AC3E}">
        <p14:creationId xmlns:p14="http://schemas.microsoft.com/office/powerpoint/2010/main" val="714096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smtClean="0"/>
              <a:t>Picking converters</a:t>
            </a:r>
            <a:endParaRPr lang="en-US" sz="3600" dirty="0"/>
          </a:p>
        </p:txBody>
      </p:sp>
      <p:sp>
        <p:nvSpPr>
          <p:cNvPr id="9" name="Content Placeholder 2"/>
          <p:cNvSpPr txBox="1">
            <a:spLocks/>
          </p:cNvSpPr>
          <p:nvPr/>
        </p:nvSpPr>
        <p:spPr>
          <a:xfrm>
            <a:off x="914400" y="5181600"/>
            <a:ext cx="8001000"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endParaRPr lang="en-US" sz="2000" dirty="0"/>
          </a:p>
          <a:p>
            <a:pPr lvl="1"/>
            <a:endParaRPr lang="en-US" sz="3200" dirty="0" smtClean="0"/>
          </a:p>
          <a:p>
            <a:pPr lvl="1"/>
            <a:endParaRPr lang="en-US" sz="3200" dirty="0"/>
          </a:p>
        </p:txBody>
      </p:sp>
      <p:sp>
        <p:nvSpPr>
          <p:cNvPr id="4" name="Content Placeholder 3"/>
          <p:cNvSpPr>
            <a:spLocks noGrp="1"/>
          </p:cNvSpPr>
          <p:nvPr>
            <p:ph sz="quarter" idx="1"/>
          </p:nvPr>
        </p:nvSpPr>
        <p:spPr>
          <a:xfrm>
            <a:off x="914400" y="1447800"/>
            <a:ext cx="7772400" cy="5029200"/>
          </a:xfrm>
        </p:spPr>
        <p:txBody>
          <a:bodyPr>
            <a:normAutofit fontScale="92500"/>
          </a:bodyPr>
          <a:lstStyle/>
          <a:p>
            <a:r>
              <a:rPr lang="en-US" sz="2400" dirty="0"/>
              <a:t>Hopefully at this point you can start to see how much more complicated a switching converter is relative to a linear converter</a:t>
            </a:r>
          </a:p>
          <a:p>
            <a:pPr lvl="1"/>
            <a:r>
              <a:rPr lang="en-US" sz="2000" dirty="0"/>
              <a:t>Every change made to the capacitor, inductor, transistor or diode will have an significant effect in not only the efficiency of each converter but also the life and way they operate</a:t>
            </a:r>
          </a:p>
          <a:p>
            <a:pPr lvl="1"/>
            <a:r>
              <a:rPr lang="en-US" sz="2000" dirty="0"/>
              <a:t>Fortunately it won’t be the end of the world if you decide to use switching converters</a:t>
            </a:r>
          </a:p>
          <a:p>
            <a:pPr lvl="2"/>
            <a:r>
              <a:rPr lang="en-US" dirty="0"/>
              <a:t>Using </a:t>
            </a:r>
            <a:r>
              <a:rPr lang="en-US" dirty="0">
                <a:hlinkClick r:id="rId3"/>
              </a:rPr>
              <a:t>mic2168a</a:t>
            </a:r>
            <a:r>
              <a:rPr lang="en-US" dirty="0"/>
              <a:t>, a controller for buck converter, as example. We can see not only do they provide information on the controller but also the external </a:t>
            </a:r>
            <a:r>
              <a:rPr lang="en-US" dirty="0" smtClean="0"/>
              <a:t>components </a:t>
            </a:r>
            <a:r>
              <a:rPr lang="en-US" dirty="0"/>
              <a:t>needed for proper functionality (9pages!).</a:t>
            </a:r>
          </a:p>
          <a:p>
            <a:pPr lvl="1"/>
            <a:r>
              <a:rPr lang="en-US" sz="2000" dirty="0"/>
              <a:t>ON semiconductor also provide a detailed </a:t>
            </a:r>
            <a:r>
              <a:rPr lang="en-US" sz="2000" dirty="0" smtClean="0">
                <a:hlinkClick r:id="rId4"/>
              </a:rPr>
              <a:t>published </a:t>
            </a:r>
            <a:r>
              <a:rPr lang="en-US" sz="2000" dirty="0">
                <a:hlinkClick r:id="rId4"/>
              </a:rPr>
              <a:t>paper</a:t>
            </a:r>
            <a:r>
              <a:rPr lang="en-US" sz="2000" dirty="0"/>
              <a:t> on both linear and switching regulator, covering the theory and design consideration needed</a:t>
            </a:r>
            <a:r>
              <a:rPr lang="en-US" sz="2000" dirty="0" smtClean="0"/>
              <a:t>.</a:t>
            </a:r>
            <a:endParaRPr lang="en-US" sz="2000" dirty="0"/>
          </a:p>
        </p:txBody>
      </p:sp>
    </p:spTree>
    <p:extLst>
      <p:ext uri="{BB962C8B-B14F-4D97-AF65-F5344CB8AC3E}">
        <p14:creationId xmlns:p14="http://schemas.microsoft.com/office/powerpoint/2010/main" val="3513760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914400" y="1447800"/>
            <a:ext cx="7772400" cy="5410200"/>
          </a:xfrm>
        </p:spPr>
        <p:txBody>
          <a:bodyPr>
            <a:normAutofit fontScale="92500" lnSpcReduction="20000"/>
          </a:bodyPr>
          <a:lstStyle/>
          <a:p>
            <a:r>
              <a:rPr lang="en-US" sz="2000" dirty="0"/>
              <a:t>For those who aren’t as interested in all the technical details behind all this can refer to TI’s </a:t>
            </a:r>
            <a:r>
              <a:rPr lang="en-US" sz="2000" dirty="0">
                <a:hlinkClick r:id="rId3"/>
              </a:rPr>
              <a:t>power management portal. </a:t>
            </a:r>
            <a:endParaRPr lang="en-US" sz="2000" dirty="0" smtClean="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smtClean="0"/>
              <a:t/>
            </a:r>
            <a:br>
              <a:rPr lang="en-US" sz="2000" dirty="0" smtClean="0"/>
            </a:br>
            <a:r>
              <a:rPr lang="en-US" sz="2000" dirty="0" smtClean="0"/>
              <a:t/>
            </a:r>
            <a:br>
              <a:rPr lang="en-US" sz="2000" dirty="0" smtClean="0"/>
            </a:br>
            <a:endParaRPr lang="en-US" sz="2000" dirty="0"/>
          </a:p>
          <a:p>
            <a:r>
              <a:rPr lang="en-US" sz="2000" dirty="0"/>
              <a:t>You can just enter the </a:t>
            </a:r>
            <a:r>
              <a:rPr lang="en-US" sz="2000" dirty="0" smtClean="0"/>
              <a:t>parameters </a:t>
            </a:r>
            <a:r>
              <a:rPr lang="en-US" sz="2000" dirty="0"/>
              <a:t>and TI will come up with recommendation</a:t>
            </a:r>
          </a:p>
          <a:p>
            <a:r>
              <a:rPr lang="en-US" sz="2000" dirty="0"/>
              <a:t>Other </a:t>
            </a:r>
            <a:r>
              <a:rPr lang="en-US" sz="2000" dirty="0" smtClean="0"/>
              <a:t>companies </a:t>
            </a:r>
            <a:r>
              <a:rPr lang="en-US" sz="2000" dirty="0"/>
              <a:t>also offer similar </a:t>
            </a:r>
            <a:r>
              <a:rPr lang="en-US" sz="2000" dirty="0" smtClean="0"/>
              <a:t>things </a:t>
            </a:r>
            <a:r>
              <a:rPr lang="en-US" sz="2000" dirty="0"/>
              <a:t>so you’re not stuck with only TI</a:t>
            </a:r>
          </a:p>
          <a:p>
            <a:pPr lvl="1"/>
            <a:r>
              <a:rPr lang="en-US" sz="1800" dirty="0"/>
              <a:t>Try </a:t>
            </a:r>
            <a:r>
              <a:rPr lang="en-US" sz="1800" dirty="0" err="1"/>
              <a:t>Micrel</a:t>
            </a:r>
            <a:r>
              <a:rPr lang="en-US" sz="1800" dirty="0"/>
              <a:t>, </a:t>
            </a:r>
            <a:r>
              <a:rPr lang="en-US" sz="1800" dirty="0" err="1"/>
              <a:t>F</a:t>
            </a:r>
            <a:r>
              <a:rPr lang="en-US" sz="1800" dirty="0" err="1" smtClean="0"/>
              <a:t>reescale</a:t>
            </a:r>
            <a:r>
              <a:rPr lang="en-US" sz="1800" dirty="0" smtClean="0"/>
              <a:t> </a:t>
            </a:r>
            <a:r>
              <a:rPr lang="en-US" sz="1800" dirty="0"/>
              <a:t>or other </a:t>
            </a:r>
            <a:r>
              <a:rPr lang="en-US" sz="1800" dirty="0" smtClean="0"/>
              <a:t>brands as needed.</a:t>
            </a:r>
            <a:endParaRPr lang="en-US" dirty="0"/>
          </a:p>
        </p:txBody>
      </p:sp>
      <p:sp>
        <p:nvSpPr>
          <p:cNvPr id="2" name="Title 1"/>
          <p:cNvSpPr>
            <a:spLocks noGrp="1"/>
          </p:cNvSpPr>
          <p:nvPr>
            <p:ph type="title"/>
          </p:nvPr>
        </p:nvSpPr>
        <p:spPr>
          <a:xfrm>
            <a:off x="914400" y="304800"/>
            <a:ext cx="7772400" cy="838200"/>
          </a:xfrm>
        </p:spPr>
        <p:txBody>
          <a:bodyPr>
            <a:normAutofit/>
          </a:bodyPr>
          <a:lstStyle/>
          <a:p>
            <a:r>
              <a:rPr lang="en-US" sz="3600" dirty="0" smtClean="0"/>
              <a:t>Picking converters</a:t>
            </a:r>
            <a:endParaRPr lang="en-US" sz="3600"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716" t="39609" r="10467" b="7549"/>
          <a:stretch/>
        </p:blipFill>
        <p:spPr bwMode="auto">
          <a:xfrm>
            <a:off x="1524000" y="2030943"/>
            <a:ext cx="6096000" cy="335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654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Return paths.</a:t>
            </a:r>
          </a:p>
          <a:p>
            <a:pPr lvl="1"/>
            <a:r>
              <a:rPr lang="en-US" dirty="0" smtClean="0"/>
              <a:t>Ground isn’t ground.</a:t>
            </a:r>
          </a:p>
          <a:p>
            <a:pPr lvl="2"/>
            <a:r>
              <a:rPr lang="en-US" dirty="0" smtClean="0"/>
              <a:t>This is an important rule.</a:t>
            </a:r>
          </a:p>
          <a:p>
            <a:pPr lvl="1"/>
            <a:r>
              <a:rPr lang="en-US" dirty="0" smtClean="0"/>
              <a:t>Back to review </a:t>
            </a:r>
            <a:r>
              <a:rPr lang="en-US" dirty="0"/>
              <a:t>question</a:t>
            </a:r>
          </a:p>
          <a:p>
            <a:pPr lvl="2"/>
            <a:r>
              <a:rPr lang="en-US" dirty="0"/>
              <a:t>What is the voltage</a:t>
            </a:r>
            <a:br>
              <a:rPr lang="en-US" dirty="0"/>
            </a:br>
            <a:r>
              <a:rPr lang="en-US" dirty="0"/>
              <a:t>drop across the resistor</a:t>
            </a:r>
            <a:br>
              <a:rPr lang="en-US" dirty="0"/>
            </a:br>
            <a:r>
              <a:rPr lang="en-US" dirty="0"/>
              <a:t>that has .1A flowing </a:t>
            </a:r>
            <a:br>
              <a:rPr lang="en-US" dirty="0"/>
            </a:br>
            <a:r>
              <a:rPr lang="en-US" dirty="0"/>
              <a:t>through it?</a:t>
            </a:r>
            <a:br>
              <a:rPr lang="en-US" dirty="0"/>
            </a:br>
            <a:r>
              <a:rPr lang="en-US" dirty="0"/>
              <a:t>The 10A resistor?</a:t>
            </a:r>
          </a:p>
          <a:p>
            <a:pPr lvl="2"/>
            <a:r>
              <a:rPr lang="en-US" dirty="0"/>
              <a:t>How much power is lost</a:t>
            </a:r>
            <a:br>
              <a:rPr lang="en-US" dirty="0"/>
            </a:br>
            <a:r>
              <a:rPr lang="en-US" dirty="0"/>
              <a:t>in the bottom resistor</a:t>
            </a:r>
            <a:r>
              <a:rPr lang="en-US" dirty="0" smtClean="0"/>
              <a:t>?</a:t>
            </a:r>
          </a:p>
          <a:p>
            <a:pPr lvl="1"/>
            <a:r>
              <a:rPr lang="en-US" dirty="0" smtClean="0"/>
              <a:t>How does this relate to anything?</a:t>
            </a:r>
            <a:endParaRPr lang="en-US" dirty="0"/>
          </a:p>
          <a:p>
            <a:pPr lvl="1"/>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41"/>
          <a:stretch/>
        </p:blipFill>
        <p:spPr bwMode="auto">
          <a:xfrm rot="10620323">
            <a:off x="4861982" y="1601230"/>
            <a:ext cx="4380805" cy="25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067486" y="4311853"/>
            <a:ext cx="1734225" cy="2252354"/>
            <a:chOff x="4343538" y="4000483"/>
            <a:chExt cx="1734225" cy="2252354"/>
          </a:xfrm>
        </p:grpSpPr>
        <p:sp>
          <p:nvSpPr>
            <p:cNvPr id="6" name="Freeform 5"/>
            <p:cNvSpPr/>
            <p:nvPr/>
          </p:nvSpPr>
          <p:spPr>
            <a:xfrm>
              <a:off x="4931764" y="4766872"/>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84098" y="5541819"/>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86400" y="4781863"/>
              <a:ext cx="97436" cy="494676"/>
            </a:xfrm>
            <a:custGeom>
              <a:avLst/>
              <a:gdLst>
                <a:gd name="connsiteX0" fmla="*/ 74951 w 97436"/>
                <a:gd name="connsiteY0" fmla="*/ 0 h 494676"/>
                <a:gd name="connsiteX1" fmla="*/ 7495 w 97436"/>
                <a:gd name="connsiteY1" fmla="*/ 67456 h 494676"/>
                <a:gd name="connsiteX2" fmla="*/ 97436 w 97436"/>
                <a:gd name="connsiteY2" fmla="*/ 157397 h 494676"/>
                <a:gd name="connsiteX3" fmla="*/ 7495 w 97436"/>
                <a:gd name="connsiteY3" fmla="*/ 247338 h 494676"/>
                <a:gd name="connsiteX4" fmla="*/ 97436 w 97436"/>
                <a:gd name="connsiteY4" fmla="*/ 337279 h 494676"/>
                <a:gd name="connsiteX5" fmla="*/ 0 w 97436"/>
                <a:gd name="connsiteY5" fmla="*/ 434715 h 494676"/>
                <a:gd name="connsiteX6" fmla="*/ 59961 w 97436"/>
                <a:gd name="connsiteY6" fmla="*/ 494676 h 4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36" h="494676">
                  <a:moveTo>
                    <a:pt x="74951" y="0"/>
                  </a:moveTo>
                  <a:lnTo>
                    <a:pt x="7495" y="67456"/>
                  </a:lnTo>
                  <a:lnTo>
                    <a:pt x="97436" y="157397"/>
                  </a:lnTo>
                  <a:lnTo>
                    <a:pt x="7495" y="247338"/>
                  </a:lnTo>
                  <a:lnTo>
                    <a:pt x="97436" y="337279"/>
                  </a:lnTo>
                  <a:lnTo>
                    <a:pt x="0" y="434715"/>
                  </a:lnTo>
                  <a:lnTo>
                    <a:pt x="59961" y="494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a:grpSpLocks/>
            </p:cNvGrpSpPr>
            <p:nvPr/>
          </p:nvGrpSpPr>
          <p:grpSpPr bwMode="auto">
            <a:xfrm>
              <a:off x="5128743" y="6029000"/>
              <a:ext cx="238125" cy="223837"/>
              <a:chOff x="2188" y="8693"/>
              <a:chExt cx="374" cy="353"/>
            </a:xfrm>
          </p:grpSpPr>
          <p:cxnSp>
            <p:nvCxnSpPr>
              <p:cNvPr id="23" name="AutoShape 4"/>
              <p:cNvCxnSpPr>
                <a:cxnSpLocks noChangeShapeType="1"/>
              </p:cNvCxnSpPr>
              <p:nvPr/>
            </p:nvCxnSpPr>
            <p:spPr bwMode="auto">
              <a:xfrm>
                <a:off x="2188" y="8920"/>
                <a:ext cx="374"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24" name="AutoShape 5"/>
              <p:cNvCxnSpPr>
                <a:cxnSpLocks noChangeShapeType="1"/>
              </p:cNvCxnSpPr>
              <p:nvPr/>
            </p:nvCxnSpPr>
            <p:spPr bwMode="auto">
              <a:xfrm>
                <a:off x="2258" y="8985"/>
                <a:ext cx="225"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25" name="AutoShape 6"/>
              <p:cNvCxnSpPr>
                <a:cxnSpLocks noChangeShapeType="1"/>
              </p:cNvCxnSpPr>
              <p:nvPr/>
            </p:nvCxnSpPr>
            <p:spPr bwMode="auto">
              <a:xfrm>
                <a:off x="2318" y="9046"/>
                <a:ext cx="82"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26" name="AutoShape 7"/>
              <p:cNvCxnSpPr>
                <a:cxnSpLocks noChangeShapeType="1"/>
              </p:cNvCxnSpPr>
              <p:nvPr/>
            </p:nvCxnSpPr>
            <p:spPr bwMode="auto">
              <a:xfrm flipV="1">
                <a:off x="2363" y="8693"/>
                <a:ext cx="1" cy="217"/>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grpSp>
        <p:cxnSp>
          <p:nvCxnSpPr>
            <p:cNvPr id="10" name="Straight Connector 9"/>
            <p:cNvCxnSpPr/>
            <p:nvPr/>
          </p:nvCxnSpPr>
          <p:spPr>
            <a:xfrm>
              <a:off x="4980482" y="5261548"/>
              <a:ext cx="283241" cy="28027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0"/>
            </p:cNvCxnSpPr>
            <p:nvPr/>
          </p:nvCxnSpPr>
          <p:spPr>
            <a:xfrm flipH="1">
              <a:off x="5259049" y="5276539"/>
              <a:ext cx="276069" cy="2652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8"/>
            <p:cNvGrpSpPr>
              <a:grpSpLocks/>
            </p:cNvGrpSpPr>
            <p:nvPr/>
          </p:nvGrpSpPr>
          <p:grpSpPr bwMode="auto">
            <a:xfrm>
              <a:off x="4910892" y="4342212"/>
              <a:ext cx="184150" cy="427038"/>
              <a:chOff x="1599" y="8310"/>
              <a:chExt cx="290" cy="673"/>
            </a:xfrm>
          </p:grpSpPr>
          <p:sp>
            <p:nvSpPr>
              <p:cNvPr id="21" name="AutoShape 9"/>
              <p:cNvSpPr>
                <a:spLocks noChangeArrowheads="1"/>
              </p:cNvSpPr>
              <p:nvPr/>
            </p:nvSpPr>
            <p:spPr bwMode="auto">
              <a:xfrm>
                <a:off x="1599" y="8310"/>
                <a:ext cx="290" cy="290"/>
              </a:xfrm>
              <a:prstGeom prst="triangle">
                <a:avLst>
                  <a:gd name="adj" fmla="val 50000"/>
                </a:avLst>
              </a:prstGeom>
              <a:solidFill>
                <a:srgbClr val="FFFFFF"/>
              </a:solidFill>
              <a:ln w="2857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0"/>
              <p:cNvSpPr>
                <a:spLocks noChangeShapeType="1"/>
              </p:cNvSpPr>
              <p:nvPr/>
            </p:nvSpPr>
            <p:spPr bwMode="auto">
              <a:xfrm>
                <a:off x="1743" y="8600"/>
                <a:ext cx="1" cy="38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8"/>
            <p:cNvGrpSpPr>
              <a:grpSpLocks/>
            </p:cNvGrpSpPr>
            <p:nvPr/>
          </p:nvGrpSpPr>
          <p:grpSpPr bwMode="auto">
            <a:xfrm>
              <a:off x="5471410" y="4362320"/>
              <a:ext cx="184150" cy="427038"/>
              <a:chOff x="1599" y="8310"/>
              <a:chExt cx="290" cy="673"/>
            </a:xfrm>
          </p:grpSpPr>
          <p:sp>
            <p:nvSpPr>
              <p:cNvPr id="19" name="AutoShape 9"/>
              <p:cNvSpPr>
                <a:spLocks noChangeArrowheads="1"/>
              </p:cNvSpPr>
              <p:nvPr/>
            </p:nvSpPr>
            <p:spPr bwMode="auto">
              <a:xfrm>
                <a:off x="1599" y="8310"/>
                <a:ext cx="290" cy="290"/>
              </a:xfrm>
              <a:prstGeom prst="triangle">
                <a:avLst>
                  <a:gd name="adj" fmla="val 50000"/>
                </a:avLst>
              </a:prstGeom>
              <a:solidFill>
                <a:srgbClr val="FFFFFF"/>
              </a:solidFill>
              <a:ln w="2857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0"/>
              <p:cNvSpPr>
                <a:spLocks noChangeShapeType="1"/>
              </p:cNvSpPr>
              <p:nvPr/>
            </p:nvSpPr>
            <p:spPr bwMode="auto">
              <a:xfrm>
                <a:off x="1743" y="8600"/>
                <a:ext cx="1" cy="38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4343538" y="4764374"/>
              <a:ext cx="609462" cy="369332"/>
            </a:xfrm>
            <a:prstGeom prst="rect">
              <a:avLst/>
            </a:prstGeom>
            <a:noFill/>
          </p:spPr>
          <p:txBody>
            <a:bodyPr wrap="none" rtlCol="0">
              <a:spAutoFit/>
            </a:bodyPr>
            <a:lstStyle/>
            <a:p>
              <a:r>
                <a:rPr lang="en-US" dirty="0" smtClean="0"/>
                <a:t>0.1A</a:t>
              </a:r>
              <a:endParaRPr lang="en-US" dirty="0"/>
            </a:p>
          </p:txBody>
        </p:sp>
        <p:sp>
          <p:nvSpPr>
            <p:cNvPr id="15" name="TextBox 14"/>
            <p:cNvSpPr txBox="1"/>
            <p:nvPr/>
          </p:nvSpPr>
          <p:spPr>
            <a:xfrm>
              <a:off x="4434418" y="5602661"/>
              <a:ext cx="747320" cy="369332"/>
            </a:xfrm>
            <a:prstGeom prst="rect">
              <a:avLst/>
            </a:prstGeom>
            <a:noFill/>
          </p:spPr>
          <p:txBody>
            <a:bodyPr wrap="none" rtlCol="0">
              <a:spAutoFit/>
            </a:bodyPr>
            <a:lstStyle/>
            <a:p>
              <a:r>
                <a:rPr lang="en-US" dirty="0" smtClean="0"/>
                <a:t>0.05</a:t>
              </a:r>
              <a:r>
                <a:rPr lang="el-GR" dirty="0" smtClean="0"/>
                <a:t>Ω</a:t>
              </a:r>
              <a:endParaRPr lang="en-US" dirty="0"/>
            </a:p>
          </p:txBody>
        </p:sp>
        <p:sp>
          <p:nvSpPr>
            <p:cNvPr id="16" name="TextBox 15"/>
            <p:cNvSpPr txBox="1"/>
            <p:nvPr/>
          </p:nvSpPr>
          <p:spPr>
            <a:xfrm>
              <a:off x="5526009" y="4844535"/>
              <a:ext cx="551754" cy="369332"/>
            </a:xfrm>
            <a:prstGeom prst="rect">
              <a:avLst/>
            </a:prstGeom>
            <a:noFill/>
          </p:spPr>
          <p:txBody>
            <a:bodyPr wrap="none" rtlCol="0">
              <a:spAutoFit/>
            </a:bodyPr>
            <a:lstStyle/>
            <a:p>
              <a:r>
                <a:rPr lang="en-US" dirty="0" smtClean="0"/>
                <a:t>10A</a:t>
              </a:r>
              <a:endParaRPr lang="en-US" dirty="0"/>
            </a:p>
          </p:txBody>
        </p:sp>
        <p:sp>
          <p:nvSpPr>
            <p:cNvPr id="17" name="TextBox 16"/>
            <p:cNvSpPr txBox="1"/>
            <p:nvPr/>
          </p:nvSpPr>
          <p:spPr>
            <a:xfrm>
              <a:off x="4697601" y="4000483"/>
              <a:ext cx="607859" cy="369332"/>
            </a:xfrm>
            <a:prstGeom prst="rect">
              <a:avLst/>
            </a:prstGeom>
            <a:noFill/>
          </p:spPr>
          <p:txBody>
            <a:bodyPr wrap="none" rtlCol="0">
              <a:spAutoFit/>
            </a:bodyPr>
            <a:lstStyle/>
            <a:p>
              <a:r>
                <a:rPr lang="en-US" dirty="0" smtClean="0"/>
                <a:t>3.3V</a:t>
              </a:r>
              <a:endParaRPr lang="en-US" dirty="0"/>
            </a:p>
          </p:txBody>
        </p:sp>
        <p:sp>
          <p:nvSpPr>
            <p:cNvPr id="18" name="TextBox 17"/>
            <p:cNvSpPr txBox="1"/>
            <p:nvPr/>
          </p:nvSpPr>
          <p:spPr>
            <a:xfrm>
              <a:off x="5361548" y="4001091"/>
              <a:ext cx="550151" cy="369332"/>
            </a:xfrm>
            <a:prstGeom prst="rect">
              <a:avLst/>
            </a:prstGeom>
            <a:noFill/>
          </p:spPr>
          <p:txBody>
            <a:bodyPr wrap="none" rtlCol="0">
              <a:spAutoFit/>
            </a:bodyPr>
            <a:lstStyle/>
            <a:p>
              <a:r>
                <a:rPr lang="en-US" dirty="0" smtClean="0"/>
                <a:t>12V</a:t>
              </a:r>
              <a:endParaRPr lang="en-US" dirty="0"/>
            </a:p>
          </p:txBody>
        </p:sp>
      </p:grpSp>
    </p:spTree>
    <p:extLst>
      <p:ext uri="{BB962C8B-B14F-4D97-AF65-F5344CB8AC3E}">
        <p14:creationId xmlns:p14="http://schemas.microsoft.com/office/powerpoint/2010/main" val="10837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Review: </a:t>
            </a:r>
            <a:r>
              <a:rPr lang="en-US" dirty="0" smtClean="0"/>
              <a:t>Power integrity (1/2)</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Processors and other ICs have varying current demands</a:t>
            </a:r>
          </a:p>
          <a:p>
            <a:pPr lvl="1"/>
            <a:r>
              <a:rPr lang="en-US" dirty="0" smtClean="0"/>
              <a:t>Sometimes at frequencies much greater than the device itself runs at</a:t>
            </a:r>
          </a:p>
          <a:p>
            <a:pPr lvl="2"/>
            <a:r>
              <a:rPr lang="en-US" dirty="0" smtClean="0"/>
              <a:t>Why?</a:t>
            </a:r>
          </a:p>
          <a:p>
            <a:pPr lvl="1"/>
            <a:r>
              <a:rPr lang="en-US" dirty="0" smtClean="0"/>
              <a:t>So the power/ground inputs need to be able to deal with that.</a:t>
            </a:r>
          </a:p>
          <a:p>
            <a:pPr lvl="2"/>
            <a:r>
              <a:rPr lang="en-US" dirty="0" smtClean="0"/>
              <a:t>Basically we want those wires to be ideal and just supply how ever much or little current we need.</a:t>
            </a:r>
          </a:p>
          <a:p>
            <a:pPr lvl="1"/>
            <a:r>
              <a:rPr lang="en-US" dirty="0" smtClean="0"/>
              <a:t>If the current can’t be supplied correctly, we’ll get voltage droops.</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How much power noise can we accept?</a:t>
            </a:r>
          </a:p>
          <a:p>
            <a:pPr lvl="1"/>
            <a:r>
              <a:rPr lang="en-US" dirty="0" smtClean="0"/>
              <a:t>Depends on the part (read the spec).  </a:t>
            </a:r>
          </a:p>
          <a:p>
            <a:pPr lvl="2"/>
            <a:r>
              <a:rPr lang="en-US" dirty="0" smtClean="0"/>
              <a:t>If it can run from 3.5V to 5.5V we just need to insure it stays in that range.</a:t>
            </a:r>
          </a:p>
          <a:p>
            <a:pPr lvl="1"/>
            <a:r>
              <a:rPr lang="en-US" dirty="0" smtClean="0"/>
              <a:t>So we need to make sure that given the current, we don’t end up out of the voltage range.</a:t>
            </a:r>
          </a:p>
          <a:p>
            <a:r>
              <a:rPr lang="en-US" dirty="0" smtClean="0"/>
              <a:t>Basically need to insure that we don’t drop too much voltage over the wires that are supplying the power!</a:t>
            </a:r>
            <a:endParaRPr lang="en-US" dirty="0"/>
          </a:p>
        </p:txBody>
      </p:sp>
    </p:spTree>
    <p:extLst>
      <p:ext uri="{BB962C8B-B14F-4D97-AF65-F5344CB8AC3E}">
        <p14:creationId xmlns:p14="http://schemas.microsoft.com/office/powerpoint/2010/main" val="306392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Review: </a:t>
            </a:r>
            <a:r>
              <a:rPr lang="en-US" dirty="0"/>
              <a:t>Power integrity </a:t>
            </a:r>
            <a:r>
              <a:rPr lang="en-US" dirty="0" smtClean="0"/>
              <a:t>(2/2</a:t>
            </a:r>
            <a:r>
              <a:rPr lang="en-US" dirty="0"/>
              <a:t>)</a:t>
            </a:r>
          </a:p>
        </p:txBody>
      </p:sp>
      <p:sp>
        <p:nvSpPr>
          <p:cNvPr id="5" name="TextBox 4"/>
          <p:cNvSpPr txBox="1"/>
          <p:nvPr/>
        </p:nvSpPr>
        <p:spPr>
          <a:xfrm>
            <a:off x="76200" y="6490900"/>
            <a:ext cx="8231036" cy="276999"/>
          </a:xfrm>
          <a:prstGeom prst="rect">
            <a:avLst/>
          </a:prstGeom>
          <a:noFill/>
        </p:spPr>
        <p:txBody>
          <a:bodyPr wrap="none" rtlCol="0">
            <a:spAutoFit/>
          </a:bodyPr>
          <a:lstStyle/>
          <a:p>
            <a:r>
              <a:rPr lang="en-US" sz="1200" dirty="0" smtClean="0"/>
              <a:t>* </a:t>
            </a:r>
            <a:r>
              <a:rPr lang="en-US" sz="1200" dirty="0" smtClean="0">
                <a:hlinkClick r:id="rId3"/>
              </a:rPr>
              <a:t>http</a:t>
            </a:r>
            <a:r>
              <a:rPr lang="en-US" sz="1200" dirty="0">
                <a:hlinkClick r:id="rId3"/>
              </a:rPr>
              <a:t>://</a:t>
            </a:r>
            <a:r>
              <a:rPr lang="en-US" sz="1200" dirty="0" smtClean="0">
                <a:hlinkClick r:id="rId3"/>
              </a:rPr>
              <a:t>www.n4iqt.com/BillRiley/multi/esr-and-bypass-caps.pdf</a:t>
            </a:r>
            <a:r>
              <a:rPr lang="en-US" sz="1200" dirty="0"/>
              <a:t> </a:t>
            </a:r>
            <a:r>
              <a:rPr lang="en-US" sz="1200" dirty="0" smtClean="0"/>
              <a:t>provides a very nice overview of the topic and how to address it.</a:t>
            </a:r>
            <a:endParaRPr lang="en-US" sz="1200" dirty="0"/>
          </a:p>
        </p:txBody>
      </p:sp>
      <p:pic>
        <p:nvPicPr>
          <p:cNvPr id="7" name="Picture 2" descr="http://www.pcbdesign007.com/articlefiles/85396-barry%20pdn%203.jpg"/>
          <p:cNvPicPr>
            <a:picLocks noChangeAspect="1" noChangeArrowheads="1"/>
          </p:cNvPicPr>
          <p:nvPr/>
        </p:nvPicPr>
        <p:blipFill>
          <a:blip r:embed="rId4" cstate="print"/>
          <a:srcRect l="1710" t="5252" r="5983" b="6768"/>
          <a:stretch>
            <a:fillRect/>
          </a:stretch>
        </p:blipFill>
        <p:spPr bwMode="auto">
          <a:xfrm>
            <a:off x="2028717" y="4737551"/>
            <a:ext cx="2513977" cy="1815650"/>
          </a:xfrm>
          <a:prstGeom prst="rect">
            <a:avLst/>
          </a:prstGeom>
          <a:noFill/>
        </p:spPr>
      </p:pic>
      <p:sp>
        <p:nvSpPr>
          <p:cNvPr id="6" name="Content Placeholder 5"/>
          <p:cNvSpPr>
            <a:spLocks noGrp="1"/>
          </p:cNvSpPr>
          <p:nvPr>
            <p:ph sz="half" idx="2"/>
          </p:nvPr>
        </p:nvSpPr>
        <p:spPr>
          <a:xfrm>
            <a:off x="4953000" y="1600200"/>
            <a:ext cx="4038600" cy="4800600"/>
          </a:xfrm>
        </p:spPr>
        <p:txBody>
          <a:bodyPr>
            <a:normAutofit fontScale="62500" lnSpcReduction="20000"/>
          </a:bodyPr>
          <a:lstStyle/>
          <a:p>
            <a:r>
              <a:rPr lang="en-US" dirty="0"/>
              <a:t>So we need the impedance of the wires to be low.</a:t>
            </a:r>
          </a:p>
          <a:p>
            <a:pPr lvl="1"/>
            <a:r>
              <a:rPr lang="en-US" dirty="0"/>
              <a:t>Because the ICs operate at a wide variety of frequencies, we need to consider all of them.</a:t>
            </a:r>
          </a:p>
          <a:p>
            <a:pPr lvl="1"/>
            <a:r>
              <a:rPr lang="en-US" dirty="0"/>
              <a:t>The wires themselves have a lot of inductance, so a lot of impedance at high frequencies.</a:t>
            </a:r>
          </a:p>
          <a:p>
            <a:pPr lvl="2"/>
            <a:r>
              <a:rPr lang="en-US" dirty="0"/>
              <a:t>Need to counter this by adding capacitors.</a:t>
            </a:r>
          </a:p>
          <a:p>
            <a:r>
              <a:rPr lang="en-US" dirty="0"/>
              <a:t>Problem is that the caps have parasitic inductance and resistance.</a:t>
            </a:r>
          </a:p>
          <a:p>
            <a:pPr lvl="1"/>
            <a:r>
              <a:rPr lang="en-US" dirty="0"/>
              <a:t>So they don’t help as well as you’d </a:t>
            </a:r>
            <a:r>
              <a:rPr lang="en-US" dirty="0" smtClean="0"/>
              <a:t>like</a:t>
            </a:r>
          </a:p>
          <a:p>
            <a:pPr lvl="1"/>
            <a:r>
              <a:rPr lang="en-US" dirty="0" smtClean="0"/>
              <a:t>But more in parallel is good.</a:t>
            </a:r>
            <a:endParaRPr lang="en-US" dirty="0"/>
          </a:p>
          <a:p>
            <a:pPr lvl="1"/>
            <a:r>
              <a:rPr lang="en-US" dirty="0" smtClean="0"/>
              <a:t>Each </a:t>
            </a:r>
            <a:r>
              <a:rPr lang="en-US" dirty="0"/>
              <a:t>cap will help with different frequency ranges.</a:t>
            </a:r>
          </a:p>
          <a:p>
            <a:r>
              <a:rPr lang="en-US" dirty="0"/>
              <a:t>We also can get a small but low-parasitic cap out of the power/ground plane.</a:t>
            </a:r>
          </a:p>
          <a:p>
            <a:r>
              <a:rPr lang="en-US" dirty="0"/>
              <a:t>Finally we should consider anti-resonance*.</a:t>
            </a:r>
          </a:p>
          <a:p>
            <a:endParaRPr lang="en-US"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330" y="2375350"/>
            <a:ext cx="433757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4777210" y="2254950"/>
            <a:ext cx="632990" cy="1402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352800" y="5410200"/>
            <a:ext cx="1977452"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6" cstate="print"/>
          <a:srcRect/>
          <a:stretch>
            <a:fillRect/>
          </a:stretch>
        </p:blipFill>
        <p:spPr bwMode="auto">
          <a:xfrm>
            <a:off x="875632" y="1143000"/>
            <a:ext cx="3901578" cy="1111950"/>
          </a:xfrm>
          <a:prstGeom prst="rect">
            <a:avLst/>
          </a:prstGeom>
          <a:noFill/>
          <a:ln w="9525">
            <a:noFill/>
            <a:miter lim="800000"/>
            <a:headEnd/>
            <a:tailEnd/>
          </a:ln>
        </p:spPr>
      </p:pic>
      <p:cxnSp>
        <p:nvCxnSpPr>
          <p:cNvPr id="21" name="Straight Arrow Connector 20"/>
          <p:cNvCxnSpPr/>
          <p:nvPr/>
        </p:nvCxnSpPr>
        <p:spPr>
          <a:xfrm flipH="1" flipV="1">
            <a:off x="3733800" y="4114800"/>
            <a:ext cx="16764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t>Battery review: </a:t>
            </a:r>
            <a:r>
              <a:rPr lang="en-US" dirty="0" smtClean="0"/>
              <a:t>Lots </a:t>
            </a:r>
            <a:r>
              <a:rPr lang="en-US" dirty="0" smtClean="0"/>
              <a:t>of terms</a:t>
            </a:r>
            <a:endParaRPr lang="en-US" dirty="0"/>
          </a:p>
        </p:txBody>
      </p:sp>
      <p:sp>
        <p:nvSpPr>
          <p:cNvPr id="5" name="Content Placeholder 4"/>
          <p:cNvSpPr>
            <a:spLocks noGrp="1"/>
          </p:cNvSpPr>
          <p:nvPr>
            <p:ph sz="half" idx="1"/>
          </p:nvPr>
        </p:nvSpPr>
        <p:spPr>
          <a:xfrm>
            <a:off x="228600" y="1600200"/>
            <a:ext cx="4038600" cy="4525963"/>
          </a:xfrm>
        </p:spPr>
        <p:txBody>
          <a:bodyPr>
            <a:normAutofit fontScale="70000" lnSpcReduction="20000"/>
          </a:bodyPr>
          <a:lstStyle/>
          <a:p>
            <a:pPr marL="457200" lvl="1" indent="-342900">
              <a:lnSpc>
                <a:spcPct val="95000"/>
              </a:lnSpc>
              <a:spcBef>
                <a:spcPct val="0"/>
              </a:spcBef>
              <a:buClr>
                <a:srgbClr val="333333"/>
              </a:buClr>
              <a:buFontTx/>
              <a:buChar char="•"/>
            </a:pPr>
            <a:r>
              <a:rPr lang="en-US" sz="2700" b="1" dirty="0" smtClean="0">
                <a:solidFill>
                  <a:srgbClr val="333333"/>
                </a:solidFill>
                <a:latin typeface="Arial" pitchFamily="34" charset="0"/>
              </a:rPr>
              <a:t>Capacity</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The amount of electric charge it can </a:t>
            </a:r>
            <a:r>
              <a:rPr lang="en-US" sz="2700" dirty="0" smtClean="0">
                <a:solidFill>
                  <a:srgbClr val="333333"/>
                </a:solidFill>
                <a:latin typeface="Arial" pitchFamily="34" charset="0"/>
              </a:rPr>
              <a:t>store</a:t>
            </a:r>
            <a:r>
              <a:rPr lang="en-US" dirty="0" smtClean="0"/>
              <a:t>, t</a:t>
            </a:r>
            <a:r>
              <a:rPr lang="en-US" sz="2700" dirty="0" smtClean="0">
                <a:solidFill>
                  <a:srgbClr val="333333"/>
                </a:solidFill>
                <a:latin typeface="Arial" pitchFamily="34" charset="0"/>
              </a:rPr>
              <a:t>ypically </a:t>
            </a:r>
            <a:r>
              <a:rPr lang="en-US" sz="2700" dirty="0">
                <a:solidFill>
                  <a:srgbClr val="333333"/>
                </a:solidFill>
                <a:latin typeface="Arial" pitchFamily="34" charset="0"/>
              </a:rPr>
              <a:t>measured in </a:t>
            </a:r>
            <a:r>
              <a:rPr lang="en-US" sz="2700" dirty="0" err="1" smtClean="0">
                <a:solidFill>
                  <a:srgbClr val="333333"/>
                </a:solidFill>
                <a:latin typeface="Arial" pitchFamily="34" charset="0"/>
              </a:rPr>
              <a:t>mAh</a:t>
            </a:r>
            <a:endParaRPr lang="en-US" sz="2700" dirty="0">
              <a:solidFill>
                <a:srgbClr val="333333"/>
              </a:solidFill>
              <a:latin typeface="Arial" pitchFamily="34" charset="0"/>
            </a:endParaRPr>
          </a:p>
          <a:p>
            <a:pPr marL="857250" lvl="2" indent="-285750">
              <a:lnSpc>
                <a:spcPct val="95000"/>
              </a:lnSpc>
              <a:spcBef>
                <a:spcPct val="0"/>
              </a:spcBef>
              <a:buClr>
                <a:srgbClr val="333333"/>
              </a:buClr>
              <a:buSzPct val="80000"/>
              <a:buFont typeface="Courier New" pitchFamily="49" charset="0"/>
              <a:buChar char="o"/>
            </a:pPr>
            <a:endParaRPr lang="en-US" dirty="0"/>
          </a:p>
          <a:p>
            <a:pPr marL="457200" lvl="1" indent="-342900">
              <a:lnSpc>
                <a:spcPct val="95000"/>
              </a:lnSpc>
              <a:spcBef>
                <a:spcPct val="0"/>
              </a:spcBef>
              <a:buClr>
                <a:srgbClr val="333333"/>
              </a:buClr>
              <a:buFontTx/>
              <a:buChar char="•"/>
            </a:pPr>
            <a:r>
              <a:rPr lang="en-US" sz="2700" b="1" dirty="0" smtClean="0">
                <a:solidFill>
                  <a:srgbClr val="333333"/>
                </a:solidFill>
                <a:latin typeface="Arial" pitchFamily="34" charset="0"/>
              </a:rPr>
              <a:t>Charge </a:t>
            </a:r>
            <a:r>
              <a:rPr lang="en-US" sz="2700" b="1" dirty="0">
                <a:solidFill>
                  <a:srgbClr val="333333"/>
                </a:solidFill>
                <a:latin typeface="Arial" pitchFamily="34" charset="0"/>
              </a:rPr>
              <a:t>Density</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Charge/Volume, measured in </a:t>
            </a:r>
            <a:r>
              <a:rPr lang="en-US" sz="2700" dirty="0" err="1">
                <a:solidFill>
                  <a:srgbClr val="333333"/>
                </a:solidFill>
                <a:latin typeface="Arial" pitchFamily="34" charset="0"/>
              </a:rPr>
              <a:t>mWh</a:t>
            </a:r>
            <a:r>
              <a:rPr lang="en-US" sz="2700" dirty="0">
                <a:solidFill>
                  <a:srgbClr val="333333"/>
                </a:solidFill>
                <a:latin typeface="Arial" pitchFamily="34" charset="0"/>
              </a:rPr>
              <a:t>/cm^3 or </a:t>
            </a:r>
            <a:r>
              <a:rPr lang="en-US" sz="2700" dirty="0" err="1" smtClean="0">
                <a:solidFill>
                  <a:srgbClr val="333333"/>
                </a:solidFill>
                <a:latin typeface="Arial" pitchFamily="34" charset="0"/>
              </a:rPr>
              <a:t>mWh</a:t>
            </a:r>
            <a:r>
              <a:rPr lang="en-US" sz="2700" dirty="0" smtClean="0">
                <a:solidFill>
                  <a:srgbClr val="333333"/>
                </a:solidFill>
                <a:latin typeface="Arial" pitchFamily="34" charset="0"/>
              </a:rPr>
              <a:t>/kg</a:t>
            </a:r>
          </a:p>
          <a:p>
            <a:pPr marL="857250" lvl="2" indent="-285750">
              <a:lnSpc>
                <a:spcPct val="95000"/>
              </a:lnSpc>
              <a:spcBef>
                <a:spcPct val="0"/>
              </a:spcBef>
              <a:buClr>
                <a:srgbClr val="333333"/>
              </a:buClr>
              <a:buSzPct val="80000"/>
              <a:buFont typeface="Courier New" pitchFamily="49" charset="0"/>
              <a:buChar char="o"/>
            </a:pPr>
            <a:endParaRPr lang="en-US" dirty="0"/>
          </a:p>
          <a:p>
            <a:pPr marL="457200" lvl="1" indent="-342900">
              <a:lnSpc>
                <a:spcPct val="95000"/>
              </a:lnSpc>
              <a:spcBef>
                <a:spcPct val="0"/>
              </a:spcBef>
              <a:buClr>
                <a:srgbClr val="333333"/>
              </a:buClr>
              <a:buFontTx/>
              <a:buChar char="•"/>
            </a:pPr>
            <a:r>
              <a:rPr lang="en-US" sz="2700" b="1" dirty="0">
                <a:solidFill>
                  <a:srgbClr val="333333"/>
                </a:solidFill>
                <a:latin typeface="Arial" pitchFamily="34" charset="0"/>
              </a:rPr>
              <a:t>Charge Limit</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The maximum voltage the battery can produce under ideal conditions</a:t>
            </a:r>
          </a:p>
          <a:p>
            <a:endParaRPr lang="en-US" dirty="0"/>
          </a:p>
        </p:txBody>
      </p:sp>
      <p:sp>
        <p:nvSpPr>
          <p:cNvPr id="6" name="Content Placeholder 5"/>
          <p:cNvSpPr>
            <a:spLocks noGrp="1"/>
          </p:cNvSpPr>
          <p:nvPr>
            <p:ph sz="half" idx="2"/>
          </p:nvPr>
        </p:nvSpPr>
        <p:spPr/>
        <p:txBody>
          <a:bodyPr>
            <a:normAutofit fontScale="70000" lnSpcReduction="20000"/>
          </a:bodyPr>
          <a:lstStyle/>
          <a:p>
            <a:pPr marL="457200" lvl="1" indent="-342900">
              <a:lnSpc>
                <a:spcPct val="95000"/>
              </a:lnSpc>
              <a:spcBef>
                <a:spcPct val="0"/>
              </a:spcBef>
              <a:buClr>
                <a:srgbClr val="333333"/>
              </a:buClr>
              <a:buFontTx/>
              <a:buChar char="•"/>
            </a:pPr>
            <a:r>
              <a:rPr lang="en-US" sz="2700" b="1" dirty="0">
                <a:solidFill>
                  <a:srgbClr val="333333"/>
                </a:solidFill>
                <a:latin typeface="Arial" pitchFamily="34" charset="0"/>
              </a:rPr>
              <a:t>Primary Cells</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Non-rechargeable (disposable) batteries</a:t>
            </a:r>
            <a:endParaRPr lang="en-US" dirty="0"/>
          </a:p>
          <a:p>
            <a:pPr marL="457200" lvl="1" indent="-342900">
              <a:lnSpc>
                <a:spcPct val="95000"/>
              </a:lnSpc>
              <a:spcBef>
                <a:spcPct val="0"/>
              </a:spcBef>
              <a:buClr>
                <a:srgbClr val="333333"/>
              </a:buClr>
              <a:buFontTx/>
              <a:buChar char="•"/>
            </a:pPr>
            <a:r>
              <a:rPr lang="en-US" sz="2700" b="1" dirty="0">
                <a:solidFill>
                  <a:srgbClr val="333333"/>
                </a:solidFill>
                <a:latin typeface="Arial" pitchFamily="34" charset="0"/>
              </a:rPr>
              <a:t>Secondary Cells</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Rechargeable batteries</a:t>
            </a:r>
          </a:p>
          <a:p>
            <a:endParaRPr lang="en-US" dirty="0" smtClean="0"/>
          </a:p>
          <a:p>
            <a:pPr marL="457200" lvl="1" indent="-342900">
              <a:lnSpc>
                <a:spcPct val="95000"/>
              </a:lnSpc>
              <a:spcBef>
                <a:spcPct val="0"/>
              </a:spcBef>
              <a:buClr>
                <a:srgbClr val="333333"/>
              </a:buClr>
              <a:buFontTx/>
              <a:buChar char="•"/>
            </a:pPr>
            <a:r>
              <a:rPr lang="en-US" sz="2700" b="1" dirty="0">
                <a:solidFill>
                  <a:srgbClr val="333333"/>
                </a:solidFill>
                <a:latin typeface="Arial" pitchFamily="34" charset="0"/>
              </a:rPr>
              <a:t>Lifetime</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Primary Cells - "self discharge", how long the battery lasts when not in use.</a:t>
            </a:r>
            <a:endParaRPr lang="en-US"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Secondary Cells - recharge </a:t>
            </a:r>
            <a:r>
              <a:rPr lang="en-US" sz="2700" dirty="0" smtClean="0">
                <a:solidFill>
                  <a:srgbClr val="333333"/>
                </a:solidFill>
                <a:latin typeface="Arial" pitchFamily="34" charset="0"/>
              </a:rPr>
              <a:t>limits</a:t>
            </a:r>
            <a:br>
              <a:rPr lang="en-US" sz="2700" dirty="0" smtClean="0">
                <a:solidFill>
                  <a:srgbClr val="333333"/>
                </a:solidFill>
                <a:latin typeface="Arial" pitchFamily="34" charset="0"/>
              </a:rPr>
            </a:br>
            <a:endParaRPr lang="en-US" dirty="0"/>
          </a:p>
          <a:p>
            <a:pPr marL="457200" lvl="1" indent="-342900">
              <a:lnSpc>
                <a:spcPct val="95000"/>
              </a:lnSpc>
              <a:spcBef>
                <a:spcPct val="0"/>
              </a:spcBef>
              <a:buClr>
                <a:srgbClr val="333333"/>
              </a:buClr>
              <a:buFontTx/>
              <a:buChar char="•"/>
            </a:pPr>
            <a:r>
              <a:rPr lang="en-US" sz="2700" b="1" dirty="0">
                <a:solidFill>
                  <a:srgbClr val="333333"/>
                </a:solidFill>
                <a:latin typeface="Arial" pitchFamily="34" charset="0"/>
              </a:rPr>
              <a:t>Cycle Life</a:t>
            </a:r>
            <a:endParaRPr lang="en-US" b="1" dirty="0"/>
          </a:p>
          <a:p>
            <a:pPr marL="857250" lvl="2" indent="-285750">
              <a:lnSpc>
                <a:spcPct val="95000"/>
              </a:lnSpc>
              <a:spcBef>
                <a:spcPct val="0"/>
              </a:spcBef>
              <a:buClr>
                <a:srgbClr val="333333"/>
              </a:buClr>
              <a:buSzPct val="80000"/>
              <a:buFont typeface="Courier New" pitchFamily="49" charset="0"/>
              <a:buChar char="o"/>
            </a:pPr>
            <a:r>
              <a:rPr lang="en-US" sz="2700" dirty="0">
                <a:solidFill>
                  <a:srgbClr val="333333"/>
                </a:solidFill>
                <a:latin typeface="Arial" pitchFamily="34" charset="0"/>
              </a:rPr>
              <a:t>The number of charge cycles until battery can no longer reach 80% maximum charge </a:t>
            </a:r>
            <a:endParaRPr lang="en-US" dirty="0"/>
          </a:p>
          <a:p>
            <a:endParaRPr lang="en-US" dirty="0"/>
          </a:p>
        </p:txBody>
      </p:sp>
    </p:spTree>
    <p:extLst>
      <p:ext uri="{BB962C8B-B14F-4D97-AF65-F5344CB8AC3E}">
        <p14:creationId xmlns:p14="http://schemas.microsoft.com/office/powerpoint/2010/main" val="130138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Battery review: </a:t>
            </a:r>
            <a:r>
              <a:rPr lang="en-US" dirty="0" err="1" smtClean="0"/>
              <a:t>Peukert</a:t>
            </a:r>
            <a:r>
              <a:rPr lang="en-US" dirty="0" smtClean="0"/>
              <a:t> </a:t>
            </a:r>
            <a:r>
              <a:rPr lang="en-US" dirty="0" smtClean="0"/>
              <a:t>Effect</a:t>
            </a:r>
            <a:endParaRPr lang="en-US" dirty="0"/>
          </a:p>
        </p:txBody>
      </p:sp>
      <p:sp>
        <p:nvSpPr>
          <p:cNvPr id="4" name="Content Placeholder 3"/>
          <p:cNvSpPr>
            <a:spLocks noGrp="1"/>
          </p:cNvSpPr>
          <p:nvPr>
            <p:ph sz="half" idx="2"/>
          </p:nvPr>
        </p:nvSpPr>
        <p:spPr/>
        <p:txBody>
          <a:bodyPr/>
          <a:lstStyle/>
          <a:p>
            <a:endParaRPr lang="en-US"/>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2" y="1309687"/>
            <a:ext cx="5951538" cy="4862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497111" y="6290041"/>
            <a:ext cx="45989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1300" dirty="0">
                <a:solidFill>
                  <a:srgbClr val="333333"/>
                </a:solidFill>
                <a:latin typeface="Arial" pitchFamily="34" charset="0"/>
              </a:rPr>
              <a:t>Image from http://www.vonwentzel.net/Battery/00.Glossary/</a:t>
            </a:r>
          </a:p>
        </p:txBody>
      </p:sp>
    </p:spTree>
    <p:extLst>
      <p:ext uri="{BB962C8B-B14F-4D97-AF65-F5344CB8AC3E}">
        <p14:creationId xmlns:p14="http://schemas.microsoft.com/office/powerpoint/2010/main" val="176677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Content Placeholder 2"/>
          <p:cNvSpPr>
            <a:spLocks noGrp="1"/>
          </p:cNvSpPr>
          <p:nvPr>
            <p:ph idx="1"/>
          </p:nvPr>
        </p:nvSpPr>
        <p:spPr/>
        <p:txBody>
          <a:bodyPr/>
          <a:lstStyle/>
          <a:p>
            <a:r>
              <a:rPr lang="en-US" dirty="0" err="1" smtClean="0"/>
              <a:t>Peukert</a:t>
            </a:r>
            <a:r>
              <a:rPr lang="en-US" dirty="0" smtClean="0"/>
              <a:t> numbers are all over the map</a:t>
            </a:r>
          </a:p>
          <a:p>
            <a:pPr lvl="1"/>
            <a:r>
              <a:rPr lang="en-US" dirty="0" smtClean="0"/>
              <a:t>No one value for a given type of cell</a:t>
            </a:r>
          </a:p>
          <a:p>
            <a:pPr lvl="2"/>
            <a:r>
              <a:rPr lang="en-US" dirty="0" smtClean="0"/>
              <a:t>I’ve found lead-acid car batteries with values from 1.1 to 1.4 (huge variation)  </a:t>
            </a:r>
          </a:p>
          <a:p>
            <a:pPr lvl="2"/>
            <a:r>
              <a:rPr lang="en-US" dirty="0" smtClean="0"/>
              <a:t>And it is generally agreed LA will have this value </a:t>
            </a:r>
            <a:r>
              <a:rPr lang="en-US" i="1" dirty="0" smtClean="0"/>
              <a:t>move</a:t>
            </a:r>
            <a:r>
              <a:rPr lang="en-US" dirty="0" smtClean="0"/>
              <a:t> depending on how you drain it.  </a:t>
            </a:r>
          </a:p>
          <a:p>
            <a:pPr lvl="3"/>
            <a:r>
              <a:rPr lang="en-US" dirty="0" smtClean="0"/>
              <a:t>They hate constant draw, do high-</a:t>
            </a:r>
            <a:br>
              <a:rPr lang="en-US" dirty="0" smtClean="0"/>
            </a:br>
            <a:r>
              <a:rPr lang="en-US" dirty="0" smtClean="0"/>
              <a:t>current short draws well…</a:t>
            </a:r>
          </a:p>
          <a:p>
            <a:pPr lvl="2"/>
            <a:r>
              <a:rPr lang="en-US" dirty="0" smtClean="0"/>
              <a:t>Other batteries have their own</a:t>
            </a:r>
            <a:br>
              <a:rPr lang="en-US" dirty="0" smtClean="0"/>
            </a:br>
            <a:r>
              <a:rPr lang="en-US" dirty="0" smtClean="0"/>
              <a:t>properties…</a:t>
            </a:r>
          </a:p>
          <a:p>
            <a:pPr lvl="1"/>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196" y="4247606"/>
            <a:ext cx="317104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63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498L08F12</Template>
  <TotalTime>347</TotalTime>
  <Words>2711</Words>
  <Application>Microsoft Office PowerPoint</Application>
  <PresentationFormat>On-screen Show (4:3)</PresentationFormat>
  <Paragraphs>525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EECS 498 Advanced Embedded Systems</vt:lpstr>
      <vt:lpstr>Class stuff</vt:lpstr>
      <vt:lpstr>EE review</vt:lpstr>
      <vt:lpstr>Review:  Power Distribution Network</vt:lpstr>
      <vt:lpstr>Review: Power integrity (1/2)</vt:lpstr>
      <vt:lpstr>Review: Power integrity (2/2)</vt:lpstr>
      <vt:lpstr>Battery review: Lots of terms</vt:lpstr>
      <vt:lpstr>Battery review: Peukert Effect</vt:lpstr>
      <vt:lpstr>But wait…</vt:lpstr>
      <vt:lpstr>DC converters</vt:lpstr>
      <vt:lpstr>Outline</vt:lpstr>
      <vt:lpstr>What are DC converters?</vt:lpstr>
      <vt:lpstr>Different types of DC converters </vt:lpstr>
      <vt:lpstr>Characteristics of DC Converters</vt:lpstr>
      <vt:lpstr>1. Power Wasted (as Heat)</vt:lpstr>
      <vt:lpstr>PowerPoint Presentation</vt:lpstr>
      <vt:lpstr>3. Noise</vt:lpstr>
      <vt:lpstr>4. Caps and ESR.</vt:lpstr>
      <vt:lpstr>4. Caps and ESR.</vt:lpstr>
      <vt:lpstr>4. Caps and ESR</vt:lpstr>
      <vt:lpstr>Quick look at the options</vt:lpstr>
      <vt:lpstr>Linear Converters</vt:lpstr>
      <vt:lpstr>Linear Converters - LDO</vt:lpstr>
      <vt:lpstr>Switching Converters</vt:lpstr>
      <vt:lpstr>Functionality – Switching Converters</vt:lpstr>
      <vt:lpstr>Functionality – Switching Converters</vt:lpstr>
      <vt:lpstr>Functionality – Switching Converters</vt:lpstr>
      <vt:lpstr>Functionality – Buck</vt:lpstr>
      <vt:lpstr>Functionality – Buck</vt:lpstr>
      <vt:lpstr>Functionality – Switching Converters</vt:lpstr>
      <vt:lpstr>Functionality – Buck</vt:lpstr>
      <vt:lpstr>Functionality – Buck</vt:lpstr>
      <vt:lpstr>Functionality – Buck</vt:lpstr>
      <vt:lpstr>Functionality – Buck</vt:lpstr>
      <vt:lpstr>Functionality – Buck</vt:lpstr>
      <vt:lpstr>Functionality – Boost</vt:lpstr>
      <vt:lpstr>Functionality – Switching Converters</vt:lpstr>
      <vt:lpstr>Functionality – Switching Converters</vt:lpstr>
      <vt:lpstr>Functionality – Switching Converters</vt:lpstr>
      <vt:lpstr>Picking converters</vt:lpstr>
      <vt:lpstr>Picking converters</vt:lpstr>
      <vt:lpstr>Back to review:</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498 Advanced Embedded Systems</dc:title>
  <dc:creator>brehob</dc:creator>
  <cp:lastModifiedBy>brehob</cp:lastModifiedBy>
  <cp:revision>10</cp:revision>
  <dcterms:created xsi:type="dcterms:W3CDTF">2012-11-05T14:07:40Z</dcterms:created>
  <dcterms:modified xsi:type="dcterms:W3CDTF">2012-11-05T19:54:44Z</dcterms:modified>
</cp:coreProperties>
</file>