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80" r:id="rId3"/>
    <p:sldId id="257" r:id="rId4"/>
    <p:sldId id="263" r:id="rId5"/>
    <p:sldId id="264" r:id="rId6"/>
    <p:sldId id="265" r:id="rId7"/>
    <p:sldId id="266" r:id="rId8"/>
    <p:sldId id="267" r:id="rId9"/>
    <p:sldId id="277" r:id="rId10"/>
    <p:sldId id="27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8" r:id="rId21"/>
    <p:sldId id="312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279" r:id="rId5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C0D9CA4-B5B6-4230-95A9-F0B2556C7D7C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E103E3-42BB-4219-A145-FD53544E1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03E3-42BB-4219-A145-FD53544E15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86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03E3-42BB-4219-A145-FD53544E15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96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03E3-42BB-4219-A145-FD53544E15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30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03E3-42BB-4219-A145-FD53544E15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07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4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28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43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50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75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90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09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0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03E3-42BB-4219-A145-FD53544E15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4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19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97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616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44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24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77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985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919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494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0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247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364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296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419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42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196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115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832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759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55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050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D206-035B-4CC4-8F57-E2230674DD5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163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03E3-42BB-4219-A145-FD53544E15E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1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3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7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9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3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1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947A-ACA8-4A14-9903-F7A3DE73313B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2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sebandhub.com/2010/05/03/crosstalk-optimum-trace-spacing/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://www.pcbmotif.com/home/index.php?option=com_content&amp;view=article&amp;id=50&amp;Itemid=6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bmotif.com/home/index.php?option=com_content&amp;view=article&amp;id=50&amp;Itemid=6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://www.pcbmotif.com/home/index.php?option=com_content&amp;view=article&amp;id=50&amp;Itemid=6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hielded_cable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araday_cage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ound_plan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mac.co.uk/pdfs/Lord_of_the_board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iamson-labs.com/xmission.htm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Transmission_line" TargetMode="External"/><Relationship Id="rId4" Type="http://schemas.openxmlformats.org/officeDocument/2006/relationships/hyperlink" Target="http://home.sandiego.edu/~ekim/e194rfs01/tlsmthek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ing.com/eengineer/pcb-tips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apacito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log.com/library/analogDialogue/archives/39-09/layout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alog.com/en/content/CU_over_Tips_for_improving_High-Speed_PCB_Layout/fca.html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rosstalk_(electronics)" TargetMode="External"/><Relationship Id="rId13" Type="http://schemas.openxmlformats.org/officeDocument/2006/relationships/hyperlink" Target="http://en.wikipedia.org/wiki/Characteristic_impedance" TargetMode="External"/><Relationship Id="rId3" Type="http://schemas.openxmlformats.org/officeDocument/2006/relationships/hyperlink" Target="http://www.analog.com/library/analogDialogue/archives/39-09/layout.html" TargetMode="External"/><Relationship Id="rId7" Type="http://schemas.openxmlformats.org/officeDocument/2006/relationships/hyperlink" Target="http://en.wikipedia.org/wiki/Microstrip" TargetMode="External"/><Relationship Id="rId12" Type="http://schemas.openxmlformats.org/officeDocument/2006/relationships/hyperlink" Target="http://en.wikipedia.org/wiki/Electrical_impedance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e.unh.edu/courses/ece711/refrense_material/s_parameters/xlx_high_speed_pcb_trans_line_design.pdf" TargetMode="External"/><Relationship Id="rId11" Type="http://schemas.openxmlformats.org/officeDocument/2006/relationships/hyperlink" Target="http://www.emisoftware.com/" TargetMode="External"/><Relationship Id="rId5" Type="http://schemas.openxmlformats.org/officeDocument/2006/relationships/hyperlink" Target="http://www.learnemc.com/tutorials/guidelines/Important_Guidelines.html" TargetMode="External"/><Relationship Id="rId10" Type="http://schemas.openxmlformats.org/officeDocument/2006/relationships/hyperlink" Target="http://www.radio-electronics.com/info/electronics-design/pcb/pcb-design-layout-guidelines.php" TargetMode="External"/><Relationship Id="rId4" Type="http://schemas.openxmlformats.org/officeDocument/2006/relationships/hyperlink" Target="http://www.ce-mag.com/archive/05/07/kimmel.html" TargetMode="External"/><Relationship Id="rId9" Type="http://schemas.openxmlformats.org/officeDocument/2006/relationships/hyperlink" Target="http://en.wikipedia.org/wiki/Stripline" TargetMode="External"/><Relationship Id="rId14" Type="http://schemas.openxmlformats.org/officeDocument/2006/relationships/hyperlink" Target="http://www.fcc.gov/our-work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ecs.umich.edu/hub/html/pics/b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EECS 498</a:t>
            </a:r>
            <a:br>
              <a:rPr lang="en-US" dirty="0" smtClean="0"/>
            </a:br>
            <a:r>
              <a:rPr lang="en-US" dirty="0" smtClean="0"/>
              <a:t>Advanced Embedded Systems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77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Posters, Final reports, and Class sum-up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055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952500" y="1905000"/>
            <a:ext cx="3492500" cy="2197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699" name="Group 18"/>
          <p:cNvGrpSpPr>
            <a:grpSpLocks/>
          </p:cNvGrpSpPr>
          <p:nvPr/>
        </p:nvGrpSpPr>
        <p:grpSpPr bwMode="auto">
          <a:xfrm>
            <a:off x="1073150" y="1987550"/>
            <a:ext cx="3187700" cy="1968500"/>
            <a:chOff x="676" y="1252"/>
            <a:chExt cx="2008" cy="1240"/>
          </a:xfrm>
        </p:grpSpPr>
        <p:sp>
          <p:nvSpPr>
            <p:cNvPr id="29748" name="Rectangle 3"/>
            <p:cNvSpPr>
              <a:spLocks noChangeArrowheads="1"/>
            </p:cNvSpPr>
            <p:nvPr/>
          </p:nvSpPr>
          <p:spPr bwMode="auto">
            <a:xfrm>
              <a:off x="676" y="1444"/>
              <a:ext cx="568" cy="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Rectangle 4"/>
            <p:cNvSpPr>
              <a:spLocks noChangeArrowheads="1"/>
            </p:cNvSpPr>
            <p:nvPr/>
          </p:nvSpPr>
          <p:spPr bwMode="auto">
            <a:xfrm>
              <a:off x="676" y="2260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Rectangle 5"/>
            <p:cNvSpPr>
              <a:spLocks noChangeArrowheads="1"/>
            </p:cNvSpPr>
            <p:nvPr/>
          </p:nvSpPr>
          <p:spPr bwMode="auto">
            <a:xfrm>
              <a:off x="676" y="1540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Rectangle 6"/>
            <p:cNvSpPr>
              <a:spLocks noChangeArrowheads="1"/>
            </p:cNvSpPr>
            <p:nvPr/>
          </p:nvSpPr>
          <p:spPr bwMode="auto">
            <a:xfrm>
              <a:off x="964" y="1252"/>
              <a:ext cx="1432" cy="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Rectangle 7"/>
            <p:cNvSpPr>
              <a:spLocks noChangeArrowheads="1"/>
            </p:cNvSpPr>
            <p:nvPr/>
          </p:nvSpPr>
          <p:spPr bwMode="auto">
            <a:xfrm>
              <a:off x="772" y="1828"/>
              <a:ext cx="376" cy="3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Rectangle 8"/>
            <p:cNvSpPr>
              <a:spLocks noChangeArrowheads="1"/>
            </p:cNvSpPr>
            <p:nvPr/>
          </p:nvSpPr>
          <p:spPr bwMode="auto">
            <a:xfrm>
              <a:off x="1396" y="2260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Rectangle 9"/>
            <p:cNvSpPr>
              <a:spLocks noChangeArrowheads="1"/>
            </p:cNvSpPr>
            <p:nvPr/>
          </p:nvSpPr>
          <p:spPr bwMode="auto">
            <a:xfrm>
              <a:off x="1396" y="1972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Rectangle 10"/>
            <p:cNvSpPr>
              <a:spLocks noChangeArrowheads="1"/>
            </p:cNvSpPr>
            <p:nvPr/>
          </p:nvSpPr>
          <p:spPr bwMode="auto">
            <a:xfrm>
              <a:off x="1396" y="1540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6" name="Rectangle 11"/>
            <p:cNvSpPr>
              <a:spLocks noChangeArrowheads="1"/>
            </p:cNvSpPr>
            <p:nvPr/>
          </p:nvSpPr>
          <p:spPr bwMode="auto">
            <a:xfrm>
              <a:off x="1396" y="1444"/>
              <a:ext cx="568" cy="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Rectangle 12"/>
            <p:cNvSpPr>
              <a:spLocks noChangeArrowheads="1"/>
            </p:cNvSpPr>
            <p:nvPr/>
          </p:nvSpPr>
          <p:spPr bwMode="auto">
            <a:xfrm>
              <a:off x="1396" y="1876"/>
              <a:ext cx="568" cy="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8" name="Rectangle 13"/>
            <p:cNvSpPr>
              <a:spLocks noChangeArrowheads="1"/>
            </p:cNvSpPr>
            <p:nvPr/>
          </p:nvSpPr>
          <p:spPr bwMode="auto">
            <a:xfrm>
              <a:off x="2116" y="1924"/>
              <a:ext cx="568" cy="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9" name="Rectangle 14"/>
            <p:cNvSpPr>
              <a:spLocks noChangeArrowheads="1"/>
            </p:cNvSpPr>
            <p:nvPr/>
          </p:nvSpPr>
          <p:spPr bwMode="auto">
            <a:xfrm>
              <a:off x="2116" y="1444"/>
              <a:ext cx="568" cy="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0" name="Rectangle 15"/>
            <p:cNvSpPr>
              <a:spLocks noChangeArrowheads="1"/>
            </p:cNvSpPr>
            <p:nvPr/>
          </p:nvSpPr>
          <p:spPr bwMode="auto">
            <a:xfrm>
              <a:off x="2116" y="2020"/>
              <a:ext cx="568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1" name="Rectangle 16"/>
            <p:cNvSpPr>
              <a:spLocks noChangeArrowheads="1"/>
            </p:cNvSpPr>
            <p:nvPr/>
          </p:nvSpPr>
          <p:spPr bwMode="auto">
            <a:xfrm>
              <a:off x="2116" y="1540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2" name="Rectangle 17"/>
            <p:cNvSpPr>
              <a:spLocks noChangeArrowheads="1"/>
            </p:cNvSpPr>
            <p:nvPr/>
          </p:nvSpPr>
          <p:spPr bwMode="auto">
            <a:xfrm>
              <a:off x="2404" y="2260"/>
              <a:ext cx="267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4" name="Rectangle 19"/>
          <p:cNvSpPr>
            <a:spLocks noChangeArrowheads="1"/>
          </p:cNvSpPr>
          <p:nvPr/>
        </p:nvSpPr>
        <p:spPr bwMode="auto">
          <a:xfrm>
            <a:off x="4737100" y="1911350"/>
            <a:ext cx="3492500" cy="2197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2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Viewing Sequences</a:t>
            </a:r>
          </a:p>
        </p:txBody>
      </p:sp>
      <p:sp>
        <p:nvSpPr>
          <p:cNvPr id="29702" name="Rectangle 21"/>
          <p:cNvSpPr>
            <a:spLocks noChangeArrowheads="1"/>
          </p:cNvSpPr>
          <p:nvPr/>
        </p:nvSpPr>
        <p:spPr bwMode="auto">
          <a:xfrm>
            <a:off x="6254750" y="2520950"/>
            <a:ext cx="596900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22"/>
          <p:cNvSpPr>
            <a:spLocks noChangeArrowheads="1"/>
          </p:cNvSpPr>
          <p:nvPr/>
        </p:nvSpPr>
        <p:spPr bwMode="auto">
          <a:xfrm>
            <a:off x="6026150" y="2520950"/>
            <a:ext cx="901700" cy="67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23"/>
          <p:cNvSpPr>
            <a:spLocks noChangeArrowheads="1"/>
          </p:cNvSpPr>
          <p:nvPr/>
        </p:nvSpPr>
        <p:spPr bwMode="auto">
          <a:xfrm>
            <a:off x="4883150" y="3511550"/>
            <a:ext cx="1020763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24"/>
          <p:cNvSpPr>
            <a:spLocks noChangeArrowheads="1"/>
          </p:cNvSpPr>
          <p:nvPr/>
        </p:nvSpPr>
        <p:spPr bwMode="auto">
          <a:xfrm>
            <a:off x="6102350" y="3130550"/>
            <a:ext cx="596900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25"/>
          <p:cNvSpPr>
            <a:spLocks noChangeArrowheads="1"/>
          </p:cNvSpPr>
          <p:nvPr/>
        </p:nvSpPr>
        <p:spPr bwMode="auto">
          <a:xfrm>
            <a:off x="5416550" y="2063750"/>
            <a:ext cx="21209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26"/>
          <p:cNvSpPr>
            <a:spLocks noChangeArrowheads="1"/>
          </p:cNvSpPr>
          <p:nvPr/>
        </p:nvSpPr>
        <p:spPr bwMode="auto">
          <a:xfrm>
            <a:off x="6140450" y="3492500"/>
            <a:ext cx="373063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6102350" y="3359150"/>
            <a:ext cx="773113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28"/>
          <p:cNvSpPr>
            <a:spLocks noChangeArrowheads="1"/>
          </p:cNvSpPr>
          <p:nvPr/>
        </p:nvSpPr>
        <p:spPr bwMode="auto">
          <a:xfrm>
            <a:off x="4883150" y="3359150"/>
            <a:ext cx="773113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29"/>
          <p:cNvSpPr>
            <a:spLocks noChangeArrowheads="1"/>
          </p:cNvSpPr>
          <p:nvPr/>
        </p:nvSpPr>
        <p:spPr bwMode="auto">
          <a:xfrm>
            <a:off x="7245350" y="3359150"/>
            <a:ext cx="773113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30"/>
          <p:cNvSpPr>
            <a:spLocks noChangeArrowheads="1"/>
          </p:cNvSpPr>
          <p:nvPr/>
        </p:nvSpPr>
        <p:spPr bwMode="auto">
          <a:xfrm>
            <a:off x="4883150" y="2520950"/>
            <a:ext cx="773113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31"/>
          <p:cNvSpPr>
            <a:spLocks noChangeArrowheads="1"/>
          </p:cNvSpPr>
          <p:nvPr/>
        </p:nvSpPr>
        <p:spPr bwMode="auto">
          <a:xfrm>
            <a:off x="7245350" y="2520950"/>
            <a:ext cx="773113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32"/>
          <p:cNvSpPr>
            <a:spLocks noChangeArrowheads="1"/>
          </p:cNvSpPr>
          <p:nvPr/>
        </p:nvSpPr>
        <p:spPr bwMode="auto">
          <a:xfrm>
            <a:off x="4883150" y="2673350"/>
            <a:ext cx="773113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33"/>
          <p:cNvSpPr>
            <a:spLocks noChangeShapeType="1"/>
          </p:cNvSpPr>
          <p:nvPr/>
        </p:nvSpPr>
        <p:spPr bwMode="auto">
          <a:xfrm>
            <a:off x="6026150" y="2520950"/>
            <a:ext cx="901700" cy="673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34"/>
          <p:cNvSpPr>
            <a:spLocks noChangeArrowheads="1"/>
          </p:cNvSpPr>
          <p:nvPr/>
        </p:nvSpPr>
        <p:spPr bwMode="auto">
          <a:xfrm>
            <a:off x="7245350" y="2673350"/>
            <a:ext cx="773113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8" name="Rectangle 47"/>
          <p:cNvSpPr>
            <a:spLocks noChangeArrowheads="1"/>
          </p:cNvSpPr>
          <p:nvPr/>
        </p:nvSpPr>
        <p:spPr bwMode="auto">
          <a:xfrm>
            <a:off x="1833563" y="1577975"/>
            <a:ext cx="15605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/>
              <a:t>By Column </a:t>
            </a:r>
          </a:p>
        </p:txBody>
      </p:sp>
      <p:sp>
        <p:nvSpPr>
          <p:cNvPr id="76829" name="Rectangle 48"/>
          <p:cNvSpPr>
            <a:spLocks noChangeArrowheads="1"/>
          </p:cNvSpPr>
          <p:nvPr/>
        </p:nvSpPr>
        <p:spPr bwMode="auto">
          <a:xfrm>
            <a:off x="5872163" y="1597025"/>
            <a:ext cx="10937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/>
              <a:t>By Row</a:t>
            </a: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530350" y="2182813"/>
            <a:ext cx="2254250" cy="1798637"/>
            <a:chOff x="1530350" y="2182813"/>
            <a:chExt cx="2254250" cy="1798637"/>
          </a:xfrm>
        </p:grpSpPr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>
              <a:off x="1530350" y="2235200"/>
              <a:ext cx="0" cy="14732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 flipV="1">
              <a:off x="2089150" y="2387600"/>
              <a:ext cx="0" cy="13462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33" name="Group 39"/>
            <p:cNvGrpSpPr>
              <a:grpSpLocks/>
            </p:cNvGrpSpPr>
            <p:nvPr/>
          </p:nvGrpSpPr>
          <p:grpSpPr bwMode="auto">
            <a:xfrm>
              <a:off x="2097088" y="2182813"/>
              <a:ext cx="552450" cy="219075"/>
              <a:chOff x="1321" y="1375"/>
              <a:chExt cx="348" cy="138"/>
            </a:xfrm>
          </p:grpSpPr>
          <p:sp>
            <p:nvSpPr>
              <p:cNvPr id="29746" name="Arc 37"/>
              <p:cNvSpPr>
                <a:spLocks/>
              </p:cNvSpPr>
              <p:nvPr/>
            </p:nvSpPr>
            <p:spPr bwMode="auto">
              <a:xfrm>
                <a:off x="1478" y="1375"/>
                <a:ext cx="191" cy="138"/>
              </a:xfrm>
              <a:custGeom>
                <a:avLst/>
                <a:gdLst>
                  <a:gd name="T0" fmla="*/ 0 w 21713"/>
                  <a:gd name="T1" fmla="*/ 0 h 21600"/>
                  <a:gd name="T2" fmla="*/ 0 w 21713"/>
                  <a:gd name="T3" fmla="*/ 0 h 21600"/>
                  <a:gd name="T4" fmla="*/ 0 w 2171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13"/>
                  <a:gd name="T10" fmla="*/ 0 h 21600"/>
                  <a:gd name="T11" fmla="*/ 21713 w 2171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13" h="21600" fill="none" extrusionOk="0">
                    <a:moveTo>
                      <a:pt x="-1" y="0"/>
                    </a:moveTo>
                    <a:cubicBezTo>
                      <a:pt x="37" y="0"/>
                      <a:pt x="75" y="-1"/>
                      <a:pt x="113" y="-1"/>
                    </a:cubicBezTo>
                    <a:cubicBezTo>
                      <a:pt x="12042" y="-1"/>
                      <a:pt x="21713" y="9670"/>
                      <a:pt x="21713" y="21600"/>
                    </a:cubicBezTo>
                  </a:path>
                  <a:path w="21713" h="21600" stroke="0" extrusionOk="0">
                    <a:moveTo>
                      <a:pt x="-1" y="0"/>
                    </a:moveTo>
                    <a:cubicBezTo>
                      <a:pt x="37" y="0"/>
                      <a:pt x="75" y="-1"/>
                      <a:pt x="113" y="-1"/>
                    </a:cubicBezTo>
                    <a:cubicBezTo>
                      <a:pt x="12042" y="-1"/>
                      <a:pt x="21713" y="9670"/>
                      <a:pt x="21713" y="21600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7" name="Arc 38"/>
              <p:cNvSpPr>
                <a:spLocks/>
              </p:cNvSpPr>
              <p:nvPr/>
            </p:nvSpPr>
            <p:spPr bwMode="auto">
              <a:xfrm>
                <a:off x="1321" y="1375"/>
                <a:ext cx="192" cy="138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13"/>
                      <a:pt x="9602" y="60"/>
                      <a:pt x="21487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13"/>
                      <a:pt x="9602" y="60"/>
                      <a:pt x="21487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34" name="Line 40"/>
            <p:cNvSpPr>
              <a:spLocks noChangeShapeType="1"/>
            </p:cNvSpPr>
            <p:nvPr/>
          </p:nvSpPr>
          <p:spPr bwMode="auto">
            <a:xfrm>
              <a:off x="2654300" y="2425700"/>
              <a:ext cx="0" cy="13081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Line 41"/>
            <p:cNvSpPr>
              <a:spLocks noChangeShapeType="1"/>
            </p:cNvSpPr>
            <p:nvPr/>
          </p:nvSpPr>
          <p:spPr bwMode="auto">
            <a:xfrm>
              <a:off x="3784600" y="2432050"/>
              <a:ext cx="0" cy="10160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49"/>
            <p:cNvSpPr>
              <a:spLocks noChangeShapeType="1"/>
            </p:cNvSpPr>
            <p:nvPr/>
          </p:nvSpPr>
          <p:spPr bwMode="auto">
            <a:xfrm flipV="1">
              <a:off x="3219450" y="2413000"/>
              <a:ext cx="0" cy="13462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37" name="Group 52"/>
            <p:cNvGrpSpPr>
              <a:grpSpLocks/>
            </p:cNvGrpSpPr>
            <p:nvPr/>
          </p:nvGrpSpPr>
          <p:grpSpPr bwMode="auto">
            <a:xfrm>
              <a:off x="2662238" y="3762375"/>
              <a:ext cx="552450" cy="219075"/>
              <a:chOff x="1677" y="2370"/>
              <a:chExt cx="348" cy="138"/>
            </a:xfrm>
          </p:grpSpPr>
          <p:sp>
            <p:nvSpPr>
              <p:cNvPr id="29744" name="Arc 50"/>
              <p:cNvSpPr>
                <a:spLocks/>
              </p:cNvSpPr>
              <p:nvPr/>
            </p:nvSpPr>
            <p:spPr bwMode="auto">
              <a:xfrm>
                <a:off x="1834" y="2370"/>
                <a:ext cx="191" cy="138"/>
              </a:xfrm>
              <a:custGeom>
                <a:avLst/>
                <a:gdLst>
                  <a:gd name="T0" fmla="*/ 0 w 21713"/>
                  <a:gd name="T1" fmla="*/ 0 h 21600"/>
                  <a:gd name="T2" fmla="*/ 0 w 21713"/>
                  <a:gd name="T3" fmla="*/ 0 h 21600"/>
                  <a:gd name="T4" fmla="*/ 0 w 2171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13"/>
                  <a:gd name="T10" fmla="*/ 0 h 21600"/>
                  <a:gd name="T11" fmla="*/ 21713 w 2171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13" h="21600" fill="none" extrusionOk="0">
                    <a:moveTo>
                      <a:pt x="21713" y="0"/>
                    </a:moveTo>
                    <a:cubicBezTo>
                      <a:pt x="21713" y="11929"/>
                      <a:pt x="12042" y="21600"/>
                      <a:pt x="113" y="21600"/>
                    </a:cubicBezTo>
                    <a:cubicBezTo>
                      <a:pt x="75" y="21599"/>
                      <a:pt x="37" y="21599"/>
                      <a:pt x="-1" y="21599"/>
                    </a:cubicBezTo>
                  </a:path>
                  <a:path w="21713" h="21600" stroke="0" extrusionOk="0">
                    <a:moveTo>
                      <a:pt x="21713" y="0"/>
                    </a:moveTo>
                    <a:cubicBezTo>
                      <a:pt x="21713" y="11929"/>
                      <a:pt x="12042" y="21600"/>
                      <a:pt x="113" y="21600"/>
                    </a:cubicBezTo>
                    <a:cubicBezTo>
                      <a:pt x="75" y="21599"/>
                      <a:pt x="37" y="21599"/>
                      <a:pt x="-1" y="21599"/>
                    </a:cubicBezTo>
                    <a:lnTo>
                      <a:pt x="113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5" name="Arc 51"/>
              <p:cNvSpPr>
                <a:spLocks/>
              </p:cNvSpPr>
              <p:nvPr/>
            </p:nvSpPr>
            <p:spPr bwMode="auto">
              <a:xfrm>
                <a:off x="1677" y="2370"/>
                <a:ext cx="192" cy="1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38" name="Group 55"/>
            <p:cNvGrpSpPr>
              <a:grpSpLocks/>
            </p:cNvGrpSpPr>
            <p:nvPr/>
          </p:nvGrpSpPr>
          <p:grpSpPr bwMode="auto">
            <a:xfrm>
              <a:off x="1531938" y="3730625"/>
              <a:ext cx="552450" cy="219075"/>
              <a:chOff x="965" y="2350"/>
              <a:chExt cx="348" cy="138"/>
            </a:xfrm>
          </p:grpSpPr>
          <p:sp>
            <p:nvSpPr>
              <p:cNvPr id="29742" name="Arc 53"/>
              <p:cNvSpPr>
                <a:spLocks/>
              </p:cNvSpPr>
              <p:nvPr/>
            </p:nvSpPr>
            <p:spPr bwMode="auto">
              <a:xfrm>
                <a:off x="1122" y="2350"/>
                <a:ext cx="191" cy="138"/>
              </a:xfrm>
              <a:custGeom>
                <a:avLst/>
                <a:gdLst>
                  <a:gd name="T0" fmla="*/ 0 w 21713"/>
                  <a:gd name="T1" fmla="*/ 0 h 21600"/>
                  <a:gd name="T2" fmla="*/ 0 w 21713"/>
                  <a:gd name="T3" fmla="*/ 0 h 21600"/>
                  <a:gd name="T4" fmla="*/ 0 w 2171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13"/>
                  <a:gd name="T10" fmla="*/ 0 h 21600"/>
                  <a:gd name="T11" fmla="*/ 21713 w 2171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13" h="21600" fill="none" extrusionOk="0">
                    <a:moveTo>
                      <a:pt x="21713" y="0"/>
                    </a:moveTo>
                    <a:cubicBezTo>
                      <a:pt x="21713" y="11929"/>
                      <a:pt x="12042" y="21600"/>
                      <a:pt x="113" y="21600"/>
                    </a:cubicBezTo>
                    <a:cubicBezTo>
                      <a:pt x="75" y="21599"/>
                      <a:pt x="37" y="21599"/>
                      <a:pt x="-1" y="21599"/>
                    </a:cubicBezTo>
                  </a:path>
                  <a:path w="21713" h="21600" stroke="0" extrusionOk="0">
                    <a:moveTo>
                      <a:pt x="21713" y="0"/>
                    </a:moveTo>
                    <a:cubicBezTo>
                      <a:pt x="21713" y="11929"/>
                      <a:pt x="12042" y="21600"/>
                      <a:pt x="113" y="21600"/>
                    </a:cubicBezTo>
                    <a:cubicBezTo>
                      <a:pt x="75" y="21599"/>
                      <a:pt x="37" y="21599"/>
                      <a:pt x="-1" y="21599"/>
                    </a:cubicBezTo>
                    <a:lnTo>
                      <a:pt x="113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3" name="Arc 54"/>
              <p:cNvSpPr>
                <a:spLocks/>
              </p:cNvSpPr>
              <p:nvPr/>
            </p:nvSpPr>
            <p:spPr bwMode="auto">
              <a:xfrm>
                <a:off x="965" y="2350"/>
                <a:ext cx="192" cy="1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39" name="Group 58"/>
            <p:cNvGrpSpPr>
              <a:grpSpLocks/>
            </p:cNvGrpSpPr>
            <p:nvPr/>
          </p:nvGrpSpPr>
          <p:grpSpPr bwMode="auto">
            <a:xfrm>
              <a:off x="3227388" y="2195513"/>
              <a:ext cx="552450" cy="219075"/>
              <a:chOff x="2033" y="1383"/>
              <a:chExt cx="348" cy="138"/>
            </a:xfrm>
          </p:grpSpPr>
          <p:sp>
            <p:nvSpPr>
              <p:cNvPr id="29740" name="Arc 56"/>
              <p:cNvSpPr>
                <a:spLocks/>
              </p:cNvSpPr>
              <p:nvPr/>
            </p:nvSpPr>
            <p:spPr bwMode="auto">
              <a:xfrm>
                <a:off x="2190" y="1383"/>
                <a:ext cx="191" cy="138"/>
              </a:xfrm>
              <a:custGeom>
                <a:avLst/>
                <a:gdLst>
                  <a:gd name="T0" fmla="*/ 0 w 21713"/>
                  <a:gd name="T1" fmla="*/ 0 h 21600"/>
                  <a:gd name="T2" fmla="*/ 0 w 21713"/>
                  <a:gd name="T3" fmla="*/ 0 h 21600"/>
                  <a:gd name="T4" fmla="*/ 0 w 2171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13"/>
                  <a:gd name="T10" fmla="*/ 0 h 21600"/>
                  <a:gd name="T11" fmla="*/ 21713 w 2171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13" h="21600" fill="none" extrusionOk="0">
                    <a:moveTo>
                      <a:pt x="-1" y="0"/>
                    </a:moveTo>
                    <a:cubicBezTo>
                      <a:pt x="37" y="0"/>
                      <a:pt x="75" y="-1"/>
                      <a:pt x="113" y="-1"/>
                    </a:cubicBezTo>
                    <a:cubicBezTo>
                      <a:pt x="12042" y="-1"/>
                      <a:pt x="21713" y="9670"/>
                      <a:pt x="21713" y="21600"/>
                    </a:cubicBezTo>
                  </a:path>
                  <a:path w="21713" h="21600" stroke="0" extrusionOk="0">
                    <a:moveTo>
                      <a:pt x="-1" y="0"/>
                    </a:moveTo>
                    <a:cubicBezTo>
                      <a:pt x="37" y="0"/>
                      <a:pt x="75" y="-1"/>
                      <a:pt x="113" y="-1"/>
                    </a:cubicBezTo>
                    <a:cubicBezTo>
                      <a:pt x="12042" y="-1"/>
                      <a:pt x="21713" y="9670"/>
                      <a:pt x="21713" y="21600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1" name="Arc 57"/>
              <p:cNvSpPr>
                <a:spLocks/>
              </p:cNvSpPr>
              <p:nvPr/>
            </p:nvSpPr>
            <p:spPr bwMode="auto">
              <a:xfrm>
                <a:off x="2033" y="1383"/>
                <a:ext cx="192" cy="138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13"/>
                      <a:pt x="9602" y="60"/>
                      <a:pt x="21487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13"/>
                      <a:pt x="9602" y="60"/>
                      <a:pt x="21487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19" name="Rectangle 62"/>
          <p:cNvSpPr>
            <a:spLocks noChangeArrowheads="1"/>
          </p:cNvSpPr>
          <p:nvPr/>
        </p:nvSpPr>
        <p:spPr bwMode="auto">
          <a:xfrm>
            <a:off x="6788150" y="3492500"/>
            <a:ext cx="373063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Rectangle 63"/>
          <p:cNvSpPr>
            <a:spLocks noChangeArrowheads="1"/>
          </p:cNvSpPr>
          <p:nvPr/>
        </p:nvSpPr>
        <p:spPr bwMode="auto">
          <a:xfrm>
            <a:off x="7454900" y="3492500"/>
            <a:ext cx="373063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4973638" y="2851150"/>
            <a:ext cx="3187700" cy="850900"/>
            <a:chOff x="4973638" y="2851150"/>
            <a:chExt cx="3187700" cy="850900"/>
          </a:xfrm>
        </p:grpSpPr>
        <p:sp>
          <p:nvSpPr>
            <p:cNvPr id="29722" name="Line 42"/>
            <p:cNvSpPr>
              <a:spLocks noChangeShapeType="1"/>
            </p:cNvSpPr>
            <p:nvPr/>
          </p:nvSpPr>
          <p:spPr bwMode="auto">
            <a:xfrm>
              <a:off x="5226050" y="2851150"/>
              <a:ext cx="2692400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23" name="Group 45"/>
            <p:cNvGrpSpPr>
              <a:grpSpLocks/>
            </p:cNvGrpSpPr>
            <p:nvPr/>
          </p:nvGrpSpPr>
          <p:grpSpPr bwMode="auto">
            <a:xfrm>
              <a:off x="7937500" y="2852738"/>
              <a:ext cx="223838" cy="414337"/>
              <a:chOff x="5000" y="1797"/>
              <a:chExt cx="141" cy="261"/>
            </a:xfrm>
          </p:grpSpPr>
          <p:sp>
            <p:nvSpPr>
              <p:cNvPr id="29729" name="Arc 43"/>
              <p:cNvSpPr>
                <a:spLocks/>
              </p:cNvSpPr>
              <p:nvPr/>
            </p:nvSpPr>
            <p:spPr bwMode="auto">
              <a:xfrm>
                <a:off x="5000" y="1797"/>
                <a:ext cx="141" cy="144"/>
              </a:xfrm>
              <a:custGeom>
                <a:avLst/>
                <a:gdLst>
                  <a:gd name="T0" fmla="*/ 0 w 21752"/>
                  <a:gd name="T1" fmla="*/ 0 h 21600"/>
                  <a:gd name="T2" fmla="*/ 0 w 21752"/>
                  <a:gd name="T3" fmla="*/ 0 h 21600"/>
                  <a:gd name="T4" fmla="*/ 0 w 217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52"/>
                  <a:gd name="T10" fmla="*/ 0 h 21600"/>
                  <a:gd name="T11" fmla="*/ 21752 w 217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52" h="21600" fill="none" extrusionOk="0">
                    <a:moveTo>
                      <a:pt x="-1" y="0"/>
                    </a:moveTo>
                    <a:cubicBezTo>
                      <a:pt x="50" y="0"/>
                      <a:pt x="101" y="-1"/>
                      <a:pt x="153" y="-1"/>
                    </a:cubicBezTo>
                    <a:cubicBezTo>
                      <a:pt x="12023" y="-1"/>
                      <a:pt x="21670" y="9579"/>
                      <a:pt x="21752" y="21449"/>
                    </a:cubicBezTo>
                  </a:path>
                  <a:path w="21752" h="21600" stroke="0" extrusionOk="0">
                    <a:moveTo>
                      <a:pt x="-1" y="0"/>
                    </a:moveTo>
                    <a:cubicBezTo>
                      <a:pt x="50" y="0"/>
                      <a:pt x="101" y="-1"/>
                      <a:pt x="153" y="-1"/>
                    </a:cubicBezTo>
                    <a:cubicBezTo>
                      <a:pt x="12023" y="-1"/>
                      <a:pt x="21670" y="9579"/>
                      <a:pt x="21752" y="21449"/>
                    </a:cubicBezTo>
                    <a:lnTo>
                      <a:pt x="153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0" name="Arc 44"/>
              <p:cNvSpPr>
                <a:spLocks/>
              </p:cNvSpPr>
              <p:nvPr/>
            </p:nvSpPr>
            <p:spPr bwMode="auto">
              <a:xfrm>
                <a:off x="5000" y="1914"/>
                <a:ext cx="140" cy="144"/>
              </a:xfrm>
              <a:custGeom>
                <a:avLst/>
                <a:gdLst>
                  <a:gd name="T0" fmla="*/ 0 w 21600"/>
                  <a:gd name="T1" fmla="*/ 0 h 21750"/>
                  <a:gd name="T2" fmla="*/ 0 w 21600"/>
                  <a:gd name="T3" fmla="*/ 0 h 21750"/>
                  <a:gd name="T4" fmla="*/ 0 w 21600"/>
                  <a:gd name="T5" fmla="*/ 0 h 217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750"/>
                  <a:gd name="T11" fmla="*/ 21600 w 21600"/>
                  <a:gd name="T12" fmla="*/ 21750 h 217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750" fill="none" extrusionOk="0">
                    <a:moveTo>
                      <a:pt x="21599" y="-1"/>
                    </a:moveTo>
                    <a:cubicBezTo>
                      <a:pt x="21599" y="49"/>
                      <a:pt x="21600" y="99"/>
                      <a:pt x="21600" y="150"/>
                    </a:cubicBezTo>
                    <a:cubicBezTo>
                      <a:pt x="21600" y="12079"/>
                      <a:pt x="11929" y="21750"/>
                      <a:pt x="-1" y="21750"/>
                    </a:cubicBezTo>
                  </a:path>
                  <a:path w="21600" h="21750" stroke="0" extrusionOk="0">
                    <a:moveTo>
                      <a:pt x="21599" y="-1"/>
                    </a:moveTo>
                    <a:cubicBezTo>
                      <a:pt x="21599" y="49"/>
                      <a:pt x="21600" y="99"/>
                      <a:pt x="21600" y="150"/>
                    </a:cubicBezTo>
                    <a:cubicBezTo>
                      <a:pt x="21600" y="12079"/>
                      <a:pt x="11929" y="21750"/>
                      <a:pt x="-1" y="21750"/>
                    </a:cubicBezTo>
                    <a:lnTo>
                      <a:pt x="0" y="15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24" name="Line 46"/>
            <p:cNvSpPr>
              <a:spLocks noChangeShapeType="1"/>
            </p:cNvSpPr>
            <p:nvPr/>
          </p:nvSpPr>
          <p:spPr bwMode="auto">
            <a:xfrm flipH="1">
              <a:off x="5192713" y="3273425"/>
              <a:ext cx="2743200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25" name="Group 61"/>
            <p:cNvGrpSpPr>
              <a:grpSpLocks/>
            </p:cNvGrpSpPr>
            <p:nvPr/>
          </p:nvGrpSpPr>
          <p:grpSpPr bwMode="auto">
            <a:xfrm>
              <a:off x="4973638" y="3286125"/>
              <a:ext cx="222250" cy="412750"/>
              <a:chOff x="3133" y="2070"/>
              <a:chExt cx="140" cy="260"/>
            </a:xfrm>
          </p:grpSpPr>
          <p:sp>
            <p:nvSpPr>
              <p:cNvPr id="29727" name="Arc 59"/>
              <p:cNvSpPr>
                <a:spLocks/>
              </p:cNvSpPr>
              <p:nvPr/>
            </p:nvSpPr>
            <p:spPr bwMode="auto">
              <a:xfrm>
                <a:off x="3133" y="2070"/>
                <a:ext cx="140" cy="143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599"/>
                  <a:gd name="T11" fmla="*/ 21599 w 21599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599" fill="none" extrusionOk="0">
                    <a:moveTo>
                      <a:pt x="-1" y="21448"/>
                    </a:moveTo>
                    <a:cubicBezTo>
                      <a:pt x="81" y="9638"/>
                      <a:pt x="9635" y="83"/>
                      <a:pt x="21445" y="-1"/>
                    </a:cubicBezTo>
                  </a:path>
                  <a:path w="21599" h="21599" stroke="0" extrusionOk="0">
                    <a:moveTo>
                      <a:pt x="-1" y="21448"/>
                    </a:moveTo>
                    <a:cubicBezTo>
                      <a:pt x="81" y="9638"/>
                      <a:pt x="9635" y="83"/>
                      <a:pt x="21445" y="-1"/>
                    </a:cubicBezTo>
                    <a:lnTo>
                      <a:pt x="21599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8" name="Arc 60"/>
              <p:cNvSpPr>
                <a:spLocks/>
              </p:cNvSpPr>
              <p:nvPr/>
            </p:nvSpPr>
            <p:spPr bwMode="auto">
              <a:xfrm>
                <a:off x="3133" y="2186"/>
                <a:ext cx="140" cy="144"/>
              </a:xfrm>
              <a:custGeom>
                <a:avLst/>
                <a:gdLst>
                  <a:gd name="T0" fmla="*/ 0 w 21600"/>
                  <a:gd name="T1" fmla="*/ 0 h 21750"/>
                  <a:gd name="T2" fmla="*/ 0 w 21600"/>
                  <a:gd name="T3" fmla="*/ 0 h 21750"/>
                  <a:gd name="T4" fmla="*/ 0 w 21600"/>
                  <a:gd name="T5" fmla="*/ 0 h 217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750"/>
                  <a:gd name="T11" fmla="*/ 21600 w 21600"/>
                  <a:gd name="T12" fmla="*/ 21750 h 217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750" fill="none" extrusionOk="0">
                    <a:moveTo>
                      <a:pt x="21600" y="21749"/>
                    </a:moveTo>
                    <a:cubicBezTo>
                      <a:pt x="9670" y="21750"/>
                      <a:pt x="0" y="12079"/>
                      <a:pt x="0" y="150"/>
                    </a:cubicBezTo>
                    <a:cubicBezTo>
                      <a:pt x="0" y="99"/>
                      <a:pt x="0" y="49"/>
                      <a:pt x="0" y="-1"/>
                    </a:cubicBezTo>
                  </a:path>
                  <a:path w="21600" h="21750" stroke="0" extrusionOk="0">
                    <a:moveTo>
                      <a:pt x="21600" y="21749"/>
                    </a:moveTo>
                    <a:cubicBezTo>
                      <a:pt x="9670" y="21750"/>
                      <a:pt x="0" y="12079"/>
                      <a:pt x="0" y="150"/>
                    </a:cubicBezTo>
                    <a:cubicBezTo>
                      <a:pt x="0" y="99"/>
                      <a:pt x="0" y="49"/>
                      <a:pt x="0" y="-1"/>
                    </a:cubicBezTo>
                    <a:lnTo>
                      <a:pt x="21600" y="15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26" name="Line 64"/>
            <p:cNvSpPr>
              <a:spLocks noChangeShapeType="1"/>
            </p:cNvSpPr>
            <p:nvPr/>
          </p:nvSpPr>
          <p:spPr bwMode="auto">
            <a:xfrm>
              <a:off x="5219700" y="3702050"/>
              <a:ext cx="2692400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20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4" grpId="0" animBg="1"/>
      <p:bldP spid="76828" grpId="0"/>
      <p:bldP spid="768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title</a:t>
            </a:r>
          </a:p>
          <a:p>
            <a:r>
              <a:rPr lang="en-US" dirty="0" smtClean="0"/>
              <a:t>List of students</a:t>
            </a:r>
          </a:p>
          <a:p>
            <a:r>
              <a:rPr lang="en-US" dirty="0" smtClean="0"/>
              <a:t>Course identified (EECS 498-6)</a:t>
            </a:r>
          </a:p>
          <a:p>
            <a:r>
              <a:rPr lang="en-US" dirty="0" smtClean="0"/>
              <a:t>Department and/or College Logo</a:t>
            </a:r>
          </a:p>
          <a:p>
            <a:r>
              <a:rPr lang="en-US" dirty="0" smtClean="0"/>
              <a:t>Acknowledgement of </a:t>
            </a:r>
            <a:r>
              <a:rPr lang="en-US" dirty="0" smtClean="0"/>
              <a:t>Intel and Lockheed-Martin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might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References/further reading</a:t>
            </a:r>
          </a:p>
          <a:p>
            <a:r>
              <a:rPr lang="en-US" dirty="0" smtClean="0"/>
              <a:t>Costs?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ts.uvm.edu/medtech/URECA%20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itposter.net/wordpress/wp-content/uploads/2010/06/ResearchMethods_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007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33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610600" cy="68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6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"/>
            <a:ext cx="867519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7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636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7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Finally: Practice before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answering the following questions:</a:t>
            </a:r>
          </a:p>
          <a:p>
            <a:pPr lvl="1"/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How does it work?</a:t>
            </a:r>
          </a:p>
          <a:p>
            <a:pPr lvl="1"/>
            <a:r>
              <a:rPr lang="en-US" dirty="0" smtClean="0"/>
              <a:t>What was the most difficult part?</a:t>
            </a:r>
          </a:p>
          <a:p>
            <a:pPr lvl="1"/>
            <a:r>
              <a:rPr lang="en-US" dirty="0" smtClean="0"/>
              <a:t>What would you do differently?</a:t>
            </a:r>
          </a:p>
          <a:p>
            <a:r>
              <a:rPr lang="en-US" dirty="0" smtClean="0"/>
              <a:t>Are there any figures you </a:t>
            </a:r>
            <a:r>
              <a:rPr lang="en-US" i="1" dirty="0" smtClean="0"/>
              <a:t>really</a:t>
            </a:r>
            <a:r>
              <a:rPr lang="en-US" dirty="0" smtClean="0"/>
              <a:t> need to be able to point to in order to answer that 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Stuff coming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Wednesday 12/5: We’ll be doing “rough draft” demos in lab.</a:t>
            </a:r>
          </a:p>
          <a:p>
            <a:pPr lvl="1"/>
            <a:r>
              <a:rPr lang="en-US" dirty="0" smtClean="0"/>
              <a:t>Each group will show Jeremy and I their demo for the design expo.  We want you to get everything setup and do a dry run for us.  Not formal in any way.</a:t>
            </a:r>
          </a:p>
          <a:p>
            <a:r>
              <a:rPr lang="en-US" dirty="0" smtClean="0"/>
              <a:t>Thursday 12/6: Design expo</a:t>
            </a:r>
          </a:p>
          <a:p>
            <a:pPr lvl="1"/>
            <a:r>
              <a:rPr lang="en-US" dirty="0" smtClean="0"/>
              <a:t>At least two people there the whole time</a:t>
            </a:r>
          </a:p>
          <a:p>
            <a:r>
              <a:rPr lang="en-US" dirty="0" smtClean="0"/>
              <a:t>Monday 12/10: Final demo</a:t>
            </a:r>
          </a:p>
          <a:p>
            <a:pPr lvl="1"/>
            <a:r>
              <a:rPr lang="en-US" dirty="0" smtClean="0"/>
              <a:t>Formal presentation in the evening.</a:t>
            </a:r>
          </a:p>
          <a:p>
            <a:pPr lvl="2"/>
            <a:r>
              <a:rPr lang="en-US" dirty="0" smtClean="0"/>
              <a:t>15 minute talk, 10 minutes for Q&amp;A.</a:t>
            </a:r>
          </a:p>
          <a:p>
            <a:pPr lvl="2"/>
            <a:r>
              <a:rPr lang="en-US" dirty="0" smtClean="0"/>
              <a:t>Pizza</a:t>
            </a:r>
          </a:p>
          <a:p>
            <a:pPr lvl="2"/>
            <a:r>
              <a:rPr lang="en-US" dirty="0" smtClean="0"/>
              <a:t>Business casual</a:t>
            </a:r>
          </a:p>
          <a:p>
            <a:r>
              <a:rPr lang="en-US" dirty="0" smtClean="0"/>
              <a:t>Tuesday 12/11 HW3 due by 3pm</a:t>
            </a:r>
            <a:endParaRPr lang="en-US" dirty="0" smtClean="0"/>
          </a:p>
          <a:p>
            <a:r>
              <a:rPr lang="en-US" dirty="0" smtClean="0"/>
              <a:t>Exam is on Monday Dec 17</a:t>
            </a:r>
            <a:r>
              <a:rPr lang="en-US" baseline="30000" dirty="0" smtClean="0"/>
              <a:t>th</a:t>
            </a:r>
            <a:r>
              <a:rPr lang="en-US" dirty="0" smtClean="0"/>
              <a:t> 4-6pm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71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out this weekend.</a:t>
            </a:r>
          </a:p>
        </p:txBody>
      </p:sp>
    </p:spTree>
    <p:extLst>
      <p:ext uri="{BB962C8B-B14F-4D97-AF65-F5344CB8AC3E}">
        <p14:creationId xmlns:p14="http://schemas.microsoft.com/office/powerpoint/2010/main" val="2061385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12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/>
              <a:t>C</a:t>
            </a:r>
            <a:r>
              <a:rPr lang="en-US" dirty="0" smtClean="0"/>
              <a:t>ommon Problems</a:t>
            </a:r>
          </a:p>
          <a:p>
            <a:pPr lvl="1"/>
            <a:r>
              <a:rPr lang="en-US" dirty="0" smtClean="0"/>
              <a:t>Internal EMI: Crosstalk</a:t>
            </a:r>
          </a:p>
          <a:p>
            <a:pPr lvl="1"/>
            <a:r>
              <a:rPr lang="en-US" dirty="0" smtClean="0"/>
              <a:t>External EMI:  Antennas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60960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Darren Ashton, Brent </a:t>
            </a:r>
            <a:r>
              <a:rPr lang="en-US" sz="2000" dirty="0" err="1" smtClean="0"/>
              <a:t>Cragin</a:t>
            </a:r>
            <a:r>
              <a:rPr lang="en-US" sz="2000" dirty="0" smtClean="0"/>
              <a:t>, Megan </a:t>
            </a:r>
            <a:r>
              <a:rPr lang="en-US" sz="2000" dirty="0" err="1" smtClean="0"/>
              <a:t>Leininger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74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Inductive and Capacitive Coupling</a:t>
            </a:r>
          </a:p>
          <a:p>
            <a:pPr lvl="1"/>
            <a:r>
              <a:rPr lang="en-US" dirty="0" smtClean="0"/>
              <a:t>Changes in nearby electric and magnetic fields influence change in voltage or current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08153"/>
            <a:ext cx="4932651" cy="3151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6550197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http://www.pcbmotif.com/home/index.php?option=com_content&amp;view=article&amp;id=50&amp;Itemid=64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2" y="3430080"/>
            <a:ext cx="3036733" cy="2507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686" y="624242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http://www.basebandhub.com/2010/05/03/crosstalk-optimum-trace-spacing/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66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Capacitive Crosstalk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9436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http://www.pcbmotif.com/home/index.php?option=com_content&amp;view=article&amp;id=50&amp;Itemid=64</a:t>
            </a:r>
            <a:endParaRPr lang="en-US" sz="1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95" y="1981200"/>
            <a:ext cx="5930410" cy="377269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51" y="272774"/>
            <a:ext cx="18573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Crosstalk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56" y="1981200"/>
            <a:ext cx="5613781" cy="35202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9436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http://www.pcbmotif.com/home/index.php?option=com_content&amp;view=article&amp;id=50&amp;Itemid=64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51" y="272774"/>
            <a:ext cx="18573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space between critical signals 3X the width of the trace</a:t>
            </a:r>
          </a:p>
          <a:p>
            <a:r>
              <a:rPr lang="en-US" dirty="0" smtClean="0"/>
              <a:t>Signals on different planes should cross orthogonal to each other</a:t>
            </a:r>
          </a:p>
          <a:p>
            <a:r>
              <a:rPr lang="en-US" dirty="0" smtClean="0"/>
              <a:t>Reference plane is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51" y="76200"/>
            <a:ext cx="18573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Antennas Galore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or not, everything is an antenna to some extent</a:t>
            </a:r>
          </a:p>
          <a:p>
            <a:r>
              <a:rPr lang="en-US" dirty="0" smtClean="0"/>
              <a:t>What does it mean to be an antenna</a:t>
            </a:r>
          </a:p>
          <a:p>
            <a:pPr lvl="1"/>
            <a:r>
              <a:rPr lang="en-US" dirty="0" smtClean="0"/>
              <a:t>Emit Electromagnetic Radiation</a:t>
            </a:r>
          </a:p>
          <a:p>
            <a:pPr lvl="1"/>
            <a:r>
              <a:rPr lang="en-US" dirty="0" smtClean="0"/>
              <a:t>Collect Electromagnetic Radiation</a:t>
            </a:r>
          </a:p>
          <a:p>
            <a:r>
              <a:rPr lang="en-US" dirty="0" smtClean="0"/>
              <a:t>Worry about susceptibility to radiation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Traces as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Related to trace length</a:t>
            </a:r>
          </a:p>
          <a:p>
            <a:r>
              <a:rPr lang="en-US" dirty="0" smtClean="0"/>
              <a:t>1/20</a:t>
            </a:r>
            <a:r>
              <a:rPr lang="en-US" baseline="30000" dirty="0" smtClean="0"/>
              <a:t>th</a:t>
            </a:r>
            <a:r>
              <a:rPr lang="en-US" dirty="0" smtClean="0"/>
              <a:t> Rule</a:t>
            </a:r>
          </a:p>
          <a:p>
            <a:pPr lvl="1"/>
            <a:r>
              <a:rPr lang="en-US" dirty="0" smtClean="0"/>
              <a:t>A wire can be influenced by an external signal if it is longer than 1/20</a:t>
            </a:r>
            <a:r>
              <a:rPr lang="en-US" baseline="30000" dirty="0" smtClean="0"/>
              <a:t>th</a:t>
            </a:r>
            <a:r>
              <a:rPr lang="en-US" dirty="0" smtClean="0"/>
              <a:t> of the wavelength</a:t>
            </a:r>
          </a:p>
          <a:p>
            <a:pPr lvl="1"/>
            <a:r>
              <a:rPr lang="en-US" dirty="0" smtClean="0"/>
              <a:t>More susceptible if length is ¼, ½ and ¾ of wavelength</a:t>
            </a:r>
          </a:p>
          <a:p>
            <a:r>
              <a:rPr lang="en-US" dirty="0" smtClean="0"/>
              <a:t>Example </a:t>
            </a:r>
          </a:p>
          <a:p>
            <a:pPr lvl="1"/>
            <a:r>
              <a:rPr lang="en-US" dirty="0" smtClean="0"/>
              <a:t>2.4 GHz WiFi signal has wavelength of 12.5cm</a:t>
            </a:r>
          </a:p>
          <a:p>
            <a:pPr lvl="1"/>
            <a:r>
              <a:rPr lang="en-US" dirty="0" smtClean="0"/>
              <a:t>A wire as short as .625cm could be affected by this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Better Solutions for Crosstalk and Antennas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to protect the traces from EMI</a:t>
            </a:r>
          </a:p>
          <a:p>
            <a:r>
              <a:rPr lang="en-US" dirty="0" smtClean="0"/>
              <a:t>Matching impedance on high-speed data sending and returning traces is ideal</a:t>
            </a:r>
          </a:p>
          <a:p>
            <a:r>
              <a:rPr lang="en-US" dirty="0" smtClean="0"/>
              <a:t>Not easy to do with surface traces generally</a:t>
            </a:r>
          </a:p>
          <a:p>
            <a:r>
              <a:rPr lang="en-US" dirty="0" smtClean="0"/>
              <a:t>Two common trace types that address these problems are Microstrips and Striplines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for the Design Expo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quick things:</a:t>
            </a:r>
          </a:p>
          <a:p>
            <a:pPr lvl="1"/>
            <a:r>
              <a:rPr lang="en-US" dirty="0" smtClean="0"/>
              <a:t>If you have them sent to me (as </a:t>
            </a:r>
            <a:r>
              <a:rPr lang="en-US" dirty="0" err="1" smtClean="0"/>
              <a:t>pdfs</a:t>
            </a:r>
            <a:r>
              <a:rPr lang="en-US" dirty="0" smtClean="0"/>
              <a:t>) by Tuesday before noon I’ll print them for you, otherwise your on your own.</a:t>
            </a:r>
          </a:p>
          <a:p>
            <a:pPr lvl="1"/>
            <a:r>
              <a:rPr lang="en-US" dirty="0" smtClean="0"/>
              <a:t>The printer I’ll be using is 36” wide.  Poster boards are generally 32”x40”</a:t>
            </a:r>
          </a:p>
        </p:txBody>
      </p:sp>
    </p:spTree>
    <p:extLst>
      <p:ext uri="{BB962C8B-B14F-4D97-AF65-F5344CB8AC3E}">
        <p14:creationId xmlns:p14="http://schemas.microsoft.com/office/powerpoint/2010/main" val="2505590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microstrip basically a regular surface mount trace, the difference being that it is backed by either a ground plane or a vcc plane</a:t>
            </a:r>
          </a:p>
          <a:p>
            <a:r>
              <a:rPr lang="en-US" dirty="0" smtClean="0"/>
              <a:t>The space between the two is the actual PCB, in our case we will use FR-4</a:t>
            </a:r>
          </a:p>
          <a:p>
            <a:pPr lvl="1"/>
            <a:r>
              <a:rPr lang="en-US" dirty="0" smtClean="0"/>
              <a:t>The most widely used dielectric material for PCBs is FR-4, a glass laminate with epoxy resin that meets a wide variety of processing conditions.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1219200"/>
            <a:ext cx="215265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2514600"/>
            <a:ext cx="21531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http://mwrf.com/files/30/17725/Figure_02.jpg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680865"/>
            <a:ext cx="1194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Trace</a:t>
            </a:r>
          </a:p>
          <a:p>
            <a:endParaRPr lang="en-US" dirty="0" smtClean="0"/>
          </a:p>
          <a:p>
            <a:r>
              <a:rPr lang="en-US" dirty="0" smtClean="0"/>
              <a:t>GND Plane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76800" y="1828800"/>
            <a:ext cx="14478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00700" y="2438400"/>
            <a:ext cx="800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Microstrips?</a:t>
            </a:r>
            <a:br>
              <a:rPr lang="en-US" dirty="0" smtClean="0"/>
            </a:br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The reference plane acts as a shield to decrease susceptibility to EMI</a:t>
            </a:r>
          </a:p>
          <a:p>
            <a:pPr lvl="1"/>
            <a:r>
              <a:rPr lang="en-US" dirty="0" smtClean="0"/>
              <a:t>The reference plane also helps to control impedance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Crosstalk is still an issue due to the traces still being open</a:t>
            </a:r>
          </a:p>
          <a:p>
            <a:pPr lvl="1"/>
            <a:r>
              <a:rPr lang="en-US" dirty="0" smtClean="0"/>
              <a:t>Still inherently act as antennas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Microstrip Impedance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ε</a:t>
            </a:r>
            <a:r>
              <a:rPr lang="en-US" baseline="-25000" dirty="0" smtClean="0"/>
              <a:t>r</a:t>
            </a:r>
            <a:r>
              <a:rPr lang="en-US" dirty="0" smtClean="0"/>
              <a:t>=dielectric constant of material, H=height of trace above reference plane, W=width of trace, T=thickness of trace</a:t>
            </a:r>
          </a:p>
          <a:p>
            <a:r>
              <a:rPr lang="en-US" dirty="0" smtClean="0"/>
              <a:t>All reference values assuming a 1MHz signal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baseline="30000" dirty="0" smtClean="0"/>
          </a:p>
          <a:p>
            <a:endParaRPr lang="en-US" baseline="30000" dirty="0" smtClean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828800"/>
            <a:ext cx="2781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590799" y="3124200"/>
            <a:ext cx="418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http://www.analog.com/library/analogDialogue/archives/39-09/3909_13.gif</a:t>
            </a:r>
          </a:p>
        </p:txBody>
      </p:sp>
      <p:pic>
        <p:nvPicPr>
          <p:cNvPr id="1229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7" y="3657600"/>
            <a:ext cx="2028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Microstrip Impedance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303"/>
            <a:ext cx="8229600" cy="4525963"/>
          </a:xfrm>
        </p:spPr>
        <p:txBody>
          <a:bodyPr/>
          <a:lstStyle/>
          <a:p>
            <a:r>
              <a:rPr lang="en-US" dirty="0" smtClean="0"/>
              <a:t>ε</a:t>
            </a:r>
            <a:r>
              <a:rPr lang="en-US" baseline="-25000" dirty="0" smtClean="0"/>
              <a:t>r</a:t>
            </a:r>
            <a:r>
              <a:rPr lang="en-US" dirty="0"/>
              <a:t> </a:t>
            </a:r>
            <a:r>
              <a:rPr lang="en-US" dirty="0" smtClean="0"/>
              <a:t>for FR-4 = 4.1</a:t>
            </a:r>
          </a:p>
          <a:p>
            <a:r>
              <a:rPr lang="en-US" dirty="0" smtClean="0"/>
              <a:t>H = 5 mil</a:t>
            </a:r>
          </a:p>
          <a:p>
            <a:r>
              <a:rPr lang="en-US" dirty="0" smtClean="0"/>
              <a:t>W = 8 mil</a:t>
            </a:r>
          </a:p>
          <a:p>
            <a:r>
              <a:rPr lang="en-US" dirty="0" smtClean="0"/>
              <a:t>T = 1.4 mil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48200"/>
            <a:ext cx="4448796" cy="8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48768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n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442272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Microstrip</a:t>
            </a:r>
            <a:br>
              <a:rPr lang="en-US" dirty="0" smtClean="0"/>
            </a:br>
            <a:r>
              <a:rPr lang="en-US" dirty="0" smtClean="0"/>
              <a:t>Impedance vs. Trace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trace width increases, impedance decreases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8" y="1666629"/>
            <a:ext cx="7802064" cy="3524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089" y="5185193"/>
            <a:ext cx="29594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http://cache.freescale.com/files/32bit/doc/app_note/AN2536.pdf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166662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value from example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45554" y="2133600"/>
            <a:ext cx="1193446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811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Microstrip</a:t>
            </a:r>
            <a:br>
              <a:rPr lang="en-US" dirty="0" smtClean="0"/>
            </a:br>
            <a:r>
              <a:rPr lang="en-US" dirty="0" smtClean="0"/>
              <a:t>Impedance vs. Trace Height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trace height increases, impedance increases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1871445"/>
            <a:ext cx="7602011" cy="3115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089" y="5155835"/>
            <a:ext cx="29594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http://cache.freescale.com/files/32bit/doc/app_note/AN2536.pdf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5428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value from example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00200" y="1871445"/>
            <a:ext cx="1066800" cy="94795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811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Microstrip</a:t>
            </a:r>
            <a:br>
              <a:rPr lang="en-US" dirty="0" smtClean="0"/>
            </a:br>
            <a:r>
              <a:rPr lang="en-US" dirty="0" smtClean="0"/>
              <a:t>Impedance vs. Trace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trace thickness increases, impedance decreases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10" y="2009577"/>
            <a:ext cx="6830379" cy="2838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089" y="4972291"/>
            <a:ext cx="29594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http://cache.freescale.com/files/32bit/doc/app_note/AN2536.pdf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972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value from example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81200" y="1905000"/>
            <a:ext cx="1676400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811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Striplines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stripline circuit uses a flat strip of metal which is sandwiched between two parallel reference planes, shielding the trace</a:t>
            </a:r>
          </a:p>
          <a:p>
            <a:r>
              <a:rPr lang="en-US" dirty="0" smtClean="0"/>
              <a:t>The insulating material of the substrate forms a dielectric, FR-4 as before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4" name="Picture 13" descr="stripline_simp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495800"/>
            <a:ext cx="27908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Striplines?</a:t>
            </a:r>
            <a:br>
              <a:rPr lang="en-US" dirty="0" smtClean="0"/>
            </a:br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Shielding on both sides resist EMI even more so than microstrips</a:t>
            </a:r>
          </a:p>
          <a:p>
            <a:pPr lvl="1"/>
            <a:r>
              <a:rPr lang="en-US" dirty="0" smtClean="0"/>
              <a:t>Crosstalk greatly reduced</a:t>
            </a:r>
          </a:p>
          <a:p>
            <a:pPr lvl="1"/>
            <a:r>
              <a:rPr lang="en-US" dirty="0" smtClean="0"/>
              <a:t>Impedance can be controlled based on dimensions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More expensive</a:t>
            </a:r>
          </a:p>
          <a:p>
            <a:pPr lvl="1"/>
            <a:r>
              <a:rPr lang="en-US" dirty="0" smtClean="0"/>
              <a:t>PCBs are thicker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Stripline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l-GR" dirty="0" smtClean="0"/>
              <a:t>ε</a:t>
            </a:r>
            <a:r>
              <a:rPr lang="en-US" baseline="-25000" dirty="0" smtClean="0"/>
              <a:t>r</a:t>
            </a:r>
            <a:r>
              <a:rPr lang="en-US" dirty="0" smtClean="0"/>
              <a:t>=dielectric constant of material, W = width of trace, T = thickness of trace, H = height between reference planes</a:t>
            </a:r>
          </a:p>
          <a:p>
            <a:r>
              <a:rPr lang="en-US" dirty="0" smtClean="0"/>
              <a:t>All reference values assuming a 1MHz signal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09875"/>
            <a:ext cx="41433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1554" y="4191000"/>
            <a:ext cx="29594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http://cache.freescale.com/files/32bit/doc/app_note/AN2536.pdf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0462"/>
            <a:ext cx="3497514" cy="10484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give people something to read while you are talking to someone else.</a:t>
            </a:r>
          </a:p>
          <a:p>
            <a:pPr lvl="1"/>
            <a:r>
              <a:rPr lang="en-US" dirty="0" smtClean="0"/>
              <a:t>Good pictures</a:t>
            </a:r>
          </a:p>
          <a:p>
            <a:pPr lvl="1"/>
            <a:r>
              <a:rPr lang="en-US" dirty="0" smtClean="0"/>
              <a:t>Solid and clear details</a:t>
            </a:r>
          </a:p>
          <a:p>
            <a:r>
              <a:rPr lang="en-US" dirty="0" smtClean="0"/>
              <a:t>To help draw people in.</a:t>
            </a:r>
          </a:p>
          <a:p>
            <a:pPr lvl="1"/>
            <a:r>
              <a:rPr lang="en-US" dirty="0" smtClean="0"/>
              <a:t>If you project doesn’t move, you need something!</a:t>
            </a:r>
          </a:p>
          <a:p>
            <a:pPr lvl="1"/>
            <a:r>
              <a:rPr lang="en-US" dirty="0" smtClean="0"/>
              <a:t>Pictures!</a:t>
            </a:r>
          </a:p>
          <a:p>
            <a:r>
              <a:rPr lang="en-US" dirty="0" smtClean="0"/>
              <a:t>To give you something to point to as you talk</a:t>
            </a:r>
          </a:p>
          <a:p>
            <a:pPr lvl="1"/>
            <a:r>
              <a:rPr lang="en-US" dirty="0" smtClean="0"/>
              <a:t>For parts of your talk you can point to the project</a:t>
            </a:r>
          </a:p>
          <a:p>
            <a:pPr lvl="2"/>
            <a:r>
              <a:rPr lang="en-US" dirty="0" smtClean="0"/>
              <a:t>But basic ideas, including function and purpose need something more.</a:t>
            </a:r>
          </a:p>
          <a:p>
            <a:pPr lvl="1"/>
            <a:r>
              <a:rPr lang="en-US" dirty="0" smtClean="0"/>
              <a:t>Pictures</a:t>
            </a:r>
          </a:p>
          <a:p>
            <a:pPr lvl="2"/>
            <a:r>
              <a:rPr lang="en-US" dirty="0" smtClean="0"/>
              <a:t>And generally </a:t>
            </a:r>
            <a:r>
              <a:rPr lang="en-US" b="1" dirty="0" smtClean="0"/>
              <a:t>not</a:t>
            </a:r>
            <a:r>
              <a:rPr lang="en-US" dirty="0" smtClean="0"/>
              <a:t> of your project (it will be there too).</a:t>
            </a:r>
          </a:p>
          <a:p>
            <a:pPr lvl="3"/>
            <a:r>
              <a:rPr lang="en-US" dirty="0" smtClean="0"/>
              <a:t>Sometimes you want pictures of it doing something though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52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Stripline Impedance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ε</a:t>
            </a:r>
            <a:r>
              <a:rPr lang="en-US" baseline="-25000" dirty="0" smtClean="0"/>
              <a:t>r</a:t>
            </a:r>
            <a:r>
              <a:rPr lang="en-US" dirty="0" smtClean="0"/>
              <a:t> for FR-4 = 4.1</a:t>
            </a:r>
          </a:p>
          <a:p>
            <a:r>
              <a:rPr lang="en-US" dirty="0" smtClean="0"/>
              <a:t>H = 24 mil</a:t>
            </a:r>
          </a:p>
          <a:p>
            <a:r>
              <a:rPr lang="en-US" dirty="0" smtClean="0"/>
              <a:t>W = 9 mil</a:t>
            </a:r>
          </a:p>
          <a:p>
            <a:r>
              <a:rPr lang="en-US" dirty="0" smtClean="0"/>
              <a:t>T = 1.4 mil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4658375" cy="112410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5896341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Stripline</a:t>
            </a:r>
            <a:br>
              <a:rPr lang="en-US" dirty="0" smtClean="0"/>
            </a:br>
            <a:r>
              <a:rPr lang="en-US" dirty="0" smtClean="0"/>
              <a:t>Impedance vs. Width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trace width increase, impedance decreases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0" y="1714260"/>
            <a:ext cx="7582959" cy="3429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089" y="5077471"/>
            <a:ext cx="29594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http://cache.freescale.com/files/32bit/doc/app_note/AN2536.pdf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1447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value from example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72200" y="1981200"/>
            <a:ext cx="1219200" cy="838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505199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Stripline</a:t>
            </a:r>
            <a:br>
              <a:rPr lang="en-US" dirty="0" smtClean="0"/>
            </a:br>
            <a:r>
              <a:rPr lang="en-US" dirty="0" smtClean="0"/>
              <a:t>Impedance vs. Height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reference plane height increases, impedance increases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6" y="2038156"/>
            <a:ext cx="7535327" cy="2781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089" y="4856388"/>
            <a:ext cx="29594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http://cache.freescale.com/files/32bit/doc/app_note/AN2536.pdf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972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value from example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1981200"/>
            <a:ext cx="14478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505199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Stripline</a:t>
            </a:r>
            <a:br>
              <a:rPr lang="en-US" dirty="0" smtClean="0"/>
            </a:br>
            <a:r>
              <a:rPr lang="en-US" dirty="0" smtClean="0"/>
              <a:t>Impedance vs. Thickness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trace thickness increases, impedance decreases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42" y="2038156"/>
            <a:ext cx="7097116" cy="2781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088" y="4839913"/>
            <a:ext cx="29594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http://cache.freescale.com/files/32bit/doc/app_note/AN2536.pdf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972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value from example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057400" y="1702888"/>
            <a:ext cx="1524000" cy="7355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505199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couple more things</a:t>
            </a:r>
          </a:p>
          <a:p>
            <a:r>
              <a:rPr lang="en-US" dirty="0" smtClean="0"/>
              <a:t>Keep traces fat and short</a:t>
            </a:r>
          </a:p>
          <a:p>
            <a:r>
              <a:rPr lang="en-US" dirty="0" smtClean="0"/>
              <a:t>Spacing 3x’s space width</a:t>
            </a:r>
          </a:p>
          <a:p>
            <a:r>
              <a:rPr lang="en-US" dirty="0" smtClean="0"/>
              <a:t>1/20</a:t>
            </a:r>
            <a:r>
              <a:rPr lang="en-US" baseline="30000" dirty="0" smtClean="0"/>
              <a:t>th</a:t>
            </a:r>
            <a:r>
              <a:rPr lang="en-US" dirty="0" smtClean="0"/>
              <a:t> rule</a:t>
            </a:r>
          </a:p>
          <a:p>
            <a:r>
              <a:rPr lang="en-US" dirty="0" smtClean="0"/>
              <a:t>Everything is an antenna</a:t>
            </a:r>
          </a:p>
          <a:p>
            <a:r>
              <a:rPr lang="en-US" dirty="0" smtClean="0"/>
              <a:t>Hire an expert!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Just touching on topics</a:t>
            </a:r>
          </a:p>
          <a:p>
            <a:r>
              <a:rPr lang="en-US" dirty="0" smtClean="0"/>
              <a:t>You will be confused</a:t>
            </a:r>
          </a:p>
          <a:p>
            <a:r>
              <a:rPr lang="en-US" dirty="0" smtClean="0"/>
              <a:t>A closer look = more math</a:t>
            </a:r>
          </a:p>
          <a:p>
            <a:r>
              <a:rPr lang="en-US" dirty="0" smtClean="0"/>
              <a:t>Good luck!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026" name="Picture 2" descr="C:\Users\Janel\AppData\Local\Microsoft\Windows\Temporary Internet Files\Content.IE5\STNH1FPC\MC9000787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00200"/>
            <a:ext cx="1622066" cy="3934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6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Topics: Shielding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Shielding plays a huge role in EMC</a:t>
            </a:r>
          </a:p>
          <a:p>
            <a:r>
              <a:rPr lang="en-US" dirty="0" smtClean="0"/>
              <a:t>Shielding is basically the addition of grounded metal around signal wires or other data sending mediums such as traces</a:t>
            </a:r>
          </a:p>
          <a:p>
            <a:r>
              <a:rPr lang="en-US" dirty="0" smtClean="0"/>
              <a:t>Principles behind them are based on Faraday cages</a:t>
            </a:r>
          </a:p>
          <a:p>
            <a:r>
              <a:rPr lang="en-US" dirty="0" smtClean="0"/>
              <a:t>For shielding and more try</a:t>
            </a:r>
          </a:p>
          <a:p>
            <a:pPr lvl="1"/>
            <a:r>
              <a:rPr lang="en-US" dirty="0" smtClean="0">
                <a:hlinkClick r:id="rId3"/>
              </a:rPr>
              <a:t>http://en.wikipedia.org/wiki/Shielded_cable</a:t>
            </a:r>
            <a:endParaRPr lang="en-US" dirty="0" smtClean="0"/>
          </a:p>
          <a:p>
            <a:r>
              <a:rPr lang="en-US" dirty="0" smtClean="0"/>
              <a:t>Faraday cages</a:t>
            </a:r>
          </a:p>
          <a:p>
            <a:pPr lvl="1"/>
            <a:r>
              <a:rPr lang="en-US" dirty="0" smtClean="0">
                <a:hlinkClick r:id="rId4"/>
              </a:rPr>
              <a:t>http://en.wikipedia.org/wiki/Faraday_cage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Topics: Ground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good practice to design a board with ground planes</a:t>
            </a:r>
          </a:p>
          <a:p>
            <a:r>
              <a:rPr lang="en-US" dirty="0" smtClean="0"/>
              <a:t>Ground planes offer benefits ranging from signal stabilization to EMI reduction</a:t>
            </a:r>
          </a:p>
          <a:p>
            <a:r>
              <a:rPr lang="en-US" dirty="0" smtClean="0"/>
              <a:t>Good places to start</a:t>
            </a:r>
          </a:p>
          <a:p>
            <a:pPr lvl="1"/>
            <a:r>
              <a:rPr lang="en-US" dirty="0" smtClean="0">
                <a:hlinkClick r:id="rId3"/>
              </a:rPr>
              <a:t>http://en.wikipedia.org/wiki/Ground_plane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http://www.elmac.co.uk/pdfs/Lord_of_the_board.pdf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Topics: Transmission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Impedance matching, crosstalk, microstrips, shielding, and ground planes are all related to transmission lines</a:t>
            </a:r>
          </a:p>
          <a:p>
            <a:r>
              <a:rPr lang="en-US" dirty="0" smtClean="0"/>
              <a:t>Knowing how transmission lines work will help to give a good understanding of signals on PCBs since fast signals act like transmission lines</a:t>
            </a:r>
          </a:p>
          <a:p>
            <a:r>
              <a:rPr lang="en-US" dirty="0" smtClean="0"/>
              <a:t>Good resources to consult:</a:t>
            </a:r>
          </a:p>
          <a:p>
            <a:pPr lvl="1"/>
            <a:r>
              <a:rPr lang="en-US" dirty="0" smtClean="0">
                <a:hlinkClick r:id="rId3"/>
              </a:rPr>
              <a:t>http://www.williamson-labs.com/xmission.htm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http://home.sandiego.edu/~ekim/e194rfs01/tlsmthek.pdf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http://en.wikipedia.org/wiki/Transmission_line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Topics: 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Capacitors help in filtering out signals we don’t want</a:t>
            </a:r>
          </a:p>
          <a:p>
            <a:r>
              <a:rPr lang="en-US" dirty="0" smtClean="0"/>
              <a:t>They are also useful in stabilizing power and switching devices</a:t>
            </a:r>
          </a:p>
          <a:p>
            <a:r>
              <a:rPr lang="en-US" dirty="0" smtClean="0"/>
              <a:t>To learn more we suggest</a:t>
            </a:r>
          </a:p>
          <a:p>
            <a:pPr lvl="1"/>
            <a:r>
              <a:rPr lang="en-US" dirty="0" smtClean="0">
                <a:hlinkClick r:id="rId3"/>
              </a:rPr>
              <a:t>http://www.radioing.com/eengineer/pcb-tips.html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http://en.wikipedia.org/wiki/Capacitor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You’ll have folks ranging from embedded systems experts to 7</a:t>
            </a:r>
            <a:r>
              <a:rPr lang="en-US" baseline="30000" dirty="0" smtClean="0"/>
              <a:t>th</a:t>
            </a:r>
            <a:r>
              <a:rPr lang="en-US" dirty="0" smtClean="0"/>
              <a:t> graders asking questions and reading the poster.</a:t>
            </a:r>
          </a:p>
          <a:p>
            <a:pPr lvl="1"/>
            <a:r>
              <a:rPr lang="en-US" dirty="0" smtClean="0"/>
              <a:t>The trick is to keep a narrative flowing with details available.</a:t>
            </a:r>
          </a:p>
          <a:p>
            <a:pPr lvl="2"/>
            <a:r>
              <a:rPr lang="en-US" dirty="0" smtClean="0"/>
              <a:t>Generally “walls of text” can be okay for the detailed stuff.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01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Topics: Device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Device layout can be very influential on what type of EMI is emitted and received</a:t>
            </a:r>
          </a:p>
          <a:p>
            <a:r>
              <a:rPr lang="en-US" dirty="0" smtClean="0"/>
              <a:t>Separating analog and digital circuits, as well as power supply circuits is a good idea</a:t>
            </a:r>
          </a:p>
          <a:p>
            <a:r>
              <a:rPr lang="en-US" dirty="0" smtClean="0"/>
              <a:t>Traces for analog and digital circuits must be thought about carefully</a:t>
            </a:r>
          </a:p>
          <a:p>
            <a:r>
              <a:rPr lang="en-US" dirty="0" smtClean="0"/>
              <a:t>More information</a:t>
            </a:r>
          </a:p>
          <a:p>
            <a:pPr lvl="1"/>
            <a:r>
              <a:rPr lang="en-US" dirty="0" smtClean="0">
                <a:hlinkClick r:id="rId3"/>
              </a:rPr>
              <a:t>http://www.analog.com/library/analogDialogue/archives/39-09/layout.html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http://www.analog.com/en/content/CU_over_Tips_for_improving_High-Speed_PCB_Layout/fca.html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Resources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 dirty="0" smtClean="0">
                <a:hlinkClick r:id="rId3"/>
              </a:rPr>
              <a:t>http://www.analog.com/library/analogDialogue/archives/39-09/layout.html</a:t>
            </a:r>
            <a:endParaRPr lang="en-US" sz="2400" dirty="0" smtClean="0"/>
          </a:p>
          <a:p>
            <a:pPr eaLnBrk="1" hangingPunct="1"/>
            <a:r>
              <a:rPr lang="en-US" sz="2400" dirty="0" smtClean="0">
                <a:hlinkClick r:id="rId4"/>
              </a:rPr>
              <a:t>http://www.ce-mag.com/archive/05/07/kimmel.html</a:t>
            </a:r>
            <a:endParaRPr lang="en-US" sz="2400" dirty="0" smtClean="0"/>
          </a:p>
          <a:p>
            <a:pPr eaLnBrk="1" hangingPunct="1"/>
            <a:r>
              <a:rPr lang="en-US" sz="2400" dirty="0" smtClean="0">
                <a:hlinkClick r:id="rId5"/>
              </a:rPr>
              <a:t>http://www.learnemc.com/tutorials/guidelines/Important_Guidelines.html</a:t>
            </a:r>
            <a:endParaRPr lang="en-US" sz="2400" dirty="0" smtClean="0"/>
          </a:p>
          <a:p>
            <a:pPr eaLnBrk="1" hangingPunct="1"/>
            <a:r>
              <a:rPr lang="en-US" sz="2400" dirty="0" smtClean="0">
                <a:hlinkClick r:id="rId6"/>
              </a:rPr>
              <a:t>http://www.ece.unh.edu/courses/ece711/refrense_material/s_parameters/xlx_high_speed_pcb_trans_line_design.pdf</a:t>
            </a:r>
            <a:endParaRPr lang="en-US" sz="2400" dirty="0" smtClean="0"/>
          </a:p>
          <a:p>
            <a:pPr eaLnBrk="1" hangingPunct="1"/>
            <a:r>
              <a:rPr lang="en-US" sz="2400" dirty="0" smtClean="0">
                <a:hlinkClick r:id="rId7"/>
              </a:rPr>
              <a:t>http://en.wikipedia.org/wiki/Microstrip</a:t>
            </a:r>
            <a:endParaRPr lang="en-US" sz="2400" dirty="0" smtClean="0"/>
          </a:p>
          <a:p>
            <a:pPr eaLnBrk="1" hangingPunct="1"/>
            <a:r>
              <a:rPr lang="en-US" sz="2400" dirty="0" smtClean="0">
                <a:hlinkClick r:id="rId8"/>
              </a:rPr>
              <a:t>http://en.wikipedia.org/wiki/Crosstalk_(electronics)</a:t>
            </a:r>
            <a:endParaRPr lang="en-US" sz="2400" dirty="0" smtClean="0"/>
          </a:p>
          <a:p>
            <a:pPr eaLnBrk="1" hangingPunct="1"/>
            <a:r>
              <a:rPr lang="en-US" sz="2400" dirty="0" smtClean="0">
                <a:hlinkClick r:id="rId9"/>
              </a:rPr>
              <a:t>http://en.wikipedia.org/wiki/Stripline</a:t>
            </a:r>
            <a:endParaRPr lang="en-US" sz="2400" dirty="0" smtClean="0"/>
          </a:p>
          <a:p>
            <a:pPr eaLnBrk="1" hangingPunct="1"/>
            <a:r>
              <a:rPr lang="en-US" sz="2400" dirty="0" smtClean="0">
                <a:hlinkClick r:id="rId10"/>
              </a:rPr>
              <a:t>http://www.radio-electronics.com/info/electronics-design/pcb/pcb-design-layout-guidelines.php</a:t>
            </a:r>
            <a:endParaRPr lang="en-US" sz="2400" dirty="0" smtClean="0"/>
          </a:p>
          <a:p>
            <a:pPr eaLnBrk="1" hangingPunct="1"/>
            <a:r>
              <a:rPr lang="en-US" sz="2400" dirty="0" smtClean="0">
                <a:hlinkClick r:id="rId11"/>
              </a:rPr>
              <a:t>http://www.emisoftware.com</a:t>
            </a:r>
            <a:endParaRPr lang="en-US" sz="2400" dirty="0" smtClean="0"/>
          </a:p>
          <a:p>
            <a:r>
              <a:rPr lang="en-US" sz="2400" dirty="0">
                <a:hlinkClick r:id="rId12"/>
              </a:rPr>
              <a:t>http://</a:t>
            </a:r>
            <a:r>
              <a:rPr lang="en-US" sz="2400" dirty="0" smtClean="0">
                <a:hlinkClick r:id="rId12"/>
              </a:rPr>
              <a:t>en.wikipedia.org/wiki/Electrical_impedance</a:t>
            </a:r>
            <a:endParaRPr lang="en-US" sz="2400" dirty="0" smtClean="0"/>
          </a:p>
          <a:p>
            <a:r>
              <a:rPr lang="en-US" sz="2400" dirty="0">
                <a:hlinkClick r:id="rId13"/>
              </a:rPr>
              <a:t>http://</a:t>
            </a:r>
            <a:r>
              <a:rPr lang="en-US" sz="2400" dirty="0" smtClean="0">
                <a:hlinkClick r:id="rId13"/>
              </a:rPr>
              <a:t>en.wikipedia.org/wiki/Characteristic_impedance</a:t>
            </a:r>
            <a:endParaRPr lang="en-US" sz="2400" dirty="0" smtClean="0"/>
          </a:p>
          <a:p>
            <a:r>
              <a:rPr lang="en-US" sz="2400" dirty="0">
                <a:hlinkClick r:id="rId14"/>
              </a:rPr>
              <a:t>http://www.fcc.gov/our-work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00-599B-4C26-83F9-96BBD01BE511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sum-up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0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mage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 really sure you have high-resolution images.</a:t>
            </a:r>
          </a:p>
          <a:p>
            <a:pPr lvl="1"/>
            <a:r>
              <a:rPr lang="en-US" dirty="0" smtClean="0"/>
              <a:t>Things generally look better on the screen than they do printed.</a:t>
            </a:r>
          </a:p>
          <a:p>
            <a:pPr lvl="2"/>
            <a:r>
              <a:rPr lang="en-US" dirty="0" smtClean="0"/>
              <a:t>As an overkill rule-of-thumb, make it 2x as large on the screen as it will be printed.  If that looks good, you should be golden.</a:t>
            </a:r>
          </a:p>
          <a:p>
            <a:r>
              <a:rPr lang="en-US" dirty="0" smtClean="0"/>
              <a:t>At least a handful of images should be clear from 7 feet away.</a:t>
            </a:r>
          </a:p>
          <a:p>
            <a:pPr lvl="1"/>
            <a:r>
              <a:rPr lang="en-US" dirty="0" smtClean="0"/>
              <a:t>Put it on the screen in normal size and stand 7 feet away.</a:t>
            </a:r>
          </a:p>
          <a:p>
            <a:pPr lvl="1"/>
            <a:r>
              <a:rPr lang="en-US" dirty="0" smtClean="0"/>
              <a:t>Some, more detailed, images can be smaller.  Use that carefully.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and major topics should be easily readable at 7 feet.</a:t>
            </a:r>
          </a:p>
          <a:p>
            <a:pPr lvl="1"/>
            <a:r>
              <a:rPr lang="en-US" dirty="0" smtClean="0"/>
              <a:t>Detailed text can be smaller.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clarity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should be clear what images and text go together.</a:t>
            </a:r>
          </a:p>
          <a:p>
            <a:pPr lvl="1"/>
            <a:r>
              <a:rPr lang="en-US" dirty="0" smtClean="0"/>
              <a:t>If there is an ordering things should be read in, that should be clear.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Viewing Sequences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71650" y="2362200"/>
            <a:ext cx="5988050" cy="3092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917700" y="2482850"/>
            <a:ext cx="5302250" cy="2730500"/>
            <a:chOff x="1208" y="1564"/>
            <a:chExt cx="3340" cy="1720"/>
          </a:xfrm>
        </p:grpSpPr>
        <p:sp>
          <p:nvSpPr>
            <p:cNvPr id="27692" name="Rectangle 5"/>
            <p:cNvSpPr>
              <a:spLocks noChangeArrowheads="1"/>
            </p:cNvSpPr>
            <p:nvPr/>
          </p:nvSpPr>
          <p:spPr bwMode="auto">
            <a:xfrm>
              <a:off x="1220" y="1564"/>
              <a:ext cx="2440" cy="1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Rectangle 6"/>
            <p:cNvSpPr>
              <a:spLocks noChangeArrowheads="1"/>
            </p:cNvSpPr>
            <p:nvPr/>
          </p:nvSpPr>
          <p:spPr bwMode="auto">
            <a:xfrm>
              <a:off x="1208" y="2008"/>
              <a:ext cx="520" cy="4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Rectangle 7"/>
            <p:cNvSpPr>
              <a:spLocks noChangeArrowheads="1"/>
            </p:cNvSpPr>
            <p:nvPr/>
          </p:nvSpPr>
          <p:spPr bwMode="auto">
            <a:xfrm>
              <a:off x="1220" y="2788"/>
              <a:ext cx="520" cy="4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5" name="Rectangle 8"/>
            <p:cNvSpPr>
              <a:spLocks noChangeArrowheads="1"/>
            </p:cNvSpPr>
            <p:nvPr/>
          </p:nvSpPr>
          <p:spPr bwMode="auto">
            <a:xfrm>
              <a:off x="1208" y="1864"/>
              <a:ext cx="520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Rectangle 9"/>
            <p:cNvSpPr>
              <a:spLocks noChangeArrowheads="1"/>
            </p:cNvSpPr>
            <p:nvPr/>
          </p:nvSpPr>
          <p:spPr bwMode="auto">
            <a:xfrm>
              <a:off x="1220" y="2644"/>
              <a:ext cx="520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Rectangle 10"/>
            <p:cNvSpPr>
              <a:spLocks noChangeArrowheads="1"/>
            </p:cNvSpPr>
            <p:nvPr/>
          </p:nvSpPr>
          <p:spPr bwMode="auto">
            <a:xfrm>
              <a:off x="1904" y="1876"/>
              <a:ext cx="520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Rectangle 11"/>
            <p:cNvSpPr>
              <a:spLocks noChangeArrowheads="1"/>
            </p:cNvSpPr>
            <p:nvPr/>
          </p:nvSpPr>
          <p:spPr bwMode="auto">
            <a:xfrm>
              <a:off x="3308" y="2632"/>
              <a:ext cx="508" cy="6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Rectangle 12"/>
            <p:cNvSpPr>
              <a:spLocks noChangeArrowheads="1"/>
            </p:cNvSpPr>
            <p:nvPr/>
          </p:nvSpPr>
          <p:spPr bwMode="auto">
            <a:xfrm>
              <a:off x="4028" y="2608"/>
              <a:ext cx="520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Rectangle 13"/>
            <p:cNvSpPr>
              <a:spLocks noChangeArrowheads="1"/>
            </p:cNvSpPr>
            <p:nvPr/>
          </p:nvSpPr>
          <p:spPr bwMode="auto">
            <a:xfrm>
              <a:off x="2588" y="2032"/>
              <a:ext cx="520" cy="4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Rectangle 14"/>
            <p:cNvSpPr>
              <a:spLocks noChangeArrowheads="1"/>
            </p:cNvSpPr>
            <p:nvPr/>
          </p:nvSpPr>
          <p:spPr bwMode="auto">
            <a:xfrm>
              <a:off x="2588" y="1888"/>
              <a:ext cx="520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Rectangle 15"/>
            <p:cNvSpPr>
              <a:spLocks noChangeArrowheads="1"/>
            </p:cNvSpPr>
            <p:nvPr/>
          </p:nvSpPr>
          <p:spPr bwMode="auto">
            <a:xfrm>
              <a:off x="3296" y="2044"/>
              <a:ext cx="520" cy="4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Rectangle 16"/>
            <p:cNvSpPr>
              <a:spLocks noChangeArrowheads="1"/>
            </p:cNvSpPr>
            <p:nvPr/>
          </p:nvSpPr>
          <p:spPr bwMode="auto">
            <a:xfrm>
              <a:off x="3296" y="1900"/>
              <a:ext cx="520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Rectangle 17"/>
            <p:cNvSpPr>
              <a:spLocks noChangeArrowheads="1"/>
            </p:cNvSpPr>
            <p:nvPr/>
          </p:nvSpPr>
          <p:spPr bwMode="auto">
            <a:xfrm>
              <a:off x="1904" y="2416"/>
              <a:ext cx="520" cy="3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Rectangle 18"/>
            <p:cNvSpPr>
              <a:spLocks noChangeArrowheads="1"/>
            </p:cNvSpPr>
            <p:nvPr/>
          </p:nvSpPr>
          <p:spPr bwMode="auto">
            <a:xfrm>
              <a:off x="4028" y="2776"/>
              <a:ext cx="520" cy="4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Rectangle 19"/>
            <p:cNvSpPr>
              <a:spLocks noChangeArrowheads="1"/>
            </p:cNvSpPr>
            <p:nvPr/>
          </p:nvSpPr>
          <p:spPr bwMode="auto">
            <a:xfrm>
              <a:off x="2600" y="2704"/>
              <a:ext cx="196" cy="5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Rectangle 20"/>
            <p:cNvSpPr>
              <a:spLocks noChangeArrowheads="1"/>
            </p:cNvSpPr>
            <p:nvPr/>
          </p:nvSpPr>
          <p:spPr bwMode="auto">
            <a:xfrm>
              <a:off x="1904" y="2884"/>
              <a:ext cx="520" cy="3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Rectangle 21"/>
            <p:cNvSpPr>
              <a:spLocks noChangeArrowheads="1"/>
            </p:cNvSpPr>
            <p:nvPr/>
          </p:nvSpPr>
          <p:spPr bwMode="auto">
            <a:xfrm>
              <a:off x="1904" y="2044"/>
              <a:ext cx="520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AutoShape 22"/>
            <p:cNvSpPr>
              <a:spLocks noChangeArrowheads="1"/>
            </p:cNvSpPr>
            <p:nvPr/>
          </p:nvSpPr>
          <p:spPr bwMode="auto">
            <a:xfrm>
              <a:off x="1976" y="2500"/>
              <a:ext cx="376" cy="184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0" name="Line 23"/>
            <p:cNvSpPr>
              <a:spLocks noChangeShapeType="1"/>
            </p:cNvSpPr>
            <p:nvPr/>
          </p:nvSpPr>
          <p:spPr bwMode="auto">
            <a:xfrm flipV="1">
              <a:off x="2000" y="2964"/>
              <a:ext cx="376" cy="19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1" name="Rectangle 24"/>
            <p:cNvSpPr>
              <a:spLocks noChangeArrowheads="1"/>
            </p:cNvSpPr>
            <p:nvPr/>
          </p:nvSpPr>
          <p:spPr bwMode="auto">
            <a:xfrm>
              <a:off x="2924" y="2704"/>
              <a:ext cx="196" cy="5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2" name="Rectangle 25"/>
            <p:cNvSpPr>
              <a:spLocks noChangeArrowheads="1"/>
            </p:cNvSpPr>
            <p:nvPr/>
          </p:nvSpPr>
          <p:spPr bwMode="auto">
            <a:xfrm>
              <a:off x="4016" y="1900"/>
              <a:ext cx="520" cy="6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6470650" y="3149600"/>
            <a:ext cx="628650" cy="749300"/>
            <a:chOff x="6470650" y="3149600"/>
            <a:chExt cx="628650" cy="749300"/>
          </a:xfrm>
        </p:grpSpPr>
        <p:sp>
          <p:nvSpPr>
            <p:cNvPr id="27689" name="Oval 27"/>
            <p:cNvSpPr>
              <a:spLocks noChangeArrowheads="1"/>
            </p:cNvSpPr>
            <p:nvPr/>
          </p:nvSpPr>
          <p:spPr bwMode="auto">
            <a:xfrm>
              <a:off x="6470650" y="3149600"/>
              <a:ext cx="4064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Oval 28"/>
            <p:cNvSpPr>
              <a:spLocks noChangeArrowheads="1"/>
            </p:cNvSpPr>
            <p:nvPr/>
          </p:nvSpPr>
          <p:spPr bwMode="auto">
            <a:xfrm>
              <a:off x="6559550" y="3321050"/>
              <a:ext cx="4064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Oval 29"/>
            <p:cNvSpPr>
              <a:spLocks noChangeArrowheads="1"/>
            </p:cNvSpPr>
            <p:nvPr/>
          </p:nvSpPr>
          <p:spPr bwMode="auto">
            <a:xfrm>
              <a:off x="6692900" y="3530600"/>
              <a:ext cx="4064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2387600" y="2820988"/>
            <a:ext cx="4349750" cy="1979612"/>
            <a:chOff x="2387600" y="2820988"/>
            <a:chExt cx="4349750" cy="1979612"/>
          </a:xfrm>
        </p:grpSpPr>
        <p:sp>
          <p:nvSpPr>
            <p:cNvPr id="27656" name="Line 30"/>
            <p:cNvSpPr>
              <a:spLocks noChangeShapeType="1"/>
            </p:cNvSpPr>
            <p:nvPr/>
          </p:nvSpPr>
          <p:spPr bwMode="auto">
            <a:xfrm>
              <a:off x="2387600" y="2946400"/>
              <a:ext cx="0" cy="16002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57" name="Group 33"/>
            <p:cNvGrpSpPr>
              <a:grpSpLocks/>
            </p:cNvGrpSpPr>
            <p:nvPr/>
          </p:nvGrpSpPr>
          <p:grpSpPr bwMode="auto">
            <a:xfrm>
              <a:off x="3424238" y="4559300"/>
              <a:ext cx="582612" cy="228600"/>
              <a:chOff x="2157" y="2872"/>
              <a:chExt cx="367" cy="144"/>
            </a:xfrm>
          </p:grpSpPr>
          <p:sp>
            <p:nvSpPr>
              <p:cNvPr id="27687" name="Arc 31"/>
              <p:cNvSpPr>
                <a:spLocks/>
              </p:cNvSpPr>
              <p:nvPr/>
            </p:nvSpPr>
            <p:spPr bwMode="auto">
              <a:xfrm>
                <a:off x="2323" y="2872"/>
                <a:ext cx="201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8" name="Arc 32"/>
              <p:cNvSpPr>
                <a:spLocks/>
              </p:cNvSpPr>
              <p:nvPr/>
            </p:nvSpPr>
            <p:spPr bwMode="auto">
              <a:xfrm>
                <a:off x="2157" y="2872"/>
                <a:ext cx="201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58" name="Line 34"/>
            <p:cNvSpPr>
              <a:spLocks noChangeShapeType="1"/>
            </p:cNvSpPr>
            <p:nvPr/>
          </p:nvSpPr>
          <p:spPr bwMode="auto">
            <a:xfrm>
              <a:off x="4502150" y="3213100"/>
              <a:ext cx="0" cy="13208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Line 35"/>
            <p:cNvSpPr>
              <a:spLocks noChangeShapeType="1"/>
            </p:cNvSpPr>
            <p:nvPr/>
          </p:nvSpPr>
          <p:spPr bwMode="auto">
            <a:xfrm flipV="1">
              <a:off x="6248400" y="3187700"/>
              <a:ext cx="0" cy="13716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60" name="Group 38"/>
            <p:cNvGrpSpPr>
              <a:grpSpLocks/>
            </p:cNvGrpSpPr>
            <p:nvPr/>
          </p:nvGrpSpPr>
          <p:grpSpPr bwMode="auto">
            <a:xfrm>
              <a:off x="6249988" y="2827338"/>
              <a:ext cx="482600" cy="374650"/>
              <a:chOff x="3937" y="1781"/>
              <a:chExt cx="304" cy="236"/>
            </a:xfrm>
          </p:grpSpPr>
          <p:sp>
            <p:nvSpPr>
              <p:cNvPr id="27685" name="Arc 36"/>
              <p:cNvSpPr>
                <a:spLocks/>
              </p:cNvSpPr>
              <p:nvPr/>
            </p:nvSpPr>
            <p:spPr bwMode="auto">
              <a:xfrm>
                <a:off x="4073" y="1781"/>
                <a:ext cx="168" cy="236"/>
              </a:xfrm>
              <a:custGeom>
                <a:avLst/>
                <a:gdLst>
                  <a:gd name="T0" fmla="*/ 0 w 21729"/>
                  <a:gd name="T1" fmla="*/ 0 h 21600"/>
                  <a:gd name="T2" fmla="*/ 0 w 21729"/>
                  <a:gd name="T3" fmla="*/ 0 h 21600"/>
                  <a:gd name="T4" fmla="*/ 0 w 21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9"/>
                  <a:gd name="T10" fmla="*/ 0 h 21600"/>
                  <a:gd name="T11" fmla="*/ 21729 w 21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9" h="21600" fill="none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</a:path>
                  <a:path w="21729" h="21600" stroke="0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  <a:lnTo>
                      <a:pt x="129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6" name="Arc 37"/>
              <p:cNvSpPr>
                <a:spLocks/>
              </p:cNvSpPr>
              <p:nvPr/>
            </p:nvSpPr>
            <p:spPr bwMode="auto">
              <a:xfrm>
                <a:off x="3937" y="1781"/>
                <a:ext cx="168" cy="236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61" name="Line 39"/>
            <p:cNvSpPr>
              <a:spLocks noChangeShapeType="1"/>
            </p:cNvSpPr>
            <p:nvPr/>
          </p:nvSpPr>
          <p:spPr bwMode="auto">
            <a:xfrm>
              <a:off x="6737350" y="3225800"/>
              <a:ext cx="0" cy="15494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40"/>
            <p:cNvSpPr>
              <a:spLocks noChangeShapeType="1"/>
            </p:cNvSpPr>
            <p:nvPr/>
          </p:nvSpPr>
          <p:spPr bwMode="auto">
            <a:xfrm flipV="1">
              <a:off x="5086350" y="3181350"/>
              <a:ext cx="0" cy="13716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41"/>
            <p:cNvSpPr>
              <a:spLocks noChangeShapeType="1"/>
            </p:cNvSpPr>
            <p:nvPr/>
          </p:nvSpPr>
          <p:spPr bwMode="auto">
            <a:xfrm flipV="1">
              <a:off x="4013200" y="3181350"/>
              <a:ext cx="0" cy="13716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42"/>
            <p:cNvSpPr>
              <a:spLocks noChangeShapeType="1"/>
            </p:cNvSpPr>
            <p:nvPr/>
          </p:nvSpPr>
          <p:spPr bwMode="auto">
            <a:xfrm flipV="1">
              <a:off x="2908300" y="3194050"/>
              <a:ext cx="0" cy="13716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65" name="Group 45"/>
            <p:cNvGrpSpPr>
              <a:grpSpLocks/>
            </p:cNvGrpSpPr>
            <p:nvPr/>
          </p:nvGrpSpPr>
          <p:grpSpPr bwMode="auto">
            <a:xfrm>
              <a:off x="2928938" y="2827338"/>
              <a:ext cx="482600" cy="374650"/>
              <a:chOff x="1845" y="1781"/>
              <a:chExt cx="304" cy="236"/>
            </a:xfrm>
          </p:grpSpPr>
          <p:sp>
            <p:nvSpPr>
              <p:cNvPr id="27683" name="Arc 43"/>
              <p:cNvSpPr>
                <a:spLocks/>
              </p:cNvSpPr>
              <p:nvPr/>
            </p:nvSpPr>
            <p:spPr bwMode="auto">
              <a:xfrm>
                <a:off x="1981" y="1781"/>
                <a:ext cx="168" cy="236"/>
              </a:xfrm>
              <a:custGeom>
                <a:avLst/>
                <a:gdLst>
                  <a:gd name="T0" fmla="*/ 0 w 21729"/>
                  <a:gd name="T1" fmla="*/ 0 h 21600"/>
                  <a:gd name="T2" fmla="*/ 0 w 21729"/>
                  <a:gd name="T3" fmla="*/ 0 h 21600"/>
                  <a:gd name="T4" fmla="*/ 0 w 21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9"/>
                  <a:gd name="T10" fmla="*/ 0 h 21600"/>
                  <a:gd name="T11" fmla="*/ 21729 w 21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9" h="21600" fill="none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</a:path>
                  <a:path w="21729" h="21600" stroke="0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  <a:lnTo>
                      <a:pt x="129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4" name="Arc 44"/>
              <p:cNvSpPr>
                <a:spLocks/>
              </p:cNvSpPr>
              <p:nvPr/>
            </p:nvSpPr>
            <p:spPr bwMode="auto">
              <a:xfrm>
                <a:off x="1845" y="1781"/>
                <a:ext cx="168" cy="236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66" name="Group 48"/>
            <p:cNvGrpSpPr>
              <a:grpSpLocks/>
            </p:cNvGrpSpPr>
            <p:nvPr/>
          </p:nvGrpSpPr>
          <p:grpSpPr bwMode="auto">
            <a:xfrm>
              <a:off x="4014788" y="2820988"/>
              <a:ext cx="482600" cy="374650"/>
              <a:chOff x="2529" y="1777"/>
              <a:chExt cx="304" cy="236"/>
            </a:xfrm>
          </p:grpSpPr>
          <p:sp>
            <p:nvSpPr>
              <p:cNvPr id="27681" name="Arc 46"/>
              <p:cNvSpPr>
                <a:spLocks/>
              </p:cNvSpPr>
              <p:nvPr/>
            </p:nvSpPr>
            <p:spPr bwMode="auto">
              <a:xfrm>
                <a:off x="2665" y="1777"/>
                <a:ext cx="168" cy="236"/>
              </a:xfrm>
              <a:custGeom>
                <a:avLst/>
                <a:gdLst>
                  <a:gd name="T0" fmla="*/ 0 w 21729"/>
                  <a:gd name="T1" fmla="*/ 0 h 21600"/>
                  <a:gd name="T2" fmla="*/ 0 w 21729"/>
                  <a:gd name="T3" fmla="*/ 0 h 21600"/>
                  <a:gd name="T4" fmla="*/ 0 w 21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9"/>
                  <a:gd name="T10" fmla="*/ 0 h 21600"/>
                  <a:gd name="T11" fmla="*/ 21729 w 21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9" h="21600" fill="none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</a:path>
                  <a:path w="21729" h="21600" stroke="0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  <a:lnTo>
                      <a:pt x="129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2" name="Arc 47"/>
              <p:cNvSpPr>
                <a:spLocks/>
              </p:cNvSpPr>
              <p:nvPr/>
            </p:nvSpPr>
            <p:spPr bwMode="auto">
              <a:xfrm>
                <a:off x="2529" y="1777"/>
                <a:ext cx="168" cy="236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67" name="Group 51"/>
            <p:cNvGrpSpPr>
              <a:grpSpLocks/>
            </p:cNvGrpSpPr>
            <p:nvPr/>
          </p:nvGrpSpPr>
          <p:grpSpPr bwMode="auto">
            <a:xfrm>
              <a:off x="5094288" y="2833688"/>
              <a:ext cx="482600" cy="374650"/>
              <a:chOff x="3209" y="1785"/>
              <a:chExt cx="304" cy="236"/>
            </a:xfrm>
          </p:grpSpPr>
          <p:sp>
            <p:nvSpPr>
              <p:cNvPr id="27679" name="Arc 49"/>
              <p:cNvSpPr>
                <a:spLocks/>
              </p:cNvSpPr>
              <p:nvPr/>
            </p:nvSpPr>
            <p:spPr bwMode="auto">
              <a:xfrm>
                <a:off x="3345" y="1785"/>
                <a:ext cx="168" cy="236"/>
              </a:xfrm>
              <a:custGeom>
                <a:avLst/>
                <a:gdLst>
                  <a:gd name="T0" fmla="*/ 0 w 21729"/>
                  <a:gd name="T1" fmla="*/ 0 h 21600"/>
                  <a:gd name="T2" fmla="*/ 0 w 21729"/>
                  <a:gd name="T3" fmla="*/ 0 h 21600"/>
                  <a:gd name="T4" fmla="*/ 0 w 21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9"/>
                  <a:gd name="T10" fmla="*/ 0 h 21600"/>
                  <a:gd name="T11" fmla="*/ 21729 w 21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9" h="21600" fill="none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</a:path>
                  <a:path w="21729" h="21600" stroke="0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  <a:lnTo>
                      <a:pt x="129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0" name="Arc 50"/>
              <p:cNvSpPr>
                <a:spLocks/>
              </p:cNvSpPr>
              <p:nvPr/>
            </p:nvSpPr>
            <p:spPr bwMode="auto">
              <a:xfrm>
                <a:off x="3209" y="1785"/>
                <a:ext cx="168" cy="236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68" name="Line 52"/>
            <p:cNvSpPr>
              <a:spLocks noChangeShapeType="1"/>
            </p:cNvSpPr>
            <p:nvPr/>
          </p:nvSpPr>
          <p:spPr bwMode="auto">
            <a:xfrm>
              <a:off x="3416300" y="3225800"/>
              <a:ext cx="0" cy="13208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Line 53"/>
            <p:cNvSpPr>
              <a:spLocks noChangeShapeType="1"/>
            </p:cNvSpPr>
            <p:nvPr/>
          </p:nvSpPr>
          <p:spPr bwMode="auto">
            <a:xfrm>
              <a:off x="5581650" y="3225800"/>
              <a:ext cx="0" cy="13208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70" name="Group 56"/>
            <p:cNvGrpSpPr>
              <a:grpSpLocks/>
            </p:cNvGrpSpPr>
            <p:nvPr/>
          </p:nvGrpSpPr>
          <p:grpSpPr bwMode="auto">
            <a:xfrm>
              <a:off x="2389188" y="4572000"/>
              <a:ext cx="506412" cy="228600"/>
              <a:chOff x="1505" y="2880"/>
              <a:chExt cx="319" cy="144"/>
            </a:xfrm>
          </p:grpSpPr>
          <p:sp>
            <p:nvSpPr>
              <p:cNvPr id="27677" name="Arc 54"/>
              <p:cNvSpPr>
                <a:spLocks/>
              </p:cNvSpPr>
              <p:nvPr/>
            </p:nvSpPr>
            <p:spPr bwMode="auto">
              <a:xfrm>
                <a:off x="1649" y="2880"/>
                <a:ext cx="175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8" name="Arc 55"/>
              <p:cNvSpPr>
                <a:spLocks/>
              </p:cNvSpPr>
              <p:nvPr/>
            </p:nvSpPr>
            <p:spPr bwMode="auto">
              <a:xfrm>
                <a:off x="1505" y="2880"/>
                <a:ext cx="175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71" name="Group 59"/>
            <p:cNvGrpSpPr>
              <a:grpSpLocks/>
            </p:cNvGrpSpPr>
            <p:nvPr/>
          </p:nvGrpSpPr>
          <p:grpSpPr bwMode="auto">
            <a:xfrm>
              <a:off x="4510088" y="4552950"/>
              <a:ext cx="571500" cy="228600"/>
              <a:chOff x="2841" y="2868"/>
              <a:chExt cx="360" cy="144"/>
            </a:xfrm>
          </p:grpSpPr>
          <p:sp>
            <p:nvSpPr>
              <p:cNvPr id="27675" name="Arc 57"/>
              <p:cNvSpPr>
                <a:spLocks/>
              </p:cNvSpPr>
              <p:nvPr/>
            </p:nvSpPr>
            <p:spPr bwMode="auto">
              <a:xfrm>
                <a:off x="3004" y="2868"/>
                <a:ext cx="197" cy="144"/>
              </a:xfrm>
              <a:custGeom>
                <a:avLst/>
                <a:gdLst>
                  <a:gd name="T0" fmla="*/ 0 w 21709"/>
                  <a:gd name="T1" fmla="*/ 0 h 21600"/>
                  <a:gd name="T2" fmla="*/ 0 w 21709"/>
                  <a:gd name="T3" fmla="*/ 0 h 21600"/>
                  <a:gd name="T4" fmla="*/ 0 w 2170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09"/>
                  <a:gd name="T10" fmla="*/ 0 h 21600"/>
                  <a:gd name="T11" fmla="*/ 21709 w 217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09" h="21600" fill="none" extrusionOk="0">
                    <a:moveTo>
                      <a:pt x="21709" y="0"/>
                    </a:moveTo>
                    <a:cubicBezTo>
                      <a:pt x="21709" y="11929"/>
                      <a:pt x="12038" y="21600"/>
                      <a:pt x="109" y="21600"/>
                    </a:cubicBezTo>
                    <a:cubicBezTo>
                      <a:pt x="72" y="21599"/>
                      <a:pt x="36" y="21599"/>
                      <a:pt x="-1" y="21599"/>
                    </a:cubicBezTo>
                  </a:path>
                  <a:path w="21709" h="21600" stroke="0" extrusionOk="0">
                    <a:moveTo>
                      <a:pt x="21709" y="0"/>
                    </a:moveTo>
                    <a:cubicBezTo>
                      <a:pt x="21709" y="11929"/>
                      <a:pt x="12038" y="21600"/>
                      <a:pt x="109" y="21600"/>
                    </a:cubicBezTo>
                    <a:cubicBezTo>
                      <a:pt x="72" y="21599"/>
                      <a:pt x="36" y="21599"/>
                      <a:pt x="-1" y="21599"/>
                    </a:cubicBezTo>
                    <a:lnTo>
                      <a:pt x="109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6" name="Arc 58"/>
              <p:cNvSpPr>
                <a:spLocks/>
              </p:cNvSpPr>
              <p:nvPr/>
            </p:nvSpPr>
            <p:spPr bwMode="auto">
              <a:xfrm>
                <a:off x="2841" y="2868"/>
                <a:ext cx="197" cy="144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21490" y="21599"/>
                    </a:moveTo>
                    <a:cubicBezTo>
                      <a:pt x="9604" y="21539"/>
                      <a:pt x="-1" y="11886"/>
                      <a:pt x="-1" y="-1"/>
                    </a:cubicBezTo>
                  </a:path>
                  <a:path w="21600" h="21599" stroke="0" extrusionOk="0">
                    <a:moveTo>
                      <a:pt x="21490" y="21599"/>
                    </a:moveTo>
                    <a:cubicBezTo>
                      <a:pt x="9604" y="21539"/>
                      <a:pt x="-1" y="11886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72" name="Group 62"/>
            <p:cNvGrpSpPr>
              <a:grpSpLocks/>
            </p:cNvGrpSpPr>
            <p:nvPr/>
          </p:nvGrpSpPr>
          <p:grpSpPr bwMode="auto">
            <a:xfrm>
              <a:off x="5595938" y="4559300"/>
              <a:ext cx="647700" cy="241300"/>
              <a:chOff x="3525" y="2872"/>
              <a:chExt cx="408" cy="152"/>
            </a:xfrm>
          </p:grpSpPr>
          <p:sp>
            <p:nvSpPr>
              <p:cNvPr id="27673" name="Arc 60"/>
              <p:cNvSpPr>
                <a:spLocks/>
              </p:cNvSpPr>
              <p:nvPr/>
            </p:nvSpPr>
            <p:spPr bwMode="auto">
              <a:xfrm>
                <a:off x="3710" y="2872"/>
                <a:ext cx="223" cy="152"/>
              </a:xfrm>
              <a:custGeom>
                <a:avLst/>
                <a:gdLst>
                  <a:gd name="T0" fmla="*/ 0 w 21697"/>
                  <a:gd name="T1" fmla="*/ 0 h 21600"/>
                  <a:gd name="T2" fmla="*/ 0 w 21697"/>
                  <a:gd name="T3" fmla="*/ 0 h 21600"/>
                  <a:gd name="T4" fmla="*/ 0 w 216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97"/>
                  <a:gd name="T10" fmla="*/ 0 h 21600"/>
                  <a:gd name="T11" fmla="*/ 21697 w 216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97" h="21600" fill="none" extrusionOk="0">
                    <a:moveTo>
                      <a:pt x="21697" y="0"/>
                    </a:moveTo>
                    <a:cubicBezTo>
                      <a:pt x="21697" y="11929"/>
                      <a:pt x="12026" y="21600"/>
                      <a:pt x="97" y="21600"/>
                    </a:cubicBezTo>
                    <a:cubicBezTo>
                      <a:pt x="64" y="21599"/>
                      <a:pt x="32" y="21599"/>
                      <a:pt x="-1" y="21599"/>
                    </a:cubicBezTo>
                  </a:path>
                  <a:path w="21697" h="21600" stroke="0" extrusionOk="0">
                    <a:moveTo>
                      <a:pt x="21697" y="0"/>
                    </a:moveTo>
                    <a:cubicBezTo>
                      <a:pt x="21697" y="11929"/>
                      <a:pt x="12026" y="21600"/>
                      <a:pt x="97" y="21600"/>
                    </a:cubicBezTo>
                    <a:cubicBezTo>
                      <a:pt x="64" y="21599"/>
                      <a:pt x="32" y="21599"/>
                      <a:pt x="-1" y="21599"/>
                    </a:cubicBezTo>
                    <a:lnTo>
                      <a:pt x="97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4" name="Arc 61"/>
              <p:cNvSpPr>
                <a:spLocks/>
              </p:cNvSpPr>
              <p:nvPr/>
            </p:nvSpPr>
            <p:spPr bwMode="auto">
              <a:xfrm>
                <a:off x="3525" y="2872"/>
                <a:ext cx="223" cy="152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21502" y="21599"/>
                    </a:moveTo>
                    <a:cubicBezTo>
                      <a:pt x="9611" y="21546"/>
                      <a:pt x="-1" y="11891"/>
                      <a:pt x="-1" y="-1"/>
                    </a:cubicBezTo>
                  </a:path>
                  <a:path w="21600" h="21599" stroke="0" extrusionOk="0">
                    <a:moveTo>
                      <a:pt x="21502" y="21599"/>
                    </a:moveTo>
                    <a:cubicBezTo>
                      <a:pt x="9611" y="21546"/>
                      <a:pt x="-1" y="11891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57200" y="6400800"/>
            <a:ext cx="501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Jack </a:t>
            </a:r>
            <a:r>
              <a:rPr lang="en-US" dirty="0" err="1" smtClean="0"/>
              <a:t>Fishstrom</a:t>
            </a:r>
            <a:r>
              <a:rPr lang="en-US" dirty="0" smtClean="0"/>
              <a:t> for this and the next slide!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82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1571</Words>
  <Application>Microsoft Office PowerPoint</Application>
  <PresentationFormat>On-screen Show (4:3)</PresentationFormat>
  <Paragraphs>379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EECS 498 Advanced Embedded Systems</vt:lpstr>
      <vt:lpstr>Stuff coming up</vt:lpstr>
      <vt:lpstr>Posters for the Design Expo</vt:lpstr>
      <vt:lpstr>Purpose of the poster</vt:lpstr>
      <vt:lpstr>Target audience</vt:lpstr>
      <vt:lpstr>Image issues</vt:lpstr>
      <vt:lpstr>Text issues</vt:lpstr>
      <vt:lpstr>Narrative clarity</vt:lpstr>
      <vt:lpstr>Viewing Sequences</vt:lpstr>
      <vt:lpstr>Viewing Sequences</vt:lpstr>
      <vt:lpstr>Required things</vt:lpstr>
      <vt:lpstr>Things you might want</vt:lpstr>
      <vt:lpstr>Examples for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Finally: Practice before printing</vt:lpstr>
      <vt:lpstr>Final project report</vt:lpstr>
      <vt:lpstr>PowerPoint Presentation</vt:lpstr>
      <vt:lpstr>EMI Issues</vt:lpstr>
      <vt:lpstr>Crosstalk</vt:lpstr>
      <vt:lpstr>Capacitive Crosstalk</vt:lpstr>
      <vt:lpstr>Inductive Crosstalk</vt:lpstr>
      <vt:lpstr>Simple Solutions</vt:lpstr>
      <vt:lpstr>Antennas Galore</vt:lpstr>
      <vt:lpstr>Traces as Antennas</vt:lpstr>
      <vt:lpstr>Better Solutions for Crosstalk and Antennas</vt:lpstr>
      <vt:lpstr>Microstrip</vt:lpstr>
      <vt:lpstr>Why Microstrips? Pros and Cons</vt:lpstr>
      <vt:lpstr>Microstrip Impedance</vt:lpstr>
      <vt:lpstr>Microstrip Impedance Example</vt:lpstr>
      <vt:lpstr>Microstrip Impedance vs. Trace Width</vt:lpstr>
      <vt:lpstr>Microstrip Impedance vs. Trace Height </vt:lpstr>
      <vt:lpstr>Microstrip Impedance vs. Trace Thickness</vt:lpstr>
      <vt:lpstr>Striplines</vt:lpstr>
      <vt:lpstr>Why Striplines? Pros and Cons</vt:lpstr>
      <vt:lpstr>Stripline Impedance</vt:lpstr>
      <vt:lpstr>Stripline Impedance Example</vt:lpstr>
      <vt:lpstr>Stripline Impedance vs. Width </vt:lpstr>
      <vt:lpstr>Stripline Impedance vs. Height </vt:lpstr>
      <vt:lpstr>Stripline Impedance vs. Thickness </vt:lpstr>
      <vt:lpstr>Conclusion</vt:lpstr>
      <vt:lpstr>Extra Topics</vt:lpstr>
      <vt:lpstr>Extra Topics: Shielding</vt:lpstr>
      <vt:lpstr>Extra Topics: Ground Planes</vt:lpstr>
      <vt:lpstr>Extra Topics: Transmission Lines</vt:lpstr>
      <vt:lpstr>Extra Topics: Capacitors</vt:lpstr>
      <vt:lpstr>Extra Topics: Device Layout</vt:lpstr>
      <vt:lpstr>Resources</vt:lpstr>
      <vt:lpstr>Class sum-up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498 Advanced Embedded Systems</dc:title>
  <dc:creator>brehob</dc:creator>
  <cp:lastModifiedBy>brehob</cp:lastModifiedBy>
  <cp:revision>4</cp:revision>
  <cp:lastPrinted>2012-11-28T20:03:13Z</cp:lastPrinted>
  <dcterms:created xsi:type="dcterms:W3CDTF">2012-11-28T19:32:35Z</dcterms:created>
  <dcterms:modified xsi:type="dcterms:W3CDTF">2012-11-28T20:06:35Z</dcterms:modified>
</cp:coreProperties>
</file>