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76" r:id="rId5"/>
    <p:sldId id="277" r:id="rId6"/>
    <p:sldId id="279" r:id="rId7"/>
    <p:sldId id="280" r:id="rId8"/>
    <p:sldId id="27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8B550C5-884C-4262-BA11-08EF68C64F2C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92266BB-A89D-4D5C-B75B-32BC71F1B1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4850"/>
            <a:ext cx="4638675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6919D-7480-4E88-8EF6-59FFE5438A1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4850"/>
            <a:ext cx="4638675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6919D-7480-4E88-8EF6-59FFE5438A1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66BB-A89D-4D5C-B75B-32BC71F1B1B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FA558-09DA-49EA-88E2-F0B7EB289F49}" type="datetimeFigureOut">
              <a:rPr lang="en-US" smtClean="0"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06B7B-2D89-41E6-A7E4-DFEDBA118C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urses.ece.uiuc.edu/ece390/lecture/lockwood/l1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introduction to </a:t>
            </a:r>
            <a:br>
              <a:rPr lang="en-US" dirty="0" smtClean="0"/>
            </a:br>
            <a:r>
              <a:rPr lang="en-US" dirty="0" smtClean="0"/>
              <a:t>Digital Signal Processors (DSP)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the C55xx family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a traditional RISC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For reasonably large filter, b</a:t>
            </a:r>
            <a:r>
              <a:rPr lang="en-US" baseline="-25000" dirty="0" smtClean="0"/>
              <a:t>y</a:t>
            </a:r>
            <a:r>
              <a:rPr lang="en-US" dirty="0" smtClean="0"/>
              <a:t> doesn’t fit in the register file.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top: LD x++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LD b++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MULT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a,x,b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ADD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accum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accum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a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top</a:t>
            </a:r>
          </a:p>
          <a:p>
            <a:pPr lvl="1">
              <a:buNone/>
            </a:pPr>
            <a:r>
              <a:rPr lang="en-US" dirty="0" smtClean="0">
                <a:cs typeface="Courier New" pitchFamily="49" charset="0"/>
              </a:rPr>
              <a:t>(++ indicates auto increment)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That’s a lot of instructions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Plus we need to shift the x values around.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Also a loop…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Depending on how you count it, could be 8-10 instructions per Z</a:t>
            </a:r>
            <a:r>
              <a:rPr lang="en-US" baseline="30000" dirty="0" smtClean="0">
                <a:cs typeface="Courier New" pitchFamily="49" charset="0"/>
              </a:rPr>
              <a:t>-1</a:t>
            </a:r>
            <a:r>
              <a:rPr lang="en-US" dirty="0" smtClean="0">
                <a:cs typeface="Courier New" pitchFamily="49" charset="0"/>
              </a:rPr>
              <a:t> block…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3125" y="1524000"/>
            <a:ext cx="1920875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FIR “tricks”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obvious is to use a circular buffer for the x values.</a:t>
            </a:r>
          </a:p>
          <a:p>
            <a:endParaRPr lang="en-US" dirty="0"/>
          </a:p>
          <a:p>
            <a:r>
              <a:rPr lang="en-US" dirty="0" smtClean="0"/>
              <a:t>The problem with this is that you need more instructions to see if you’ve fallen off the end of the buffer and need to wrap around…</a:t>
            </a:r>
          </a:p>
          <a:p>
            <a:pPr lvl="1"/>
            <a:r>
              <a:rPr lang="en-US" dirty="0" smtClean="0"/>
              <a:t>And it’s a branch, which is mildly annoying due to predictors etc.</a:t>
            </a:r>
          </a:p>
          <a:p>
            <a:pPr lvl="1"/>
            <a:endParaRPr lang="en-US" dirty="0"/>
          </a:p>
        </p:txBody>
      </p:sp>
      <p:graphicFrame>
        <p:nvGraphicFramePr>
          <p:cNvPr id="6" name="Group 31"/>
          <p:cNvGraphicFramePr>
            <a:graphicFrameLocks noGrp="1"/>
          </p:cNvGraphicFramePr>
          <p:nvPr/>
        </p:nvGraphicFramePr>
        <p:xfrm>
          <a:off x="3352800" y="2286000"/>
          <a:ext cx="3048000" cy="609600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fast </a:t>
            </a:r>
            <a:r>
              <a:rPr lang="en-US" i="1" dirty="0" smtClean="0"/>
              <a:t>could</a:t>
            </a:r>
            <a:r>
              <a:rPr lang="en-US" dirty="0" smtClean="0"/>
              <a:t> one do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Well, I suppose we could try one instruction.</a:t>
            </a:r>
          </a:p>
          <a:p>
            <a:pPr lvl="1"/>
            <a:r>
              <a:rPr lang="en-US" dirty="0" smtClean="0"/>
              <a:t>MAC y, x++, z++</a:t>
            </a:r>
          </a:p>
          <a:p>
            <a:r>
              <a:rPr lang="en-US" dirty="0" smtClean="0"/>
              <a:t>That’s got lots of problems.</a:t>
            </a:r>
          </a:p>
          <a:p>
            <a:pPr lvl="1"/>
            <a:r>
              <a:rPr lang="en-US" dirty="0" smtClean="0"/>
              <a:t>No register use for the arrays so very heavy memory use </a:t>
            </a:r>
          </a:p>
          <a:p>
            <a:pPr lvl="2"/>
            <a:r>
              <a:rPr lang="en-US" dirty="0" smtClean="0"/>
              <a:t>2 data elements from memory/cache</a:t>
            </a:r>
          </a:p>
          <a:p>
            <a:pPr lvl="2"/>
            <a:r>
              <a:rPr lang="en-US" dirty="0"/>
              <a:t>3</a:t>
            </a:r>
            <a:r>
              <a:rPr lang="en-US" dirty="0" smtClean="0"/>
              <a:t> register file changes (pointers, accumulator)</a:t>
            </a:r>
          </a:p>
          <a:p>
            <a:pPr lvl="1"/>
            <a:r>
              <a:rPr lang="en-US" dirty="0" smtClean="0"/>
              <a:t>Plus we need to do a MAC and </a:t>
            </a:r>
            <a:r>
              <a:rPr lang="en-US" dirty="0" err="1" smtClean="0"/>
              <a:t>mults</a:t>
            </a:r>
            <a:r>
              <a:rPr lang="en-US" dirty="0" smtClean="0"/>
              <a:t> are already slow—hurts clock period.</a:t>
            </a:r>
          </a:p>
          <a:p>
            <a:pPr lvl="1"/>
            <a:r>
              <a:rPr lang="en-US" dirty="0" smtClean="0"/>
              <a:t>Plus we need to worry about wrapping around in the circular buffer.</a:t>
            </a:r>
          </a:p>
          <a:p>
            <a:pPr lvl="1"/>
            <a:r>
              <a:rPr lang="en-US" dirty="0" smtClean="0"/>
              <a:t>Oh yeah, we need to know when to stop. 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need a lot of ports to memory </a:t>
            </a:r>
          </a:p>
          <a:p>
            <a:pPr lvl="1"/>
            <a:r>
              <a:rPr lang="en-US" dirty="0" smtClean="0"/>
              <a:t>Instruction fetch</a:t>
            </a:r>
          </a:p>
          <a:p>
            <a:pPr lvl="1"/>
            <a:r>
              <a:rPr lang="en-US" dirty="0" smtClean="0"/>
              <a:t>2 data elements</a:t>
            </a:r>
          </a:p>
          <a:p>
            <a:r>
              <a:rPr lang="en-US" dirty="0" smtClean="0"/>
              <a:t>I need a lot of ports to the register file</a:t>
            </a:r>
          </a:p>
          <a:p>
            <a:pPr lvl="1"/>
            <a:r>
              <a:rPr lang="en-US" dirty="0" smtClean="0"/>
              <a:t>Or at least banked registers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C55xx Data buses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30" y="1268412"/>
            <a:ext cx="8268346" cy="5132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C55xx Data buses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Twelve independent buses:</a:t>
            </a:r>
          </a:p>
          <a:p>
            <a:pPr lvl="1"/>
            <a:r>
              <a:rPr lang="en-US" dirty="0" smtClean="0"/>
              <a:t>Three data read buses</a:t>
            </a:r>
          </a:p>
          <a:p>
            <a:pPr lvl="1"/>
            <a:r>
              <a:rPr lang="en-US" dirty="0" smtClean="0"/>
              <a:t>Two data write buses</a:t>
            </a:r>
          </a:p>
          <a:p>
            <a:pPr lvl="1"/>
            <a:r>
              <a:rPr lang="en-US" dirty="0" smtClean="0"/>
              <a:t>Five data address buses</a:t>
            </a:r>
          </a:p>
          <a:p>
            <a:pPr lvl="1"/>
            <a:r>
              <a:rPr lang="en-US" dirty="0" smtClean="0"/>
              <a:t>One program read bus</a:t>
            </a:r>
          </a:p>
          <a:p>
            <a:pPr lvl="1"/>
            <a:r>
              <a:rPr lang="en-US" dirty="0" smtClean="0"/>
              <a:t>One program address bus</a:t>
            </a:r>
          </a:p>
          <a:p>
            <a:r>
              <a:rPr lang="en-US" dirty="0" smtClean="0"/>
              <a:t>So yeah, we can move data</a:t>
            </a:r>
          </a:p>
          <a:p>
            <a:pPr lvl="1"/>
            <a:r>
              <a:rPr lang="en-US" dirty="0" smtClean="0"/>
              <a:t>Registers appear to go on the same buses.</a:t>
            </a:r>
          </a:p>
          <a:p>
            <a:pPr lvl="2"/>
            <a:r>
              <a:rPr lang="en-US" dirty="0" smtClean="0"/>
              <a:t>Registers are memory mapped…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OK, so data seems doable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 sort of, still worried about updating pointers.</a:t>
            </a:r>
          </a:p>
          <a:p>
            <a:pPr lvl="1"/>
            <a:r>
              <a:rPr lang="en-US" dirty="0" smtClean="0"/>
              <a:t>2 data reads, 1 data write, need to update 2 pointers, running out of buses.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CPUs don’t have a Multiply and accumulate instruction</a:t>
            </a:r>
          </a:p>
          <a:p>
            <a:pPr lvl="1"/>
            <a:r>
              <a:rPr lang="en-US" dirty="0" smtClean="0"/>
              <a:t>Too slow.</a:t>
            </a:r>
          </a:p>
          <a:p>
            <a:pPr lvl="1"/>
            <a:r>
              <a:rPr lang="en-US" dirty="0" smtClean="0"/>
              <a:t>Hurts clock period</a:t>
            </a:r>
          </a:p>
          <a:p>
            <a:pPr lvl="2"/>
            <a:r>
              <a:rPr lang="en-US" dirty="0" smtClean="0"/>
              <a:t>So unless we use the MAC a LOT it hurts.</a:t>
            </a:r>
          </a:p>
          <a:p>
            <a:r>
              <a:rPr lang="en-US" dirty="0" smtClean="0"/>
              <a:t>But for a DSP this is our bread and butter.</a:t>
            </a:r>
          </a:p>
          <a:p>
            <a:pPr lvl="1"/>
            <a:r>
              <a:rPr lang="en-US" dirty="0" smtClean="0"/>
              <a:t>So we’ll take the 10% clock period hit or whatever so we don’t have to use two separate instructions.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around?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Seems possible.</a:t>
            </a:r>
          </a:p>
          <a:p>
            <a:pPr lvl="1"/>
            <a:r>
              <a:rPr lang="en-US" dirty="0" smtClean="0"/>
              <a:t>Imagine a fairly smart memory.</a:t>
            </a:r>
          </a:p>
          <a:p>
            <a:pPr lvl="2"/>
            <a:r>
              <a:rPr lang="en-US" dirty="0" smtClean="0"/>
              <a:t>You can tell it the start address, end-of-buffer address and start-of-buffer address.</a:t>
            </a:r>
          </a:p>
          <a:p>
            <a:pPr lvl="2"/>
            <a:r>
              <a:rPr lang="en-US" dirty="0" smtClean="0"/>
              <a:t>It knows enough to be able to generate the next address, even with wrap around.</a:t>
            </a:r>
          </a:p>
          <a:p>
            <a:pPr lvl="1"/>
            <a:r>
              <a:rPr lang="en-US" dirty="0" smtClean="0"/>
              <a:t>This also takes care of our pointer problem.</a:t>
            </a:r>
          </a:p>
        </p:txBody>
      </p:sp>
      <p:graphicFrame>
        <p:nvGraphicFramePr>
          <p:cNvPr id="4" name="Group 31"/>
          <p:cNvGraphicFramePr>
            <a:graphicFrameLocks noGrp="1"/>
          </p:cNvGraphicFramePr>
          <p:nvPr/>
        </p:nvGraphicFramePr>
        <p:xfrm>
          <a:off x="5638800" y="5715000"/>
          <a:ext cx="3048000" cy="609600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95263"/>
            <a:ext cx="9067800" cy="7620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effectLst/>
              </a:rPr>
              <a:t> </a:t>
            </a:r>
            <a:r>
              <a:rPr lang="en-US" dirty="0"/>
              <a:t>Circular Buffer Start Address Registers</a:t>
            </a:r>
            <a:br>
              <a:rPr lang="en-US" dirty="0"/>
            </a:br>
            <a:r>
              <a:rPr lang="en-US" dirty="0"/>
              <a:t>(BSA01, BSA23, BSA45, BSA67, BSAC)</a:t>
            </a:r>
          </a:p>
        </p:txBody>
      </p:sp>
      <p:sp>
        <p:nvSpPr>
          <p:cNvPr id="2129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09713"/>
            <a:ext cx="7772400" cy="282416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The CPU includes five 16-bit circular buffer start address registers</a:t>
            </a:r>
          </a:p>
          <a:p>
            <a:r>
              <a:rPr lang="en-US" sz="2800" dirty="0"/>
              <a:t>Each buffer start address register is associated with a particular pointer </a:t>
            </a:r>
          </a:p>
          <a:p>
            <a:r>
              <a:rPr lang="en-US" sz="2800" dirty="0"/>
              <a:t>A buffer start address is  added to the pointer only when the pointer is configured for circular addressing in status register ST2_55.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are different kinds of embedded processors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a fair number of different kinds of microprocessors used in embedded systems</a:t>
            </a:r>
          </a:p>
          <a:p>
            <a:pPr lvl="1"/>
            <a:r>
              <a:rPr lang="en-US" dirty="0" smtClean="0"/>
              <a:t>Microcontrollers</a:t>
            </a:r>
          </a:p>
          <a:p>
            <a:pPr lvl="2"/>
            <a:r>
              <a:rPr lang="en-US" dirty="0" smtClean="0"/>
              <a:t>Small, fairly simple devices.  Non-volatile storage.  Generally a fair bit of basic I/O (GPIO, SPI, etc.)</a:t>
            </a:r>
          </a:p>
          <a:p>
            <a:pPr lvl="1"/>
            <a:r>
              <a:rPr lang="en-US" dirty="0" smtClean="0"/>
              <a:t>“Processor”</a:t>
            </a:r>
          </a:p>
          <a:p>
            <a:pPr lvl="2"/>
            <a:r>
              <a:rPr lang="en-US" dirty="0" smtClean="0"/>
              <a:t>More-or-less a desktop processor with favorable power numbers.  Atom, ARM A8, etc.</a:t>
            </a:r>
          </a:p>
          <a:p>
            <a:pPr lvl="1"/>
            <a:r>
              <a:rPr lang="en-US" dirty="0" smtClean="0"/>
              <a:t>System on a Chip</a:t>
            </a:r>
          </a:p>
          <a:p>
            <a:pPr lvl="2"/>
            <a:r>
              <a:rPr lang="en-US" dirty="0" smtClean="0"/>
              <a:t>Generally more CPU power than a microcontroller, but has lots of “add-ons” including perhaps analog I/O and </a:t>
            </a:r>
            <a:r>
              <a:rPr lang="en-US" dirty="0" err="1" smtClean="0"/>
              <a:t>specilized</a:t>
            </a:r>
            <a:r>
              <a:rPr lang="en-US" dirty="0" smtClean="0"/>
              <a:t> devices (</a:t>
            </a:r>
            <a:r>
              <a:rPr lang="en-US" dirty="0" err="1" smtClean="0"/>
              <a:t>ethernet</a:t>
            </a:r>
            <a:r>
              <a:rPr lang="en-US" dirty="0" smtClean="0"/>
              <a:t> controller, LCD controller, FPGA) etc. 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Circular Buffer Size Registers</a:t>
            </a:r>
            <a:br>
              <a:rPr lang="en-US" dirty="0"/>
            </a:br>
            <a:r>
              <a:rPr lang="en-US" dirty="0"/>
              <a:t>(BK03, BK47, BKC)</a:t>
            </a:r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28650" y="1473200"/>
            <a:ext cx="7772400" cy="3678238"/>
          </a:xfrm>
        </p:spPr>
        <p:txBody>
          <a:bodyPr/>
          <a:lstStyle/>
          <a:p>
            <a:r>
              <a:rPr lang="en-US" sz="2800" dirty="0"/>
              <a:t>Three 16-bit circular buffer size registers specify the number of words (up to 65535) in a circular buffer. </a:t>
            </a:r>
          </a:p>
          <a:p>
            <a:r>
              <a:rPr lang="en-US" sz="2800" dirty="0"/>
              <a:t>Each buffer size register is associated with  particular pointers</a:t>
            </a:r>
          </a:p>
          <a:p>
            <a:r>
              <a:rPr lang="en-US" sz="2800" dirty="0"/>
              <a:t>In the TMS320C54x-compatible mode (C54CM = 1), BK03 is used for all the auxiliary registers, and BK47 is not used.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the way…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know the start and end of the buffer</a:t>
            </a:r>
          </a:p>
          <a:p>
            <a:pPr lvl="1"/>
            <a:r>
              <a:rPr lang="en-US" dirty="0" smtClean="0"/>
              <a:t>We know the length of the loop.</a:t>
            </a:r>
          </a:p>
          <a:p>
            <a:r>
              <a:rPr lang="en-US" dirty="0" smtClean="0"/>
              <a:t>Pretty much down to one instruction once we get going.</a:t>
            </a:r>
          </a:p>
          <a:p>
            <a:pPr lvl="1"/>
            <a:r>
              <a:rPr lang="en-US" dirty="0" smtClean="0"/>
              <a:t>The TI optimized FIR filter takes 25 cycles to set things up and then takes 1 cycle per MAC.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Processor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We’ve seen an amazing amount of optimization for a single operation (FIR).</a:t>
            </a:r>
          </a:p>
          <a:p>
            <a:pPr lvl="1"/>
            <a:r>
              <a:rPr lang="en-US" dirty="0" smtClean="0"/>
              <a:t>Massive data movement</a:t>
            </a:r>
          </a:p>
          <a:p>
            <a:pPr lvl="1"/>
            <a:r>
              <a:rPr lang="en-US" dirty="0" smtClean="0"/>
              <a:t>Circular buffer support</a:t>
            </a:r>
          </a:p>
          <a:p>
            <a:pPr lvl="1"/>
            <a:r>
              <a:rPr lang="en-US" dirty="0" smtClean="0"/>
              <a:t>MAC</a:t>
            </a:r>
          </a:p>
          <a:p>
            <a:pPr lvl="1"/>
            <a:r>
              <a:rPr lang="en-US" dirty="0" smtClean="0"/>
              <a:t>Crazy instruction encoding</a:t>
            </a:r>
          </a:p>
          <a:p>
            <a:pPr lvl="2"/>
            <a:r>
              <a:rPr lang="en-US" dirty="0" smtClean="0"/>
              <a:t>bob=bob+(x++*)&amp;(y++*)</a:t>
            </a:r>
          </a:p>
          <a:p>
            <a:r>
              <a:rPr lang="en-US" dirty="0" smtClean="0"/>
              <a:t>All of that is useful for other tasks too.</a:t>
            </a:r>
          </a:p>
          <a:p>
            <a:pPr lvl="1"/>
            <a:r>
              <a:rPr lang="en-US" dirty="0" smtClean="0"/>
              <a:t>IIR filter benefit from all of the above</a:t>
            </a:r>
          </a:p>
          <a:p>
            <a:pPr lvl="1"/>
            <a:r>
              <a:rPr lang="en-US" dirty="0" smtClean="0"/>
              <a:t>FFT likes the MAC and the data movement.</a:t>
            </a:r>
          </a:p>
          <a:p>
            <a:pPr lvl="1"/>
            <a:r>
              <a:rPr lang="en-US" dirty="0" smtClean="0"/>
              <a:t>Big vector/matrix operations can use it also.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algorithm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FFTs typically take an array in “normal” order and return the output in “bit reversed” order.</a:t>
            </a:r>
          </a:p>
          <a:p>
            <a:pPr lvl="1"/>
            <a:r>
              <a:rPr lang="en-US" dirty="0" smtClean="0"/>
              <a:t>So they can swap the order of the address bits to make it (much) faster to deal with the output.</a:t>
            </a:r>
          </a:p>
          <a:p>
            <a:r>
              <a:rPr lang="en-US" dirty="0" err="1" smtClean="0"/>
              <a:t>Verterbi</a:t>
            </a:r>
            <a:r>
              <a:rPr lang="en-US" dirty="0" smtClean="0"/>
              <a:t> is an algorithm commonly used for error correct/communication.</a:t>
            </a:r>
          </a:p>
          <a:p>
            <a:pPr lvl="1"/>
            <a:r>
              <a:rPr lang="en-US" dirty="0" smtClean="0"/>
              <a:t>Provide special instructions for it</a:t>
            </a:r>
          </a:p>
          <a:p>
            <a:pPr lvl="2"/>
            <a:r>
              <a:rPr lang="en-US" dirty="0" smtClean="0"/>
              <a:t>Mainly data movement, pointer, and compare instructions.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 bit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Overflow is a constant worry in filters</a:t>
            </a:r>
          </a:p>
          <a:p>
            <a:pPr lvl="1"/>
            <a:r>
              <a:rPr lang="en-US" dirty="0" smtClean="0"/>
              <a:t>TI’s accumulators provide 4 guard bits for detection.  </a:t>
            </a:r>
          </a:p>
          <a:p>
            <a:pPr lvl="2"/>
            <a:r>
              <a:rPr lang="en-US" dirty="0" smtClean="0"/>
              <a:t>That’s unheard of in a mainstream processor.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Digital Signal Processor (DSP)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DSP chips are optimized for high performance/low power on very specific types of computation.</a:t>
            </a:r>
          </a:p>
          <a:p>
            <a:pPr lvl="1"/>
            <a:r>
              <a:rPr lang="en-US" dirty="0" smtClean="0"/>
              <a:t>Price:</a:t>
            </a:r>
          </a:p>
          <a:p>
            <a:pPr lvl="2"/>
            <a:r>
              <a:rPr lang="en-US" dirty="0" smtClean="0"/>
              <a:t>C5515 hits 22mW @ 100MHz</a:t>
            </a:r>
          </a:p>
          <a:p>
            <a:pPr lvl="1"/>
            <a:r>
              <a:rPr lang="en-US" dirty="0" smtClean="0"/>
              <a:t>Tasks:</a:t>
            </a:r>
          </a:p>
          <a:p>
            <a:pPr lvl="2"/>
            <a:r>
              <a:rPr lang="en-US" dirty="0" smtClean="0"/>
              <a:t>Filtering, FFT are the big ones.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point vs. 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not unfair to break DSPs into two camps</a:t>
            </a:r>
          </a:p>
          <a:p>
            <a:pPr lvl="1"/>
            <a:r>
              <a:rPr lang="en-US" dirty="0" smtClean="0"/>
              <a:t>Floating point </a:t>
            </a:r>
          </a:p>
          <a:p>
            <a:pPr lvl="1"/>
            <a:r>
              <a:rPr lang="en-US" dirty="0" smtClean="0"/>
              <a:t>No floating point</a:t>
            </a:r>
          </a:p>
          <a:p>
            <a:r>
              <a:rPr lang="en-US" dirty="0" smtClean="0"/>
              <a:t>Floating point is generally </a:t>
            </a:r>
            <a:r>
              <a:rPr lang="en-US" i="1" dirty="0" smtClean="0"/>
              <a:t>much</a:t>
            </a:r>
            <a:r>
              <a:rPr lang="en-US" dirty="0" smtClean="0"/>
              <a:t> better for DSP applications</a:t>
            </a:r>
          </a:p>
          <a:p>
            <a:pPr lvl="1"/>
            <a:r>
              <a:rPr lang="en-US" dirty="0" smtClean="0"/>
              <a:t>But it is usually slower and certainly adds cost and a lot of power drain.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fixed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Qn</a:t>
            </a:r>
            <a:r>
              <a:rPr lang="en-US" dirty="0" smtClean="0"/>
              <a:t>” is a naming scheme used to describe fixed point numbers.</a:t>
            </a:r>
          </a:p>
          <a:p>
            <a:pPr lvl="1"/>
            <a:r>
              <a:rPr lang="en-US" dirty="0" smtClean="0"/>
              <a:t>n specifies the digit which is the last before the radix point.</a:t>
            </a:r>
          </a:p>
          <a:p>
            <a:pPr lvl="2"/>
            <a:r>
              <a:rPr lang="en-US" dirty="0" smtClean="0"/>
              <a:t>So a normal integer is Q0.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0110 is 6</a:t>
            </a:r>
          </a:p>
          <a:p>
            <a:pPr lvl="1"/>
            <a:r>
              <a:rPr lang="en-US" dirty="0" smtClean="0"/>
              <a:t>0110 as a Q2 is 1.5</a:t>
            </a:r>
          </a:p>
          <a:p>
            <a:r>
              <a:rPr lang="en-US" dirty="0" smtClean="0"/>
              <a:t>Numbers are generally 2’s complement</a:t>
            </a:r>
          </a:p>
          <a:p>
            <a:pPr lvl="1"/>
            <a:r>
              <a:rPr lang="en-US" dirty="0" smtClean="0"/>
              <a:t>1100 is -4.</a:t>
            </a:r>
          </a:p>
          <a:p>
            <a:pPr lvl="1"/>
            <a:r>
              <a:rPr lang="en-US" dirty="0" smtClean="0"/>
              <a:t>1100 as Q3 is 0.5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Factoids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Signed x-bit Q</a:t>
            </a:r>
            <a:r>
              <a:rPr lang="en-US" baseline="-25000" dirty="0" smtClean="0"/>
              <a:t>x-1</a:t>
            </a:r>
            <a:r>
              <a:rPr lang="en-US" dirty="0" smtClean="0"/>
              <a:t> numbers represent values from -1 to (almost) 1.</a:t>
            </a:r>
          </a:p>
          <a:p>
            <a:pPr lvl="1"/>
            <a:r>
              <a:rPr lang="en-US" dirty="0" smtClean="0"/>
              <a:t>This is the form typically used because two numbers in that range multiplied by each other are still in that range.</a:t>
            </a:r>
          </a:p>
          <a:p>
            <a:r>
              <a:rPr lang="en-US" dirty="0" smtClean="0"/>
              <a:t>Multiplying two 16-bit Q15 numbers yields?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this is important…</a:t>
            </a:r>
            <a:endParaRPr lang="en-US" dirty="0"/>
          </a:p>
        </p:txBody>
      </p:sp>
      <p:pic>
        <p:nvPicPr>
          <p:cNvPr id="4" name="Picture 8" descr="2s-complement.gif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1555853"/>
            <a:ext cx="5029199" cy="4478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1" y="1411358"/>
            <a:ext cx="6593894" cy="4714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 filter</a:t>
            </a:r>
            <a:endParaRPr lang="en-US" dirty="0"/>
          </a:p>
        </p:txBody>
      </p:sp>
      <p:sp>
        <p:nvSpPr>
          <p:cNvPr id="80" name="Content Placeholder 79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dirty="0" smtClean="0"/>
              <a:t>Basic idea is to take an input, x, but it into a big (and wide) shift register.</a:t>
            </a:r>
          </a:p>
          <a:p>
            <a:pPr lvl="1"/>
            <a:r>
              <a:rPr lang="en-US" dirty="0" smtClean="0"/>
              <a:t>Multiply each of the x values (old and new) by some constant.</a:t>
            </a:r>
          </a:p>
          <a:p>
            <a:pPr lvl="2"/>
            <a:r>
              <a:rPr lang="en-US" dirty="0" smtClean="0"/>
              <a:t>Sum up those product terms.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Say b</a:t>
            </a:r>
            <a:r>
              <a:rPr lang="en-US" baseline="-25000" dirty="0" smtClean="0"/>
              <a:t>0</a:t>
            </a:r>
            <a:r>
              <a:rPr lang="en-US" dirty="0" smtClean="0"/>
              <a:t>=.5, b</a:t>
            </a:r>
            <a:r>
              <a:rPr lang="en-US" baseline="-25000" dirty="0" smtClean="0"/>
              <a:t>1</a:t>
            </a:r>
            <a:r>
              <a:rPr lang="en-US" dirty="0" smtClean="0"/>
              <a:t>= .75, and b</a:t>
            </a:r>
            <a:r>
              <a:rPr lang="en-US" baseline="-25000" dirty="0" smtClean="0"/>
              <a:t>2</a:t>
            </a:r>
            <a:r>
              <a:rPr lang="en-US" dirty="0" smtClean="0"/>
              <a:t>=.25</a:t>
            </a:r>
          </a:p>
          <a:p>
            <a:pPr lvl="1"/>
            <a:r>
              <a:rPr lang="en-US" dirty="0" smtClean="0"/>
              <a:t>x is 1, -1, 0, 1, -1, 0 etc. forever.</a:t>
            </a:r>
          </a:p>
          <a:p>
            <a:pPr lvl="2"/>
            <a:r>
              <a:rPr lang="en-US" dirty="0" smtClean="0"/>
              <a:t>What is the output?</a:t>
            </a:r>
            <a:endParaRPr lang="en-US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172200" y="5638800"/>
          <a:ext cx="2971800" cy="1052513"/>
        </p:xfrm>
        <a:graphic>
          <a:graphicData uri="http://schemas.openxmlformats.org/presentationml/2006/ole">
            <p:oleObj spid="_x0000_s1029" name="Equation" r:id="rId4" imgW="1218960" imgH="431640" progId="Equation.3">
              <p:embed/>
            </p:oleObj>
          </a:graphicData>
        </a:graphic>
      </p:graphicFrame>
      <p:pic>
        <p:nvPicPr>
          <p:cNvPr id="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23125" y="838200"/>
            <a:ext cx="1920875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1219</Words>
  <Application>Microsoft Office PowerPoint</Application>
  <PresentationFormat>On-screen Show (4:3)</PresentationFormat>
  <Paragraphs>177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An introduction to  Digital Signal Processors (DSP)</vt:lpstr>
      <vt:lpstr>There are different kinds of embedded processors</vt:lpstr>
      <vt:lpstr>Digital Signal Processor (DSP)</vt:lpstr>
      <vt:lpstr>Fixed point vs. floating point</vt:lpstr>
      <vt:lpstr>Basic fixed point</vt:lpstr>
      <vt:lpstr>Factoids</vt:lpstr>
      <vt:lpstr>And this is important…</vt:lpstr>
      <vt:lpstr>Slide 8</vt:lpstr>
      <vt:lpstr>FIR filter</vt:lpstr>
      <vt:lpstr>Consider a traditional RISC CPU</vt:lpstr>
      <vt:lpstr>Some FIR “tricks”</vt:lpstr>
      <vt:lpstr>How fast could one do it?</vt:lpstr>
      <vt:lpstr>Data</vt:lpstr>
      <vt:lpstr>C55xx Data buses</vt:lpstr>
      <vt:lpstr>C55xx Data buses (cont.)</vt:lpstr>
      <vt:lpstr>OK, so data seems doable</vt:lpstr>
      <vt:lpstr>MAC?</vt:lpstr>
      <vt:lpstr>Wrapping around?</vt:lpstr>
      <vt:lpstr> Circular Buffer Start Address Registers (BSA01, BSA23, BSA45, BSA67, BSAC)</vt:lpstr>
      <vt:lpstr>Circular Buffer Size Registers (BK03, BK47, BKC)</vt:lpstr>
      <vt:lpstr>By the way…</vt:lpstr>
      <vt:lpstr>Digital Signal Processor so far…</vt:lpstr>
      <vt:lpstr>Other algorithm support</vt:lpstr>
      <vt:lpstr>And a bit more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 Digital Signal Processors (DSP)</dc:title>
  <dc:creator>brehob</dc:creator>
  <cp:lastModifiedBy>brehob</cp:lastModifiedBy>
  <cp:revision>22</cp:revision>
  <dcterms:created xsi:type="dcterms:W3CDTF">2011-10-13T13:51:21Z</dcterms:created>
  <dcterms:modified xsi:type="dcterms:W3CDTF">2011-10-13T17:25:42Z</dcterms:modified>
</cp:coreProperties>
</file>